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3"/>
    <p:sldId id="1134" r:id="rId4"/>
    <p:sldId id="1135" r:id="rId5"/>
    <p:sldId id="1138" r:id="rId6"/>
    <p:sldId id="1139" r:id="rId7"/>
    <p:sldId id="1136" r:id="rId8"/>
    <p:sldId id="1140" r:id="rId9"/>
    <p:sldId id="1137" r:id="rId10"/>
    <p:sldId id="1141" r:id="rId11"/>
    <p:sldId id="861" r:id="rId12"/>
    <p:sldId id="430" r:id="rId13"/>
    <p:sldId id="683" r:id="rId14"/>
    <p:sldId id="257" r:id="rId15"/>
    <p:sldId id="978" r:id="rId16"/>
    <p:sldId id="979" r:id="rId17"/>
    <p:sldId id="682" r:id="rId18"/>
    <p:sldId id="315" r:id="rId19"/>
    <p:sldId id="333" r:id="rId20"/>
    <p:sldId id="414" r:id="rId21"/>
    <p:sldId id="274" r:id="rId22"/>
    <p:sldId id="412" r:id="rId23"/>
    <p:sldId id="454" r:id="rId24"/>
    <p:sldId id="456" r:id="rId25"/>
    <p:sldId id="258" r:id="rId26"/>
    <p:sldId id="259" r:id="rId27"/>
    <p:sldId id="435" r:id="rId28"/>
    <p:sldId id="684" r:id="rId29"/>
    <p:sldId id="319" r:id="rId30"/>
    <p:sldId id="320" r:id="rId31"/>
    <p:sldId id="275" r:id="rId32"/>
    <p:sldId id="261" r:id="rId33"/>
    <p:sldId id="417" r:id="rId34"/>
    <p:sldId id="418" r:id="rId35"/>
    <p:sldId id="262" r:id="rId36"/>
    <p:sldId id="419" r:id="rId37"/>
    <p:sldId id="263" r:id="rId38"/>
    <p:sldId id="264" r:id="rId39"/>
    <p:sldId id="575" r:id="rId40"/>
    <p:sldId id="265" r:id="rId42"/>
    <p:sldId id="322" r:id="rId43"/>
    <p:sldId id="323" r:id="rId44"/>
    <p:sldId id="266" r:id="rId45"/>
    <p:sldId id="267" r:id="rId46"/>
    <p:sldId id="268" r:id="rId47"/>
    <p:sldId id="316" r:id="rId48"/>
    <p:sldId id="273" r:id="rId49"/>
    <p:sldId id="420" r:id="rId50"/>
    <p:sldId id="326" r:id="rId51"/>
    <p:sldId id="327" r:id="rId52"/>
    <p:sldId id="328" r:id="rId53"/>
    <p:sldId id="421" r:id="rId54"/>
    <p:sldId id="862" r:id="rId55"/>
    <p:sldId id="439" r:id="rId56"/>
    <p:sldId id="277" r:id="rId57"/>
    <p:sldId id="433" r:id="rId58"/>
    <p:sldId id="278" r:id="rId59"/>
    <p:sldId id="574" r:id="rId60"/>
    <p:sldId id="576" r:id="rId61"/>
    <p:sldId id="577" r:id="rId62"/>
    <p:sldId id="578" r:id="rId63"/>
    <p:sldId id="579" r:id="rId64"/>
    <p:sldId id="445" r:id="rId65"/>
    <p:sldId id="446" r:id="rId66"/>
    <p:sldId id="447" r:id="rId67"/>
    <p:sldId id="457" r:id="rId68"/>
    <p:sldId id="450" r:id="rId69"/>
    <p:sldId id="451" r:id="rId70"/>
    <p:sldId id="284" r:id="rId71"/>
    <p:sldId id="434" r:id="rId72"/>
    <p:sldId id="279" r:id="rId73"/>
    <p:sldId id="280" r:id="rId74"/>
    <p:sldId id="281" r:id="rId75"/>
    <p:sldId id="282" r:id="rId76"/>
    <p:sldId id="283" r:id="rId77"/>
    <p:sldId id="1126" r:id="rId78"/>
    <p:sldId id="1127" r:id="rId79"/>
    <p:sldId id="1128" r:id="rId80"/>
    <p:sldId id="1129" r:id="rId81"/>
    <p:sldId id="1130" r:id="rId82"/>
    <p:sldId id="1131" r:id="rId83"/>
    <p:sldId id="1111" r:id="rId84"/>
    <p:sldId id="1093" r:id="rId85"/>
    <p:sldId id="1094" r:id="rId86"/>
    <p:sldId id="1112" r:id="rId87"/>
    <p:sldId id="1104" r:id="rId88"/>
    <p:sldId id="1105" r:id="rId89"/>
    <p:sldId id="1142" r:id="rId90"/>
    <p:sldId id="453" r:id="rId91"/>
  </p:sldIdLst>
  <p:sldSz cx="9144000" cy="6858000" type="screen4x3"/>
  <p:notesSz cx="6858000" cy="9144000"/>
  <p:custDataLst>
    <p:tags r:id="rId95"/>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51" autoAdjust="0"/>
  </p:normalViewPr>
  <p:slideViewPr>
    <p:cSldViewPr showGuides="1">
      <p:cViewPr varScale="1">
        <p:scale>
          <a:sx n="94" d="100"/>
          <a:sy n="94" d="100"/>
        </p:scale>
        <p:origin x="884" y="68"/>
      </p:cViewPr>
      <p:guideLst>
        <p:guide orient="horz" pos="2163"/>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5" Type="http://schemas.openxmlformats.org/officeDocument/2006/relationships/tags" Target="tags/tag9.xml"/><Relationship Id="rId94" Type="http://schemas.openxmlformats.org/officeDocument/2006/relationships/tableStyles" Target="tableStyles.xml"/><Relationship Id="rId93" Type="http://schemas.openxmlformats.org/officeDocument/2006/relationships/viewProps" Target="viewProps.xml"/><Relationship Id="rId92" Type="http://schemas.openxmlformats.org/officeDocument/2006/relationships/presProps" Target="presProps.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notesMaster" Target="notesMasters/notesMaster1.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13666" name="幻灯片图像占位符 1"/>
          <p:cNvSpPr>
            <a:spLocks noGrp="1" noRot="1" noChangeAspect="1" noTextEdit="1"/>
          </p:cNvSpPr>
          <p:nvPr>
            <p:ph type="sldImg"/>
          </p:nvPr>
        </p:nvSpPr>
        <p:spPr>
          <a:xfrm>
            <a:off x="1370013" y="1141413"/>
            <a:ext cx="4114800" cy="3086100"/>
          </a:xfrm>
          <a:ln>
            <a:solidFill>
              <a:srgbClr val="000000"/>
            </a:solidFill>
            <a:miter/>
          </a:ln>
        </p:spPr>
      </p:sp>
      <p:sp>
        <p:nvSpPr>
          <p:cNvPr id="113667" name="备注占位符 2"/>
          <p:cNvSpPr>
            <a:spLocks noGrp="1"/>
          </p:cNvSpPr>
          <p:nvPr>
            <p:ph type="body" idx="1"/>
          </p:nvPr>
        </p:nvSpPr>
        <p:spPr>
          <a:xfrm>
            <a:off x="684213" y="4398963"/>
            <a:ext cx="5486400" cy="3600450"/>
          </a:xfrm>
        </p:spPr>
        <p:txBody>
          <a:bodyPr vert="horz" wrap="square" anchor="t" anchorCtr="0"/>
          <a:lstStyle/>
          <a:p>
            <a:pPr lvl="0">
              <a:spcBef>
                <a:spcPct val="0"/>
              </a:spcBef>
            </a:pPr>
            <a:r>
              <a:rPr lang="zh-CN" altLang="en-US" dirty="0"/>
              <a:t>模板来自于 </a:t>
            </a:r>
            <a:r>
              <a:rPr lang="en-US" altLang="zh-CN" dirty="0"/>
              <a:t>http://docer.wps.cn</a:t>
            </a:r>
            <a:endParaRPr lang="en-US" altLang="zh-CN" dirty="0"/>
          </a:p>
        </p:txBody>
      </p:sp>
      <p:sp>
        <p:nvSpPr>
          <p:cNvPr id="113668" name="灯片编号占位符 3"/>
          <p:cNvSpPr txBox="1">
            <a:spLocks noGrp="1"/>
          </p:cNvSpPr>
          <p:nvPr/>
        </p:nvSpPr>
        <p:spPr>
          <a:xfrm>
            <a:off x="3883025" y="8683625"/>
            <a:ext cx="2971800" cy="458788"/>
          </a:xfrm>
          <a:prstGeom prst="rect">
            <a:avLst/>
          </a:prstGeom>
          <a:noFill/>
          <a:ln w="9525">
            <a:noFill/>
          </a:ln>
        </p:spPr>
        <p:txBody>
          <a:bodyPr anchor="b" anchorCtr="0"/>
          <a:lstStyle/>
          <a:p>
            <a:pPr lvl="0" algn="r"/>
            <a:fld id="{9A0DB2DC-4C9A-4742-B13C-FB6460FD3503}" type="slidenum">
              <a:rPr lang="zh-CN" altLang="en-US" sz="1200" dirty="0">
                <a:latin typeface="Calibri" panose="020F0502020204030204" charset="0"/>
              </a:rPr>
            </a:fld>
            <a:endParaRPr lang="zh-CN" altLang="en-US" sz="1200" dirty="0">
              <a:latin typeface="Calibri" panose="020F050202020403020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案例详情：https://china.findlaw.cn/data/gsflgw_4719/2/33237.html</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a:xfrm>
          <a:off x="0" y="0"/>
          <a:ext cx="0" cy="0"/>
          <a:chOff x="0" y="0"/>
          <a:chExt cx="0" cy="0"/>
        </a:xfrm>
      </p:grpSpPr>
      <p:grpSp>
        <p:nvGrpSpPr>
          <p:cNvPr id="13314" name="组合 13313"/>
          <p:cNvGrpSpPr/>
          <p:nvPr/>
        </p:nvGrpSpPr>
        <p:grpSpPr>
          <a:xfrm>
            <a:off x="1658938" y="1600200"/>
            <a:ext cx="6837362" cy="3200400"/>
            <a:chOff x="1045" y="1008"/>
            <a:chExt cx="4307" cy="2016"/>
          </a:xfrm>
        </p:grpSpPr>
        <p:sp>
          <p:nvSpPr>
            <p:cNvPr id="13315" name="椭圆 13314"/>
            <p:cNvSpPr/>
            <p:nvPr/>
          </p:nvSpPr>
          <p:spPr>
            <a:xfrm flipH="1">
              <a:off x="4392" y="1008"/>
              <a:ext cx="960" cy="960"/>
            </a:xfrm>
            <a:prstGeom prst="ellipse">
              <a:avLst/>
            </a:prstGeom>
            <a:solidFill>
              <a:schemeClr val="accent2"/>
            </a:solidFill>
            <a:ln w="9525">
              <a:noFill/>
            </a:ln>
          </p:spPr>
          <p:txBody>
            <a:bodyPr wrap="none" anchor="ctr"/>
            <a:lstStyle/>
            <a:p>
              <a:pPr lvl="0" algn="ctr">
                <a:buClr>
                  <a:schemeClr val="bg1"/>
                </a:buClr>
              </a:pPr>
              <a:endParaRPr sz="2400" dirty="0">
                <a:latin typeface="Times New Roman" panose="02020603050405020304" pitchFamily="18" charset="0"/>
              </a:endParaRPr>
            </a:p>
          </p:txBody>
        </p:sp>
        <p:sp>
          <p:nvSpPr>
            <p:cNvPr id="13316" name="椭圆 13315"/>
            <p:cNvSpPr/>
            <p:nvPr/>
          </p:nvSpPr>
          <p:spPr>
            <a:xfrm flipH="1">
              <a:off x="3264" y="1008"/>
              <a:ext cx="960" cy="960"/>
            </a:xfrm>
            <a:prstGeom prst="ellipse">
              <a:avLst/>
            </a:prstGeom>
            <a:solidFill>
              <a:schemeClr val="accent2"/>
            </a:solidFill>
            <a:ln w="9525">
              <a:noFill/>
            </a:ln>
          </p:spPr>
          <p:txBody>
            <a:bodyPr wrap="none" anchor="ctr"/>
            <a:lstStyle/>
            <a:p>
              <a:pPr lvl="0" algn="ctr">
                <a:buClr>
                  <a:schemeClr val="bg1"/>
                </a:buClr>
              </a:pPr>
              <a:endParaRPr sz="2400" dirty="0">
                <a:latin typeface="Times New Roman" panose="02020603050405020304" pitchFamily="18" charset="0"/>
              </a:endParaRPr>
            </a:p>
          </p:txBody>
        </p:sp>
        <p:sp>
          <p:nvSpPr>
            <p:cNvPr id="13317" name="椭圆 13316"/>
            <p:cNvSpPr/>
            <p:nvPr/>
          </p:nvSpPr>
          <p:spPr>
            <a:xfrm flipH="1">
              <a:off x="2136" y="1008"/>
              <a:ext cx="960" cy="960"/>
            </a:xfrm>
            <a:prstGeom prst="ellipse">
              <a:avLst/>
            </a:prstGeom>
            <a:noFill/>
            <a:ln w="28575" cap="flat" cmpd="sng">
              <a:solidFill>
                <a:schemeClr val="accent2"/>
              </a:solidFill>
              <a:prstDash val="solid"/>
              <a:headEnd type="none" w="med" len="med"/>
              <a:tailEnd type="none" w="med" len="med"/>
            </a:ln>
          </p:spPr>
          <p:txBody>
            <a:bodyPr wrap="none" anchor="ctr"/>
            <a:lstStyle/>
            <a:p>
              <a:pPr lvl="0" algn="ctr">
                <a:buClr>
                  <a:schemeClr val="bg1"/>
                </a:buClr>
              </a:pPr>
              <a:endParaRPr sz="2400" dirty="0">
                <a:latin typeface="Times New Roman" panose="02020603050405020304" pitchFamily="18" charset="0"/>
              </a:endParaRPr>
            </a:p>
          </p:txBody>
        </p:sp>
        <p:sp>
          <p:nvSpPr>
            <p:cNvPr id="13318" name="椭圆 13317"/>
            <p:cNvSpPr/>
            <p:nvPr/>
          </p:nvSpPr>
          <p:spPr>
            <a:xfrm flipH="1">
              <a:off x="2136" y="2064"/>
              <a:ext cx="960" cy="960"/>
            </a:xfrm>
            <a:prstGeom prst="ellipse">
              <a:avLst/>
            </a:prstGeom>
            <a:solidFill>
              <a:schemeClr val="accent2"/>
            </a:solidFill>
            <a:ln w="28575">
              <a:noFill/>
            </a:ln>
          </p:spPr>
          <p:txBody>
            <a:bodyPr wrap="none" anchor="ctr"/>
            <a:lstStyle/>
            <a:p>
              <a:pPr lvl="0" algn="ctr">
                <a:buClr>
                  <a:schemeClr val="bg1"/>
                </a:buClr>
              </a:pPr>
              <a:endParaRPr sz="2400" dirty="0">
                <a:latin typeface="Times New Roman" panose="02020603050405020304" pitchFamily="18" charset="0"/>
              </a:endParaRPr>
            </a:p>
          </p:txBody>
        </p:sp>
        <p:sp>
          <p:nvSpPr>
            <p:cNvPr id="13319" name="椭圆 13318"/>
            <p:cNvSpPr/>
            <p:nvPr/>
          </p:nvSpPr>
          <p:spPr>
            <a:xfrm flipH="1">
              <a:off x="1045" y="2064"/>
              <a:ext cx="960" cy="960"/>
            </a:xfrm>
            <a:prstGeom prst="ellipse">
              <a:avLst/>
            </a:prstGeom>
            <a:solidFill>
              <a:schemeClr val="accent2"/>
            </a:solidFill>
            <a:ln w="9525">
              <a:noFill/>
            </a:ln>
          </p:spPr>
          <p:txBody>
            <a:bodyPr wrap="none" anchor="ctr"/>
            <a:lstStyle/>
            <a:p>
              <a:pPr lvl="0" algn="ctr">
                <a:buClr>
                  <a:schemeClr val="bg1"/>
                </a:buClr>
              </a:pPr>
              <a:endParaRPr sz="2400" dirty="0">
                <a:latin typeface="Times New Roman" panose="02020603050405020304" pitchFamily="18" charset="0"/>
              </a:endParaRPr>
            </a:p>
          </p:txBody>
        </p:sp>
        <p:sp>
          <p:nvSpPr>
            <p:cNvPr id="13320" name="椭圆 13319"/>
            <p:cNvSpPr/>
            <p:nvPr/>
          </p:nvSpPr>
          <p:spPr>
            <a:xfrm flipH="1">
              <a:off x="4392" y="2064"/>
              <a:ext cx="960" cy="960"/>
            </a:xfrm>
            <a:prstGeom prst="ellipse">
              <a:avLst/>
            </a:prstGeom>
            <a:noFill/>
            <a:ln w="28575" cap="flat" cmpd="sng">
              <a:solidFill>
                <a:schemeClr val="accent2"/>
              </a:solidFill>
              <a:prstDash val="solid"/>
              <a:headEnd type="none" w="med" len="med"/>
              <a:tailEnd type="none" w="med" len="med"/>
            </a:ln>
          </p:spPr>
          <p:txBody>
            <a:bodyPr wrap="none" anchor="ctr"/>
            <a:lstStyle/>
            <a:p>
              <a:pPr lvl="0" algn="ctr">
                <a:buClr>
                  <a:schemeClr val="bg1"/>
                </a:buClr>
              </a:pPr>
              <a:endParaRPr sz="2400" dirty="0">
                <a:latin typeface="Times New Roman" panose="02020603050405020304" pitchFamily="18" charset="0"/>
              </a:endParaRPr>
            </a:p>
          </p:txBody>
        </p:sp>
      </p:grpSp>
      <p:sp>
        <p:nvSpPr>
          <p:cNvPr id="13321" name="日期占位符 13320"/>
          <p:cNvSpPr>
            <a:spLocks noGrp="1"/>
          </p:cNvSpPr>
          <p:nvPr>
            <p:ph type="dt" sz="half" idx="2"/>
          </p:nvPr>
        </p:nvSpPr>
        <p:spPr>
          <a:xfrm>
            <a:off x="457200" y="6248400"/>
            <a:ext cx="2133600" cy="457200"/>
          </a:xfrm>
          <a:prstGeom prst="rect">
            <a:avLst/>
          </a:prstGeom>
          <a:noFill/>
          <a:ln w="9525">
            <a:noFill/>
          </a:ln>
        </p:spPr>
        <p:txBody>
          <a:bodyPr anchor="t"/>
          <a:lstStyle>
            <a:lvl1pPr>
              <a:defRPr sz="1000"/>
            </a:lvl1pPr>
          </a:lstStyle>
          <a:p>
            <a:endParaRPr lang="zh-CN" altLang="en-US" dirty="0">
              <a:latin typeface="Arial" panose="020B0604020202020204" pitchFamily="34" charset="0"/>
            </a:endParaRPr>
          </a:p>
        </p:txBody>
      </p:sp>
      <p:sp>
        <p:nvSpPr>
          <p:cNvPr id="13322" name="页脚占位符 13321"/>
          <p:cNvSpPr>
            <a:spLocks noGrp="1"/>
          </p:cNvSpPr>
          <p:nvPr>
            <p:ph type="ftr" sz="quarter" idx="3"/>
          </p:nvPr>
        </p:nvSpPr>
        <p:spPr>
          <a:xfrm>
            <a:off x="3124200" y="6248400"/>
            <a:ext cx="2895600" cy="457200"/>
          </a:xfrm>
          <a:prstGeom prst="rect">
            <a:avLst/>
          </a:prstGeom>
          <a:noFill/>
          <a:ln w="9525">
            <a:noFill/>
          </a:ln>
        </p:spPr>
        <p:txBody>
          <a:bodyPr anchor="t"/>
          <a:lstStyle>
            <a:lvl1pPr algn="ctr">
              <a:defRPr sz="1000"/>
            </a:lvl1pPr>
          </a:lstStyle>
          <a:p>
            <a:endParaRPr lang="zh-CN" altLang="en-US" dirty="0">
              <a:latin typeface="Arial" panose="020B0604020202020204" pitchFamily="34" charset="0"/>
            </a:endParaRPr>
          </a:p>
        </p:txBody>
      </p:sp>
      <p:sp>
        <p:nvSpPr>
          <p:cNvPr id="13323" name="灯片编号占位符 13322"/>
          <p:cNvSpPr>
            <a:spLocks noGrp="1"/>
          </p:cNvSpPr>
          <p:nvPr>
            <p:ph type="sldNum" sz="quarter" idx="4"/>
          </p:nvPr>
        </p:nvSpPr>
        <p:spPr>
          <a:xfrm>
            <a:off x="6553200" y="6248400"/>
            <a:ext cx="2133600" cy="457200"/>
          </a:xfrm>
          <a:prstGeom prst="rect">
            <a:avLst/>
          </a:prstGeom>
          <a:noFill/>
          <a:ln w="9525">
            <a:noFill/>
          </a:ln>
        </p:spPr>
        <p:txBody>
          <a:bodyPr anchor="t"/>
          <a:lstStyle>
            <a:lvl1pPr algn="r">
              <a:defRPr sz="1000"/>
            </a:lvl1pPr>
          </a:lstStyle>
          <a:p>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13324" name="标题 13323"/>
          <p:cNvSpPr>
            <a:spLocks noGrp="1"/>
          </p:cNvSpPr>
          <p:nvPr>
            <p:ph type="ctrTitle"/>
          </p:nvPr>
        </p:nvSpPr>
        <p:spPr>
          <a:xfrm>
            <a:off x="685800" y="1219200"/>
            <a:ext cx="7772400" cy="1933575"/>
          </a:xfrm>
          <a:prstGeom prst="rect">
            <a:avLst/>
          </a:prstGeom>
          <a:noFill/>
          <a:ln w="9525">
            <a:noFill/>
          </a:ln>
        </p:spPr>
        <p:txBody>
          <a:bodyPr anchor="b"/>
          <a:lstStyle>
            <a:lvl1pPr lvl="0" algn="r">
              <a:defRPr sz="4400"/>
            </a:lvl1pPr>
          </a:lstStyle>
          <a:p>
            <a:pPr lvl="0"/>
            <a:r>
              <a:rPr lang="zh-CN" altLang="en-US" dirty="0"/>
              <a:t>单击此处编辑母版标题样式</a:t>
            </a:r>
            <a:endParaRPr lang="zh-CN" altLang="en-US" dirty="0"/>
          </a:p>
        </p:txBody>
      </p:sp>
      <p:sp>
        <p:nvSpPr>
          <p:cNvPr id="13325" name="副标题 13324"/>
          <p:cNvSpPr>
            <a:spLocks noGrp="1"/>
          </p:cNvSpPr>
          <p:nvPr>
            <p:ph type="subTitle" idx="1"/>
          </p:nvPr>
        </p:nvSpPr>
        <p:spPr>
          <a:xfrm>
            <a:off x="2057400" y="3505200"/>
            <a:ext cx="6400800" cy="1752600"/>
          </a:xfrm>
          <a:prstGeom prst="rect">
            <a:avLst/>
          </a:prstGeom>
          <a:noFill/>
          <a:ln w="9525">
            <a:noFill/>
          </a:ln>
        </p:spPr>
        <p:txBody>
          <a:bodyPr anchor="t"/>
          <a:lstStyle>
            <a:lvl1pPr marL="0" lvl="0" indent="0" algn="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a:r>
              <a:rPr lang="zh-CN" altLang="en-US" dirty="0"/>
              <a:t>单击此处编辑母版副标题样式</a:t>
            </a:r>
            <a:endParaRPr lang="zh-CN" alt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628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628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2504" cy="45307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4296" y="1600200"/>
            <a:ext cx="4032504" cy="45307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90" name="组合 12289"/>
          <p:cNvGrpSpPr/>
          <p:nvPr/>
        </p:nvGrpSpPr>
        <p:grpSpPr>
          <a:xfrm>
            <a:off x="1071563" y="304800"/>
            <a:ext cx="7615237" cy="1106488"/>
            <a:chOff x="675" y="192"/>
            <a:chExt cx="4797" cy="697"/>
          </a:xfrm>
        </p:grpSpPr>
        <p:sp>
          <p:nvSpPr>
            <p:cNvPr id="12291" name="椭圆 12290"/>
            <p:cNvSpPr/>
            <p:nvPr/>
          </p:nvSpPr>
          <p:spPr>
            <a:xfrm flipH="1">
              <a:off x="3067" y="192"/>
              <a:ext cx="696" cy="696"/>
            </a:xfrm>
            <a:prstGeom prst="ellipse">
              <a:avLst/>
            </a:prstGeom>
            <a:solidFill>
              <a:schemeClr val="accent2"/>
            </a:solidFill>
            <a:ln w="28575">
              <a:noFill/>
            </a:ln>
          </p:spPr>
          <p:txBody>
            <a:bodyPr wrap="none" anchor="ctr"/>
            <a:lstStyle/>
            <a:p>
              <a:pPr lvl="0" algn="ctr">
                <a:buClr>
                  <a:schemeClr val="bg1"/>
                </a:buClr>
              </a:pPr>
              <a:endParaRPr sz="2400" dirty="0">
                <a:latin typeface="Times New Roman" panose="02020603050405020304" pitchFamily="18" charset="0"/>
              </a:endParaRPr>
            </a:p>
          </p:txBody>
        </p:sp>
        <p:sp>
          <p:nvSpPr>
            <p:cNvPr id="12292" name="椭圆 12291"/>
            <p:cNvSpPr/>
            <p:nvPr/>
          </p:nvSpPr>
          <p:spPr>
            <a:xfrm flipH="1">
              <a:off x="4777" y="192"/>
              <a:ext cx="695" cy="696"/>
            </a:xfrm>
            <a:prstGeom prst="ellipse">
              <a:avLst/>
            </a:prstGeom>
            <a:solidFill>
              <a:schemeClr val="accent2"/>
            </a:solidFill>
            <a:ln w="28575">
              <a:noFill/>
            </a:ln>
          </p:spPr>
          <p:txBody>
            <a:bodyPr wrap="none" anchor="ctr"/>
            <a:lstStyle/>
            <a:p>
              <a:pPr lvl="0" algn="ctr">
                <a:buClr>
                  <a:schemeClr val="bg1"/>
                </a:buClr>
              </a:pPr>
              <a:endParaRPr sz="2400" dirty="0">
                <a:latin typeface="Times New Roman" panose="02020603050405020304" pitchFamily="18" charset="0"/>
              </a:endParaRPr>
            </a:p>
          </p:txBody>
        </p:sp>
        <p:sp>
          <p:nvSpPr>
            <p:cNvPr id="12293" name="椭圆 12292"/>
            <p:cNvSpPr/>
            <p:nvPr/>
          </p:nvSpPr>
          <p:spPr>
            <a:xfrm flipH="1">
              <a:off x="675" y="193"/>
              <a:ext cx="695" cy="696"/>
            </a:xfrm>
            <a:prstGeom prst="ellipse">
              <a:avLst/>
            </a:prstGeom>
            <a:solidFill>
              <a:schemeClr val="accent2"/>
            </a:solidFill>
            <a:ln w="28575">
              <a:noFill/>
            </a:ln>
          </p:spPr>
          <p:txBody>
            <a:bodyPr wrap="none" anchor="ctr"/>
            <a:lstStyle/>
            <a:p>
              <a:pPr lvl="0" algn="ctr">
                <a:buClr>
                  <a:schemeClr val="bg1"/>
                </a:buClr>
              </a:pPr>
              <a:endParaRPr sz="2400" dirty="0">
                <a:latin typeface="Times New Roman" panose="02020603050405020304" pitchFamily="18" charset="0"/>
              </a:endParaRPr>
            </a:p>
          </p:txBody>
        </p:sp>
        <p:sp>
          <p:nvSpPr>
            <p:cNvPr id="12294" name="椭圆 12293"/>
            <p:cNvSpPr/>
            <p:nvPr/>
          </p:nvSpPr>
          <p:spPr>
            <a:xfrm flipH="1">
              <a:off x="3984" y="192"/>
              <a:ext cx="695" cy="696"/>
            </a:xfrm>
            <a:prstGeom prst="ellipse">
              <a:avLst/>
            </a:prstGeom>
            <a:noFill/>
            <a:ln w="28575" cap="flat" cmpd="sng">
              <a:solidFill>
                <a:schemeClr val="accent2"/>
              </a:solidFill>
              <a:prstDash val="solid"/>
              <a:headEnd type="none" w="med" len="med"/>
              <a:tailEnd type="none" w="med" len="med"/>
            </a:ln>
          </p:spPr>
          <p:txBody>
            <a:bodyPr wrap="none" anchor="ctr"/>
            <a:lstStyle/>
            <a:p>
              <a:pPr lvl="0" algn="ctr">
                <a:buClr>
                  <a:schemeClr val="bg1"/>
                </a:buClr>
              </a:pPr>
              <a:endParaRPr sz="2400" dirty="0">
                <a:latin typeface="Times New Roman" panose="02020603050405020304" pitchFamily="18" charset="0"/>
              </a:endParaRPr>
            </a:p>
          </p:txBody>
        </p:sp>
        <p:sp>
          <p:nvSpPr>
            <p:cNvPr id="12295" name="椭圆 12294"/>
            <p:cNvSpPr/>
            <p:nvPr/>
          </p:nvSpPr>
          <p:spPr>
            <a:xfrm flipH="1">
              <a:off x="1486" y="192"/>
              <a:ext cx="695" cy="696"/>
            </a:xfrm>
            <a:prstGeom prst="ellipse">
              <a:avLst/>
            </a:prstGeom>
            <a:noFill/>
            <a:ln w="28575" cap="flat" cmpd="sng">
              <a:solidFill>
                <a:schemeClr val="accent2"/>
              </a:solidFill>
              <a:prstDash val="solid"/>
              <a:headEnd type="none" w="med" len="med"/>
              <a:tailEnd type="none" w="med" len="med"/>
            </a:ln>
          </p:spPr>
          <p:txBody>
            <a:bodyPr wrap="none" anchor="ctr"/>
            <a:lstStyle/>
            <a:p>
              <a:pPr lvl="0" algn="ctr">
                <a:buClr>
                  <a:schemeClr val="bg1"/>
                </a:buClr>
              </a:pPr>
              <a:endParaRPr sz="2400" dirty="0">
                <a:latin typeface="Times New Roman" panose="02020603050405020304" pitchFamily="18" charset="0"/>
              </a:endParaRPr>
            </a:p>
          </p:txBody>
        </p:sp>
      </p:grpSp>
      <p:sp>
        <p:nvSpPr>
          <p:cNvPr id="12296" name="文本占位符 12295"/>
          <p:cNvSpPr>
            <a:spLocks noGrp="1"/>
          </p:cNvSpPr>
          <p:nvPr>
            <p:ph type="body" idx="1"/>
          </p:nvPr>
        </p:nvSpPr>
        <p:spPr>
          <a:xfrm>
            <a:off x="457200" y="1600200"/>
            <a:ext cx="8229600" cy="4530725"/>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2297" name="日期占位符 12296"/>
          <p:cNvSpPr>
            <a:spLocks noGrp="1"/>
          </p:cNvSpPr>
          <p:nvPr>
            <p:ph type="dt" sz="half" idx="2"/>
          </p:nvPr>
        </p:nvSpPr>
        <p:spPr>
          <a:xfrm>
            <a:off x="457200" y="6248400"/>
            <a:ext cx="2133600" cy="457200"/>
          </a:xfrm>
          <a:prstGeom prst="rect">
            <a:avLst/>
          </a:prstGeom>
          <a:noFill/>
          <a:ln w="9525">
            <a:noFill/>
          </a:ln>
        </p:spPr>
        <p:txBody>
          <a:bodyPr/>
          <a:lstStyle>
            <a:lvl1pPr>
              <a:defRPr sz="1000"/>
            </a:lvl1pPr>
          </a:lstStyle>
          <a:p>
            <a:pPr lvl="0"/>
            <a:endParaRPr lang="zh-CN" altLang="en-US" dirty="0">
              <a:latin typeface="Arial" panose="020B0604020202020204" pitchFamily="34" charset="0"/>
            </a:endParaRPr>
          </a:p>
        </p:txBody>
      </p:sp>
      <p:sp>
        <p:nvSpPr>
          <p:cNvPr id="12298" name="页脚占位符 12297"/>
          <p:cNvSpPr>
            <a:spLocks noGrp="1"/>
          </p:cNvSpPr>
          <p:nvPr>
            <p:ph type="ftr" sz="quarter" idx="3"/>
          </p:nvPr>
        </p:nvSpPr>
        <p:spPr>
          <a:xfrm>
            <a:off x="3124200" y="6248400"/>
            <a:ext cx="2895600" cy="457200"/>
          </a:xfrm>
          <a:prstGeom prst="rect">
            <a:avLst/>
          </a:prstGeom>
          <a:noFill/>
          <a:ln w="9525">
            <a:noFill/>
          </a:ln>
        </p:spPr>
        <p:txBody>
          <a:bodyPr/>
          <a:lstStyle>
            <a:lvl1pPr algn="ctr">
              <a:defRPr sz="1000"/>
            </a:lvl1pPr>
          </a:lstStyle>
          <a:p>
            <a:pPr lvl="0"/>
            <a:endParaRPr lang="zh-CN" altLang="en-US" dirty="0">
              <a:latin typeface="Arial" panose="020B0604020202020204" pitchFamily="34" charset="0"/>
            </a:endParaRPr>
          </a:p>
        </p:txBody>
      </p:sp>
      <p:sp>
        <p:nvSpPr>
          <p:cNvPr id="12299" name="灯片编号占位符 12298"/>
          <p:cNvSpPr>
            <a:spLocks noGrp="1"/>
          </p:cNvSpPr>
          <p:nvPr>
            <p:ph type="sldNum" sz="quarter" idx="4"/>
          </p:nvPr>
        </p:nvSpPr>
        <p:spPr>
          <a:xfrm>
            <a:off x="6553200" y="6248400"/>
            <a:ext cx="2133600" cy="457200"/>
          </a:xfrm>
          <a:prstGeom prst="rect">
            <a:avLst/>
          </a:prstGeom>
          <a:noFill/>
          <a:ln w="9525">
            <a:noFill/>
          </a:ln>
        </p:spPr>
        <p:txBody>
          <a:bodyPr/>
          <a:lstStyle>
            <a:lvl1pPr algn="r">
              <a:defRPr sz="100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12300" name="标题 1229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l" defTabSz="914400" rtl="0" eaLnBrk="1" fontAlgn="base" latinLnBrk="0" hangingPunct="1">
        <a:lnSpc>
          <a:spcPct val="100000"/>
        </a:lnSpc>
        <a:spcBef>
          <a:spcPct val="0"/>
        </a:spcBef>
        <a:spcAft>
          <a:spcPct val="0"/>
        </a:spcAft>
        <a:buNone/>
        <a:defRPr sz="38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7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3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file:///C:\Users\xu_ro\AppData\Local\Temp\wps\INetCache\da5c547b214724d0235028d55de9b032" TargetMode="External"/><Relationship Id="rId3" Type="http://schemas.openxmlformats.org/officeDocument/2006/relationships/image" Target="../media/image2.png"/><Relationship Id="rId2" Type="http://schemas.openxmlformats.org/officeDocument/2006/relationships/image" Target="file:///C:\Users\xu_ro\AppData\Local\Temp\wps\INetCache\771df757bb26ca5dc7718a8e8bfaea23" TargetMode="Externa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4.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file:///C:\Users\xu_ro\AppData\Local\Temp\wps\INetCache\80a34557ba3470cf2579fcbd446d0cdf" TargetMode="Externa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xml"/><Relationship Id="rId4" Type="http://schemas.openxmlformats.org/officeDocument/2006/relationships/image" Target="../media/image4.jpeg"/><Relationship Id="rId3" Type="http://schemas.openxmlformats.org/officeDocument/2006/relationships/tags" Target="../tags/tag2.xml"/><Relationship Id="rId2" Type="http://schemas.openxmlformats.org/officeDocument/2006/relationships/image" Target="../media/image3.jpe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22.emf"/><Relationship Id="rId2" Type="http://schemas.openxmlformats.org/officeDocument/2006/relationships/oleObject" Target="../embeddings/oleObject1.bin"/><Relationship Id="rId1" Type="http://schemas.openxmlformats.org/officeDocument/2006/relationships/slide" Target="slide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1.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1.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1.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1.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tags" Target="../tags/tag7.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tags" Target="../tags/tag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file:///C:\Users\xu_ro\AppData\Local\Temp\wps\INetCache\eccfc7dda165959a54f05f4123259870" TargetMode="External"/><Relationship Id="rId1" Type="http://schemas.openxmlformats.org/officeDocument/2006/relationships/image" Target="../media/image2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2049"/>
          <p:cNvSpPr>
            <a:spLocks noGrp="1"/>
          </p:cNvSpPr>
          <p:nvPr>
            <p:ph type="ctrTitle"/>
          </p:nvPr>
        </p:nvSpPr>
        <p:spPr>
          <a:xfrm>
            <a:off x="684213" y="1627505"/>
            <a:ext cx="7772400" cy="1933575"/>
          </a:xfrm>
        </p:spPr>
        <p:txBody>
          <a:bodyPr anchor="b"/>
          <a:lstStyle/>
          <a:p>
            <a:pPr algn="ctr" defTabSz="914400">
              <a:lnSpc>
                <a:spcPct val="150000"/>
              </a:lnSpc>
              <a:buSzPct val="100000"/>
            </a:pPr>
            <a:r>
              <a:rPr lang="zh-CN" altLang="en-US" b="1" kern="1200" baseline="0" dirty="0">
                <a:latin typeface="Times New Roman" panose="02020603050405020304" pitchFamily="18" charset="0"/>
                <a:ea typeface="宋体" panose="02010600030101010101" pitchFamily="2" charset="-122"/>
              </a:rPr>
              <a:t>领导干部履行经济责任：</a:t>
            </a:r>
            <a:br>
              <a:rPr lang="zh-CN" altLang="en-US" b="1" kern="1200" baseline="0" dirty="0">
                <a:latin typeface="Times New Roman" panose="02020603050405020304" pitchFamily="18" charset="0"/>
                <a:ea typeface="宋体" panose="02010600030101010101" pitchFamily="2" charset="-122"/>
              </a:rPr>
            </a:br>
            <a:r>
              <a:rPr lang="zh-CN" altLang="en-US" b="1" kern="1200" baseline="0" dirty="0">
                <a:latin typeface="Times New Roman" panose="02020603050405020304" pitchFamily="18" charset="0"/>
                <a:ea typeface="宋体" panose="02010600030101010101" pitchFamily="2" charset="-122"/>
              </a:rPr>
              <a:t>风险防范清单及</a:t>
            </a:r>
            <a:r>
              <a:rPr lang="zh-CN" altLang="en-US" b="1" kern="1200" baseline="0" dirty="0">
                <a:latin typeface="Times New Roman" panose="02020603050405020304" pitchFamily="18" charset="0"/>
                <a:ea typeface="宋体" panose="02010600030101010101" pitchFamily="2" charset="-122"/>
              </a:rPr>
              <a:t>案例</a:t>
            </a:r>
            <a:endParaRPr lang="zh-CN" altLang="en-US" b="1" kern="1200" baseline="0" dirty="0">
              <a:latin typeface="Times New Roman" panose="02020603050405020304" pitchFamily="18" charset="0"/>
              <a:ea typeface="宋体" panose="02010600030101010101" pitchFamily="2" charset="-122"/>
            </a:endParaRPr>
          </a:p>
        </p:txBody>
      </p:sp>
      <p:sp>
        <p:nvSpPr>
          <p:cNvPr id="2051" name="副标题 2050"/>
          <p:cNvSpPr>
            <a:spLocks noGrp="1"/>
          </p:cNvSpPr>
          <p:nvPr>
            <p:ph type="subTitle" idx="1"/>
          </p:nvPr>
        </p:nvSpPr>
        <p:spPr>
          <a:xfrm>
            <a:off x="2056130" y="3932555"/>
            <a:ext cx="6400800" cy="1146175"/>
          </a:xfrm>
        </p:spPr>
        <p:txBody>
          <a:bodyPr anchor="t"/>
          <a:lstStyle/>
          <a:p>
            <a:pPr defTabSz="914400">
              <a:buSzPct val="80000"/>
            </a:pPr>
            <a:r>
              <a:rPr lang="zh-CN" altLang="en-US" kern="1200" baseline="0" dirty="0">
                <a:latin typeface="Arial" panose="020B0604020202020204" pitchFamily="34" charset="0"/>
                <a:ea typeface="宋体" panose="02010600030101010101" pitchFamily="2" charset="-122"/>
              </a:rPr>
              <a:t>报告人：</a:t>
            </a:r>
            <a:r>
              <a:rPr lang="zh-CN" altLang="en-US" kern="1200" baseline="0" dirty="0">
                <a:latin typeface="Arial" panose="020B0604020202020204" pitchFamily="34" charset="0"/>
                <a:ea typeface="方正中倩简体" pitchFamily="65" charset="-122"/>
              </a:rPr>
              <a:t>徐荣华</a:t>
            </a:r>
            <a:endParaRPr lang="zh-CN" altLang="en-US" kern="1200" baseline="0" dirty="0">
              <a:latin typeface="Arial" panose="020B0604020202020204" pitchFamily="34" charset="0"/>
              <a:ea typeface="方正中倩简体" pitchFamily="65" charset="-122"/>
            </a:endParaRPr>
          </a:p>
          <a:p>
            <a:pPr defTabSz="914400">
              <a:buSzPct val="80000"/>
            </a:pPr>
            <a:r>
              <a:rPr lang="en-US" altLang="zh-CN" kern="1200" baseline="0" dirty="0">
                <a:latin typeface="Times New Roman" panose="02020603050405020304" pitchFamily="18" charset="0"/>
                <a:ea typeface="方正中倩简体" pitchFamily="65" charset="-122"/>
              </a:rPr>
              <a:t>2023</a:t>
            </a:r>
            <a:r>
              <a:rPr lang="zh-CN" altLang="en-US" kern="1200" baseline="0" dirty="0">
                <a:latin typeface="Times New Roman" panose="02020603050405020304" pitchFamily="18" charset="0"/>
                <a:ea typeface="方正中倩简体" pitchFamily="65" charset="-122"/>
              </a:rPr>
              <a:t>年</a:t>
            </a:r>
            <a:r>
              <a:rPr lang="en-US" altLang="zh-CN" kern="1200" baseline="0" dirty="0">
                <a:latin typeface="Times New Roman" panose="02020603050405020304" pitchFamily="18" charset="0"/>
                <a:ea typeface="方正中倩简体" pitchFamily="65" charset="-122"/>
              </a:rPr>
              <a:t>4</a:t>
            </a:r>
            <a:r>
              <a:rPr lang="zh-CN" altLang="en-US" kern="1200" baseline="0" dirty="0">
                <a:latin typeface="Times New Roman" panose="02020603050405020304" pitchFamily="18" charset="0"/>
                <a:ea typeface="方正中倩简体" pitchFamily="65" charset="-122"/>
              </a:rPr>
              <a:t>月</a:t>
            </a:r>
            <a:r>
              <a:rPr lang="en-US" altLang="zh-CN" kern="1200" baseline="0" dirty="0">
                <a:latin typeface="Times New Roman" panose="02020603050405020304" pitchFamily="18" charset="0"/>
                <a:ea typeface="方正中倩简体" pitchFamily="65" charset="-122"/>
              </a:rPr>
              <a:t>25</a:t>
            </a:r>
            <a:r>
              <a:rPr lang="zh-CN" altLang="en-US" kern="1200" baseline="0" dirty="0">
                <a:latin typeface="Times New Roman" panose="02020603050405020304" pitchFamily="18" charset="0"/>
                <a:ea typeface="方正中倩简体" pitchFamily="65" charset="-122"/>
              </a:rPr>
              <a:t>日</a:t>
            </a:r>
            <a:endParaRPr lang="zh-CN" altLang="en-US" kern="1200" baseline="0" dirty="0">
              <a:latin typeface="Times New Roman" panose="02020603050405020304" pitchFamily="18" charset="0"/>
              <a:ea typeface="方正中倩简体" pitchFamily="65" charset="-122"/>
            </a:endParaRPr>
          </a:p>
        </p:txBody>
      </p:sp>
      <p:pic>
        <p:nvPicPr>
          <p:cNvPr id="104" name="图片 103"/>
          <p:cNvPicPr/>
          <p:nvPr/>
        </p:nvPicPr>
        <p:blipFill>
          <a:blip r:embed="rId1" r:link="rId2"/>
          <a:stretch>
            <a:fillRect/>
          </a:stretch>
        </p:blipFill>
        <p:spPr>
          <a:xfrm>
            <a:off x="-36195" y="4857115"/>
            <a:ext cx="4003040" cy="1993265"/>
          </a:xfrm>
          <a:prstGeom prst="rect">
            <a:avLst/>
          </a:prstGeom>
          <a:noFill/>
          <a:ln w="9525">
            <a:noFill/>
          </a:ln>
        </p:spPr>
      </p:pic>
      <p:pic>
        <p:nvPicPr>
          <p:cNvPr id="103" name="图片 102"/>
          <p:cNvPicPr/>
          <p:nvPr/>
        </p:nvPicPr>
        <p:blipFill>
          <a:blip r:embed="rId3" r:link="rId4"/>
          <a:stretch>
            <a:fillRect/>
          </a:stretch>
        </p:blipFill>
        <p:spPr>
          <a:xfrm>
            <a:off x="7379970" y="5156835"/>
            <a:ext cx="1576705" cy="1617980"/>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2344" y="1031889"/>
            <a:ext cx="8204358" cy="3484245"/>
          </a:xfrm>
          <a:prstGeom prst="rect">
            <a:avLst/>
          </a:prstGeom>
          <a:noFill/>
        </p:spPr>
        <p:txBody>
          <a:bodyPr wrap="square" rtlCol="0" anchor="t">
            <a:spAutoFit/>
          </a:bodyPr>
          <a:lstStyle/>
          <a:p>
            <a:pPr>
              <a:lnSpc>
                <a:spcPct val="150000"/>
              </a:lnSpc>
            </a:pPr>
            <a:r>
              <a:rPr lang="en-US" altLang="zh-CN" sz="2700" b="1">
                <a:ln w="22225">
                  <a:solidFill>
                    <a:schemeClr val="accent2"/>
                  </a:solidFill>
                  <a:prstDash val="solid"/>
                </a:ln>
                <a:solidFill>
                  <a:schemeClr val="accent2">
                    <a:lumMod val="40000"/>
                    <a:lumOff val="60000"/>
                  </a:schemeClr>
                </a:solidFill>
                <a:effectLst/>
                <a:latin typeface="仿宋" panose="02010609060101010101" charset="-122"/>
                <a:ea typeface="仿宋" panose="02010609060101010101" charset="-122"/>
                <a:cs typeface="仿宋" panose="02010609060101010101" charset="-122"/>
              </a:rPr>
              <a:t>    </a:t>
            </a:r>
            <a:endParaRPr lang="en-US" altLang="zh-CN" sz="2700" b="1">
              <a:ln w="22225">
                <a:solidFill>
                  <a:schemeClr val="accent2"/>
                </a:solidFill>
                <a:prstDash val="solid"/>
              </a:ln>
              <a:solidFill>
                <a:schemeClr val="accent2">
                  <a:lumMod val="40000"/>
                  <a:lumOff val="60000"/>
                </a:schemeClr>
              </a:solidFill>
              <a:effectLst/>
              <a:latin typeface="仿宋" panose="02010609060101010101" charset="-122"/>
              <a:ea typeface="仿宋" panose="02010609060101010101" charset="-122"/>
              <a:cs typeface="仿宋" panose="02010609060101010101" charset="-122"/>
            </a:endParaRPr>
          </a:p>
          <a:p>
            <a:pPr>
              <a:lnSpc>
                <a:spcPct val="150000"/>
              </a:lnSpc>
            </a:pPr>
            <a:r>
              <a:rPr lang="en-US" altLang="zh-CN" sz="2700" b="1">
                <a:ln w="22225">
                  <a:solidFill>
                    <a:schemeClr val="accent2"/>
                  </a:solidFill>
                  <a:prstDash val="solid"/>
                </a:ln>
                <a:solidFill>
                  <a:schemeClr val="accent2">
                    <a:lumMod val="40000"/>
                    <a:lumOff val="60000"/>
                  </a:schemeClr>
                </a:solidFill>
                <a:effectLst/>
                <a:latin typeface="仿宋" panose="02010609060101010101" charset="-122"/>
                <a:ea typeface="仿宋" panose="02010609060101010101" charset="-122"/>
                <a:cs typeface="仿宋" panose="02010609060101010101" charset="-122"/>
              </a:rPr>
              <a:t>    </a:t>
            </a:r>
            <a:r>
              <a:rPr lang="zh-CN" altLang="en-US" sz="2995" b="1" dirty="0">
                <a:solidFill>
                  <a:srgbClr val="FF0000"/>
                </a:solidFill>
                <a:effectLst>
                  <a:outerShdw blurRad="38100" dist="25400" dir="5400000" algn="ctr" rotWithShape="0">
                    <a:srgbClr val="6E747A">
                      <a:alpha val="43000"/>
                    </a:srgbClr>
                  </a:outerShdw>
                </a:effectLst>
                <a:latin typeface="+mj-lt"/>
                <a:ea typeface="+mj-ea"/>
                <a:cs typeface="+mj-cs"/>
              </a:rPr>
              <a:t>跳出账套思维</a:t>
            </a:r>
            <a:endParaRPr lang="zh-CN" altLang="en-US" sz="2995" b="1" dirty="0">
              <a:solidFill>
                <a:srgbClr val="FF0000"/>
              </a:solidFill>
              <a:effectLst>
                <a:outerShdw blurRad="38100" dist="25400" dir="5400000" algn="ctr" rotWithShape="0">
                  <a:srgbClr val="6E747A">
                    <a:alpha val="43000"/>
                  </a:srgbClr>
                </a:outerShdw>
              </a:effectLst>
              <a:latin typeface="+mj-lt"/>
              <a:ea typeface="+mj-ea"/>
              <a:cs typeface="+mj-cs"/>
            </a:endParaRPr>
          </a:p>
          <a:p>
            <a:pPr>
              <a:lnSpc>
                <a:spcPct val="150000"/>
              </a:lnSpc>
            </a:pPr>
            <a:r>
              <a:rPr lang="en-US" altLang="zh-CN" sz="2700">
                <a:latin typeface="仿宋" panose="02010609060101010101" charset="-122"/>
                <a:ea typeface="仿宋" panose="02010609060101010101" charset="-122"/>
                <a:cs typeface="仿宋" panose="02010609060101010101" charset="-122"/>
                <a:sym typeface="+mn-ea"/>
              </a:rPr>
              <a:t>   </a:t>
            </a:r>
            <a:r>
              <a:rPr lang="zh-CN" altLang="en-US" sz="2995" b="1" dirty="0">
                <a:solidFill>
                  <a:srgbClr val="FF0000"/>
                </a:solidFill>
                <a:effectLst>
                  <a:outerShdw blurRad="38100" dist="25400" dir="5400000" algn="ctr" rotWithShape="0">
                    <a:srgbClr val="6E747A">
                      <a:alpha val="43000"/>
                    </a:srgbClr>
                  </a:outerShdw>
                </a:effectLst>
                <a:latin typeface="+mj-lt"/>
                <a:ea typeface="+mj-ea"/>
                <a:cs typeface="+mj-cs"/>
                <a:sym typeface="+mn-ea"/>
              </a:rPr>
              <a:t> 透过人性本质</a:t>
            </a:r>
            <a:endParaRPr lang="zh-CN" altLang="en-US" sz="2995" b="1" dirty="0">
              <a:solidFill>
                <a:srgbClr val="FF0000"/>
              </a:solidFill>
              <a:effectLst>
                <a:outerShdw blurRad="38100" dist="25400" dir="5400000" algn="ctr" rotWithShape="0">
                  <a:srgbClr val="6E747A">
                    <a:alpha val="43000"/>
                  </a:srgbClr>
                </a:outerShdw>
              </a:effectLst>
              <a:latin typeface="+mj-lt"/>
              <a:ea typeface="+mj-ea"/>
              <a:cs typeface="+mj-cs"/>
              <a:sym typeface="+mn-ea"/>
            </a:endParaRPr>
          </a:p>
          <a:p>
            <a:pPr>
              <a:lnSpc>
                <a:spcPct val="150000"/>
              </a:lnSpc>
            </a:pPr>
            <a:r>
              <a:rPr lang="en-US" altLang="zh-CN" sz="2995" b="1" dirty="0">
                <a:solidFill>
                  <a:srgbClr val="FF0000"/>
                </a:solidFill>
                <a:effectLst>
                  <a:outerShdw blurRad="38100" dist="25400" dir="5400000" algn="ctr" rotWithShape="0">
                    <a:srgbClr val="6E747A">
                      <a:alpha val="43000"/>
                    </a:srgbClr>
                  </a:outerShdw>
                </a:effectLst>
                <a:latin typeface="+mj-lt"/>
                <a:ea typeface="+mj-ea"/>
                <a:cs typeface="+mj-cs"/>
                <a:sym typeface="+mn-ea"/>
              </a:rPr>
              <a:t>      </a:t>
            </a:r>
            <a:r>
              <a:rPr lang="zh-CN" altLang="en-US" sz="2995" b="1" dirty="0">
                <a:solidFill>
                  <a:srgbClr val="FF0000"/>
                </a:solidFill>
                <a:effectLst>
                  <a:outerShdw blurRad="38100" dist="25400" dir="5400000" algn="ctr" rotWithShape="0">
                    <a:srgbClr val="6E747A">
                      <a:alpha val="43000"/>
                    </a:srgbClr>
                  </a:outerShdw>
                </a:effectLst>
                <a:latin typeface="+mj-lt"/>
                <a:ea typeface="+mj-ea"/>
                <a:cs typeface="+mj-cs"/>
                <a:sym typeface="+mn-ea"/>
              </a:rPr>
              <a:t>业审融合</a:t>
            </a:r>
            <a:endParaRPr lang="zh-CN" altLang="en-US" sz="2995" b="1" dirty="0">
              <a:solidFill>
                <a:srgbClr val="FF0000"/>
              </a:solidFill>
              <a:effectLst>
                <a:outerShdw blurRad="38100" dist="25400" dir="5400000" algn="ctr" rotWithShape="0">
                  <a:srgbClr val="6E747A">
                    <a:alpha val="43000"/>
                  </a:srgbClr>
                </a:outerShdw>
              </a:effectLst>
              <a:latin typeface="+mj-lt"/>
              <a:ea typeface="+mj-ea"/>
              <a:cs typeface="+mj-cs"/>
              <a:sym typeface="+mn-ea"/>
            </a:endParaRPr>
          </a:p>
          <a:p>
            <a:pPr>
              <a:lnSpc>
                <a:spcPct val="150000"/>
              </a:lnSpc>
            </a:pPr>
            <a:r>
              <a:rPr lang="en-US" altLang="zh-CN" sz="2995" b="1" dirty="0">
                <a:solidFill>
                  <a:srgbClr val="FF0000"/>
                </a:solidFill>
                <a:effectLst>
                  <a:outerShdw blurRad="38100" dist="25400" dir="5400000" algn="ctr" rotWithShape="0">
                    <a:srgbClr val="6E747A">
                      <a:alpha val="43000"/>
                    </a:srgbClr>
                  </a:outerShdw>
                </a:effectLst>
                <a:latin typeface="+mj-lt"/>
                <a:ea typeface="+mj-ea"/>
                <a:cs typeface="+mj-cs"/>
                <a:sym typeface="+mn-ea"/>
              </a:rPr>
              <a:t>    </a:t>
            </a:r>
            <a:endParaRPr lang="zh-CN" altLang="en-US" sz="2995" b="1" dirty="0">
              <a:solidFill>
                <a:srgbClr val="FF0000"/>
              </a:solidFill>
              <a:effectLst>
                <a:outerShdw blurRad="38100" dist="25400" dir="5400000" algn="ctr" rotWithShape="0">
                  <a:srgbClr val="6E747A">
                    <a:alpha val="43000"/>
                  </a:srgbClr>
                </a:outerShdw>
              </a:effectLst>
              <a:latin typeface="+mj-lt"/>
              <a:ea typeface="+mj-ea"/>
              <a:cs typeface="+mj-cs"/>
            </a:endParaRPr>
          </a:p>
        </p:txBody>
      </p:sp>
      <p:sp>
        <p:nvSpPr>
          <p:cNvPr id="5122" name="Rectangle 2"/>
          <p:cNvSpPr>
            <a:spLocks noGrp="1"/>
          </p:cNvSpPr>
          <p:nvPr/>
        </p:nvSpPr>
        <p:spPr>
          <a:xfrm>
            <a:off x="1662117" y="447975"/>
            <a:ext cx="5819503" cy="855809"/>
          </a:xfrm>
          <a:prstGeom prst="rect">
            <a:avLst/>
          </a:prstGeom>
          <a:noFill/>
          <a:ln w="9525">
            <a:noFill/>
          </a:ln>
        </p:spPr>
        <p:txBody>
          <a:bodyPr vert="horz" wrap="square" lIns="68464" tIns="34232" rIns="68464" bIns="34232" anchor="ctr">
            <a:scene3d>
              <a:camera prst="orthographicFront"/>
              <a:lightRig rig="threePt" dir="t"/>
            </a:scene3d>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anose="02020603050405020304"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Times New Roman" panose="02020603050405020304"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Times New Roman" panose="02020603050405020304"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Times New Roman" panose="02020603050405020304" pitchFamily="18" charset="0"/>
                <a:ea typeface="宋体" panose="02010600030101010101" pitchFamily="2" charset="-122"/>
              </a:defRPr>
            </a:lvl5pPr>
            <a:lvl6pPr marL="457200" algn="l" rtl="0" eaLnBrk="0" fontAlgn="base" hangingPunct="0">
              <a:spcBef>
                <a:spcPct val="0"/>
              </a:spcBef>
              <a:spcAft>
                <a:spcPct val="0"/>
              </a:spcAft>
              <a:defRPr sz="4200">
                <a:solidFill>
                  <a:schemeClr val="tx2"/>
                </a:solidFill>
                <a:latin typeface="Times New Roman" panose="02020603050405020304" pitchFamily="18" charset="0"/>
                <a:ea typeface="宋体" panose="02010600030101010101" pitchFamily="2" charset="-122"/>
              </a:defRPr>
            </a:lvl6pPr>
            <a:lvl7pPr marL="914400" algn="l" rtl="0" eaLnBrk="0" fontAlgn="base" hangingPunct="0">
              <a:spcBef>
                <a:spcPct val="0"/>
              </a:spcBef>
              <a:spcAft>
                <a:spcPct val="0"/>
              </a:spcAft>
              <a:defRPr sz="4200">
                <a:solidFill>
                  <a:schemeClr val="tx2"/>
                </a:solidFill>
                <a:latin typeface="Times New Roman" panose="02020603050405020304" pitchFamily="18" charset="0"/>
                <a:ea typeface="宋体" panose="02010600030101010101" pitchFamily="2" charset="-122"/>
              </a:defRPr>
            </a:lvl7pPr>
            <a:lvl8pPr marL="1371600" algn="l" rtl="0" eaLnBrk="0" fontAlgn="base" hangingPunct="0">
              <a:spcBef>
                <a:spcPct val="0"/>
              </a:spcBef>
              <a:spcAft>
                <a:spcPct val="0"/>
              </a:spcAft>
              <a:defRPr sz="4200">
                <a:solidFill>
                  <a:schemeClr val="tx2"/>
                </a:solidFill>
                <a:latin typeface="Times New Roman" panose="02020603050405020304" pitchFamily="18" charset="0"/>
                <a:ea typeface="宋体" panose="02010600030101010101" pitchFamily="2" charset="-122"/>
              </a:defRPr>
            </a:lvl8pPr>
            <a:lvl9pPr marL="1828800" algn="l" rtl="0" eaLnBrk="0" fontAlgn="base" hangingPunct="0">
              <a:spcBef>
                <a:spcPct val="0"/>
              </a:spcBef>
              <a:spcAft>
                <a:spcPct val="0"/>
              </a:spcAft>
              <a:defRPr sz="4200">
                <a:solidFill>
                  <a:schemeClr val="tx2"/>
                </a:solidFill>
                <a:latin typeface="Times New Roman" panose="02020603050405020304" pitchFamily="18" charset="0"/>
                <a:ea typeface="宋体" panose="02010600030101010101" pitchFamily="2" charset="-122"/>
              </a:defRPr>
            </a:lvl9pPr>
          </a:lstStyle>
          <a:p>
            <a:pPr algn="ctr"/>
            <a:r>
              <a:rPr lang="zh-CN" altLang="en-US" sz="2995" b="1" dirty="0">
                <a:solidFill>
                  <a:srgbClr val="FF0000"/>
                </a:solidFill>
                <a:effectLst>
                  <a:outerShdw blurRad="38100" dist="25400" dir="5400000" algn="ctr" rotWithShape="0">
                    <a:srgbClr val="6E747A">
                      <a:alpha val="43000"/>
                    </a:srgbClr>
                  </a:outerShdw>
                </a:effectLst>
              </a:rPr>
              <a:t>开篇案例</a:t>
            </a:r>
            <a:r>
              <a:rPr lang="en-US" altLang="zh-CN" sz="2995" b="1" dirty="0">
                <a:solidFill>
                  <a:srgbClr val="FF0000"/>
                </a:solidFill>
                <a:effectLst>
                  <a:outerShdw blurRad="38100" dist="25400" dir="5400000" algn="ctr" rotWithShape="0">
                    <a:srgbClr val="6E747A">
                      <a:alpha val="43000"/>
                    </a:srgbClr>
                  </a:outerShdw>
                </a:effectLst>
              </a:rPr>
              <a:t>--</a:t>
            </a:r>
            <a:r>
              <a:rPr lang="zh-CN" altLang="en-US" sz="2995" b="1" dirty="0">
                <a:solidFill>
                  <a:srgbClr val="FF0000"/>
                </a:solidFill>
                <a:effectLst>
                  <a:outerShdw blurRad="38100" dist="25400" dir="5400000" algn="ctr" rotWithShape="0">
                    <a:srgbClr val="6E747A">
                      <a:alpha val="43000"/>
                    </a:srgbClr>
                  </a:outerShdw>
                </a:effectLst>
              </a:rPr>
              <a:t>启示</a:t>
            </a:r>
            <a:endParaRPr lang="zh-CN" altLang="en-US" sz="2995" b="1" dirty="0">
              <a:solidFill>
                <a:srgbClr val="FF0000"/>
              </a:solidFill>
              <a:effectLst>
                <a:outerShdw blurRad="38100" dist="25400" dir="5400000" algn="ctr" rotWithShape="0">
                  <a:srgbClr val="6E747A">
                    <a:alpha val="43000"/>
                  </a:srgbClr>
                </a:outerShdw>
              </a:effectLst>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2344" y="416817"/>
            <a:ext cx="6915572" cy="613954"/>
          </a:xfrm>
        </p:spPr>
        <p:txBody>
          <a:bodyPr/>
          <a:lstStyle/>
          <a:p>
            <a:pPr algn="ctr"/>
            <a:r>
              <a:rPr lang="zh-CN" altLang="en-US" sz="3995">
                <a:latin typeface="Times New Roman" panose="02020603050405020304" pitchFamily="18" charset="0"/>
                <a:cs typeface="Times New Roman" panose="02020603050405020304" pitchFamily="18" charset="0"/>
              </a:rPr>
              <a:t>审计之道  </a:t>
            </a:r>
            <a:r>
              <a:rPr lang="en-US" altLang="zh-CN" sz="3995">
                <a:latin typeface="Times New Roman" panose="02020603050405020304" pitchFamily="18" charset="0"/>
                <a:cs typeface="Times New Roman" panose="02020603050405020304" pitchFamily="18" charset="0"/>
              </a:rPr>
              <a:t>&amp;  </a:t>
            </a:r>
            <a:r>
              <a:rPr lang="zh-CN" altLang="en-US" sz="3995">
                <a:latin typeface="Times New Roman" panose="02020603050405020304" pitchFamily="18" charset="0"/>
                <a:cs typeface="Times New Roman" panose="02020603050405020304" pitchFamily="18" charset="0"/>
              </a:rPr>
              <a:t>审计之术</a:t>
            </a:r>
            <a:endParaRPr lang="zh-CN" altLang="en-US" sz="3995">
              <a:latin typeface="Times New Roman" panose="02020603050405020304" pitchFamily="18" charset="0"/>
              <a:cs typeface="Times New Roman" panose="02020603050405020304" pitchFamily="18" charset="0"/>
            </a:endParaRPr>
          </a:p>
        </p:txBody>
      </p:sp>
      <p:sp>
        <p:nvSpPr>
          <p:cNvPr id="3" name="文本占位符 2"/>
          <p:cNvSpPr>
            <a:spLocks noGrp="1"/>
          </p:cNvSpPr>
          <p:nvPr>
            <p:ph type="body" idx="1"/>
          </p:nvPr>
        </p:nvSpPr>
        <p:spPr>
          <a:xfrm>
            <a:off x="896458" y="1947009"/>
            <a:ext cx="2150300" cy="491010"/>
          </a:xfrm>
        </p:spPr>
        <p:txBody>
          <a:bodyPr anchor="ctr" anchorCtr="0">
            <a:scene3d>
              <a:camera prst="orthographicFront"/>
              <a:lightRig rig="threePt" dir="t"/>
            </a:scene3d>
          </a:bodyPr>
          <a:lstStyle/>
          <a:p>
            <a:pPr algn="ctr"/>
            <a:r>
              <a:rPr lang="zh-CN" altLang="en-US" sz="3195">
                <a:solidFill>
                  <a:schemeClr val="tx1"/>
                </a:solidFill>
                <a:effectLst>
                  <a:outerShdw blurRad="38100" dist="19050" dir="2700000" algn="tl" rotWithShape="0">
                    <a:schemeClr val="dk1">
                      <a:alpha val="40000"/>
                    </a:schemeClr>
                  </a:outerShdw>
                </a:effectLst>
              </a:rPr>
              <a:t>审计之道</a:t>
            </a:r>
            <a:endParaRPr lang="zh-CN" altLang="en-US" sz="3195">
              <a:solidFill>
                <a:schemeClr val="tx1"/>
              </a:solidFill>
              <a:effectLst>
                <a:outerShdw blurRad="38100" dist="19050" dir="2700000" algn="tl" rotWithShape="0">
                  <a:schemeClr val="dk1">
                    <a:alpha val="40000"/>
                  </a:schemeClr>
                </a:outerShdw>
              </a:effectLst>
            </a:endParaRPr>
          </a:p>
        </p:txBody>
      </p:sp>
      <p:sp>
        <p:nvSpPr>
          <p:cNvPr id="4" name="内容占位符 3"/>
          <p:cNvSpPr>
            <a:spLocks noGrp="1"/>
          </p:cNvSpPr>
          <p:nvPr>
            <p:ph sz="half" idx="2"/>
          </p:nvPr>
        </p:nvSpPr>
        <p:spPr>
          <a:xfrm>
            <a:off x="429039" y="2666663"/>
            <a:ext cx="3655181" cy="1312433"/>
          </a:xfrm>
        </p:spPr>
        <p:txBody>
          <a:bodyPr/>
          <a:lstStyle/>
          <a:p>
            <a:r>
              <a:rPr lang="zh-CN" altLang="en-US"/>
              <a:t>为谁审计？</a:t>
            </a:r>
            <a:endParaRPr lang="zh-CN" altLang="en-US"/>
          </a:p>
          <a:p>
            <a:r>
              <a:rPr lang="zh-CN" altLang="en-US"/>
              <a:t>秉承何种审计职业精神？</a:t>
            </a:r>
            <a:endParaRPr lang="zh-CN" altLang="en-US"/>
          </a:p>
          <a:p>
            <a:r>
              <a:rPr lang="zh-CN" altLang="en-US"/>
              <a:t>坚守怎样审计职业道德？</a:t>
            </a:r>
            <a:endParaRPr lang="zh-CN" altLang="en-US"/>
          </a:p>
        </p:txBody>
      </p:sp>
      <p:sp>
        <p:nvSpPr>
          <p:cNvPr id="5" name="文本占位符 4"/>
          <p:cNvSpPr>
            <a:spLocks noGrp="1"/>
          </p:cNvSpPr>
          <p:nvPr>
            <p:ph type="body" sz="quarter" idx="3"/>
          </p:nvPr>
        </p:nvSpPr>
        <p:spPr>
          <a:xfrm>
            <a:off x="4544740" y="1947009"/>
            <a:ext cx="2150300" cy="491010"/>
          </a:xfrm>
        </p:spPr>
        <p:txBody>
          <a:bodyPr anchor="ctr" anchorCtr="0">
            <a:scene3d>
              <a:camera prst="orthographicFront"/>
              <a:lightRig rig="threePt" dir="t"/>
            </a:scene3d>
          </a:bodyPr>
          <a:lstStyle/>
          <a:p>
            <a:pPr algn="ctr"/>
            <a:r>
              <a:rPr lang="zh-CN" altLang="en-US" sz="3195">
                <a:solidFill>
                  <a:schemeClr val="tx1"/>
                </a:solidFill>
                <a:effectLst>
                  <a:outerShdw blurRad="38100" dist="19050" dir="2700000" algn="tl" rotWithShape="0">
                    <a:schemeClr val="dk1">
                      <a:alpha val="40000"/>
                    </a:schemeClr>
                  </a:outerShdw>
                </a:effectLst>
              </a:rPr>
              <a:t>审计之术</a:t>
            </a:r>
            <a:endParaRPr lang="zh-CN" altLang="en-US" sz="3195">
              <a:solidFill>
                <a:schemeClr val="tx1"/>
              </a:solidFill>
              <a:effectLst>
                <a:outerShdw blurRad="38100" dist="19050" dir="2700000" algn="tl" rotWithShape="0">
                  <a:schemeClr val="dk1">
                    <a:alpha val="40000"/>
                  </a:schemeClr>
                </a:outerShdw>
              </a:effectLst>
            </a:endParaRPr>
          </a:p>
        </p:txBody>
      </p:sp>
      <p:sp>
        <p:nvSpPr>
          <p:cNvPr id="6" name="内容占位符 5"/>
          <p:cNvSpPr>
            <a:spLocks noGrp="1"/>
          </p:cNvSpPr>
          <p:nvPr>
            <p:ph sz="quarter" idx="4"/>
          </p:nvPr>
        </p:nvSpPr>
        <p:spPr>
          <a:xfrm>
            <a:off x="4825819" y="2666663"/>
            <a:ext cx="3673182" cy="875211"/>
          </a:xfrm>
        </p:spPr>
        <p:txBody>
          <a:bodyPr/>
          <a:lstStyle/>
          <a:p>
            <a:r>
              <a:rPr lang="zh-CN" altLang="en-US"/>
              <a:t>审什么？</a:t>
            </a:r>
            <a:endParaRPr lang="zh-CN" altLang="en-US"/>
          </a:p>
          <a:p>
            <a:r>
              <a:rPr lang="zh-CN" altLang="en-US"/>
              <a:t>怎么审？</a:t>
            </a:r>
            <a:endParaRPr lang="zh-CN" altLang="en-US"/>
          </a:p>
        </p:txBody>
      </p:sp>
      <p:pic>
        <p:nvPicPr>
          <p:cNvPr id="7" name="图片 6"/>
          <p:cNvPicPr>
            <a:picLocks noChangeAspect="1"/>
          </p:cNvPicPr>
          <p:nvPr/>
        </p:nvPicPr>
        <p:blipFill>
          <a:blip r:embed="rId1"/>
          <a:stretch>
            <a:fillRect/>
          </a:stretch>
        </p:blipFill>
        <p:spPr>
          <a:xfrm>
            <a:off x="252382" y="5199574"/>
            <a:ext cx="2224470" cy="1581662"/>
          </a:xfrm>
          <a:prstGeom prst="rect">
            <a:avLst/>
          </a:prstGeom>
        </p:spPr>
      </p:pic>
      <p:pic>
        <p:nvPicPr>
          <p:cNvPr id="8" name="图片 7"/>
          <p:cNvPicPr>
            <a:picLocks noChangeAspect="1"/>
          </p:cNvPicPr>
          <p:nvPr/>
        </p:nvPicPr>
        <p:blipFill>
          <a:blip r:embed="rId2"/>
          <a:stretch>
            <a:fillRect/>
          </a:stretch>
        </p:blipFill>
        <p:spPr>
          <a:xfrm>
            <a:off x="5810705" y="4955510"/>
            <a:ext cx="3280602" cy="1825726"/>
          </a:xfrm>
          <a:prstGeom prst="rect">
            <a:avLst/>
          </a:prstGeom>
        </p:spPr>
      </p:pic>
      <p:pic>
        <p:nvPicPr>
          <p:cNvPr id="9" name="图片 8"/>
          <p:cNvPicPr>
            <a:picLocks noChangeAspect="1"/>
          </p:cNvPicPr>
          <p:nvPr/>
        </p:nvPicPr>
        <p:blipFill>
          <a:blip r:embed="rId3"/>
          <a:stretch>
            <a:fillRect/>
          </a:stretch>
        </p:blipFill>
        <p:spPr>
          <a:xfrm>
            <a:off x="6523999" y="1999482"/>
            <a:ext cx="2434302" cy="2424793"/>
          </a:xfrm>
          <a:prstGeom prst="rect">
            <a:avLst/>
          </a:prstGeom>
        </p:spPr>
      </p:pic>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5"/>
          <p:cNvSpPr>
            <a:spLocks noGrp="1"/>
          </p:cNvSpPr>
          <p:nvPr>
            <p:ph type="title"/>
          </p:nvPr>
        </p:nvSpPr>
        <p:spPr>
          <a:xfrm>
            <a:off x="500654" y="451336"/>
            <a:ext cx="8142512" cy="645657"/>
          </a:xfrm>
        </p:spPr>
        <p:txBody>
          <a:bodyPr/>
          <a:lstStyle/>
          <a:p>
            <a:pPr algn="ctr"/>
            <a:r>
              <a:rPr lang="zh-CN"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经济责任审计受到文化</a:t>
            </a:r>
            <a:br>
              <a:rPr lang="zh-CN"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zh-CN"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的深刻影响</a:t>
            </a:r>
            <a:endParaRPr lang="zh-CN"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椭圆 4"/>
          <p:cNvSpPr/>
          <p:nvPr/>
        </p:nvSpPr>
        <p:spPr>
          <a:xfrm>
            <a:off x="71755" y="2706370"/>
            <a:ext cx="1055370" cy="12674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solidFill>
                  <a:schemeClr val="accent4"/>
                </a:solidFill>
                <a:effectLst/>
                <a:latin typeface="华文琥珀" panose="02010800040101010101" charset="-122"/>
                <a:ea typeface="华文琥珀" panose="02010800040101010101" charset="-122"/>
              </a:rPr>
              <a:t>审计</a:t>
            </a:r>
            <a:endParaRPr lang="zh-CN" altLang="en-US" sz="3200">
              <a:solidFill>
                <a:schemeClr val="accent4"/>
              </a:solidFill>
              <a:effectLst/>
              <a:latin typeface="华文琥珀" panose="02010800040101010101" charset="-122"/>
              <a:ea typeface="华文琥珀" panose="02010800040101010101" charset="-122"/>
            </a:endParaRPr>
          </a:p>
        </p:txBody>
      </p:sp>
      <p:sp>
        <p:nvSpPr>
          <p:cNvPr id="6" name="椭圆 5"/>
          <p:cNvSpPr/>
          <p:nvPr/>
        </p:nvSpPr>
        <p:spPr>
          <a:xfrm>
            <a:off x="4556125" y="2651760"/>
            <a:ext cx="2335530" cy="1242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800" b="1">
                <a:ln w="9525" cmpd="sng">
                  <a:solidFill>
                    <a:schemeClr val="accent1"/>
                  </a:solidFill>
                  <a:prstDash val="solid"/>
                </a:ln>
                <a:solidFill>
                  <a:srgbClr val="00B0F0"/>
                </a:solidFill>
                <a:effectLst>
                  <a:glow rad="38100">
                    <a:schemeClr val="accent1">
                      <a:alpha val="40000"/>
                    </a:schemeClr>
                  </a:glow>
                </a:effectLst>
                <a:latin typeface="华文琥珀" panose="02010800040101010101" charset="-122"/>
                <a:ea typeface="华文琥珀" panose="02010800040101010101" charset="-122"/>
              </a:rPr>
              <a:t>经济管理活动</a:t>
            </a:r>
            <a:endParaRPr lang="zh-CN" altLang="en-US" sz="2800" b="1">
              <a:ln w="9525" cmpd="sng">
                <a:solidFill>
                  <a:schemeClr val="accent1"/>
                </a:solidFill>
                <a:prstDash val="solid"/>
              </a:ln>
              <a:solidFill>
                <a:srgbClr val="00B0F0"/>
              </a:solidFill>
              <a:effectLst>
                <a:glow rad="38100">
                  <a:schemeClr val="accent1">
                    <a:alpha val="40000"/>
                  </a:schemeClr>
                </a:glow>
              </a:effectLst>
              <a:latin typeface="华文琥珀" panose="02010800040101010101" charset="-122"/>
              <a:ea typeface="华文琥珀" panose="02010800040101010101" charset="-122"/>
            </a:endParaRPr>
          </a:p>
        </p:txBody>
      </p:sp>
      <p:sp>
        <p:nvSpPr>
          <p:cNvPr id="7" name="椭圆 6"/>
          <p:cNvSpPr/>
          <p:nvPr/>
        </p:nvSpPr>
        <p:spPr>
          <a:xfrm>
            <a:off x="6783705" y="1447165"/>
            <a:ext cx="2059305" cy="995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r>
              <a:rPr lang="zh-CN" altLang="en-US" sz="2400">
                <a:solidFill>
                  <a:schemeClr val="tx1"/>
                </a:solidFill>
                <a:effectLst>
                  <a:outerShdw blurRad="38100" dist="19050" dir="2700000" algn="tl" rotWithShape="0">
                    <a:schemeClr val="dk1">
                      <a:alpha val="40000"/>
                    </a:schemeClr>
                  </a:outerShdw>
                </a:effectLst>
                <a:latin typeface="华文琥珀" panose="02010800040101010101" charset="-122"/>
                <a:ea typeface="华文琥珀" panose="02010800040101010101" charset="-122"/>
              </a:rPr>
              <a:t>领导干部</a:t>
            </a:r>
            <a:r>
              <a:rPr lang="zh-CN" altLang="en-US" sz="2400">
                <a:solidFill>
                  <a:srgbClr val="00B0F0"/>
                </a:solidFill>
                <a:effectLst>
                  <a:outerShdw blurRad="38100" dist="19050" dir="2700000" algn="tl" rotWithShape="0">
                    <a:schemeClr val="dk1">
                      <a:alpha val="40000"/>
                    </a:schemeClr>
                  </a:outerShdw>
                </a:effectLst>
                <a:latin typeface="华文琥珀" panose="02010800040101010101" charset="-122"/>
                <a:ea typeface="华文琥珀" panose="02010800040101010101" charset="-122"/>
              </a:rPr>
              <a:t>行</a:t>
            </a:r>
            <a:r>
              <a:rPr lang="en-US" altLang="zh-CN" sz="2400">
                <a:solidFill>
                  <a:srgbClr val="00B0F0"/>
                </a:solidFill>
                <a:effectLst>
                  <a:outerShdw blurRad="38100" dist="19050" dir="2700000" algn="tl" rotWithShape="0">
                    <a:schemeClr val="dk1">
                      <a:alpha val="40000"/>
                    </a:schemeClr>
                  </a:outerShdw>
                </a:effectLst>
                <a:latin typeface="华文琥珀" panose="02010800040101010101" charset="-122"/>
                <a:ea typeface="华文琥珀" panose="02010800040101010101" charset="-122"/>
              </a:rPr>
              <a:t>  </a:t>
            </a:r>
            <a:r>
              <a:rPr lang="zh-CN" altLang="en-US" sz="2400">
                <a:solidFill>
                  <a:srgbClr val="00B0F0"/>
                </a:solidFill>
                <a:effectLst>
                  <a:outerShdw blurRad="38100" dist="19050" dir="2700000" algn="tl" rotWithShape="0">
                    <a:schemeClr val="dk1">
                      <a:alpha val="40000"/>
                    </a:schemeClr>
                  </a:outerShdw>
                </a:effectLst>
                <a:latin typeface="华文琥珀" panose="02010800040101010101" charset="-122"/>
                <a:ea typeface="华文琥珀" panose="02010800040101010101" charset="-122"/>
              </a:rPr>
              <a:t>为</a:t>
            </a:r>
            <a:endParaRPr lang="zh-CN" altLang="en-US" sz="2400">
              <a:solidFill>
                <a:srgbClr val="00B0F0"/>
              </a:solidFill>
              <a:effectLst>
                <a:outerShdw blurRad="38100" dist="19050" dir="2700000" algn="tl" rotWithShape="0">
                  <a:schemeClr val="dk1">
                    <a:alpha val="40000"/>
                  </a:schemeClr>
                </a:outerShdw>
              </a:effectLst>
              <a:latin typeface="华文琥珀" panose="02010800040101010101" charset="-122"/>
              <a:ea typeface="华文琥珀" panose="02010800040101010101" charset="-122"/>
            </a:endParaRPr>
          </a:p>
        </p:txBody>
      </p:sp>
      <p:sp>
        <p:nvSpPr>
          <p:cNvPr id="8" name="椭圆 7"/>
          <p:cNvSpPr/>
          <p:nvPr/>
        </p:nvSpPr>
        <p:spPr>
          <a:xfrm>
            <a:off x="7142480" y="2950845"/>
            <a:ext cx="1433830" cy="935355"/>
          </a:xfrm>
          <a:prstGeom prst="ellipse">
            <a:avLst/>
          </a:prstGeom>
          <a:gradFill>
            <a:gsLst>
              <a:gs pos="0">
                <a:srgbClr val="14CD68"/>
              </a:gs>
              <a:gs pos="100000">
                <a:srgbClr val="0B6E38"/>
              </a:gs>
            </a:gsLst>
            <a:lin scaled="0"/>
          </a:gra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gradFill>
                  <a:gsLst>
                    <a:gs pos="0">
                      <a:srgbClr val="FE4444"/>
                    </a:gs>
                    <a:gs pos="100000">
                      <a:srgbClr val="832B2B"/>
                    </a:gs>
                  </a:gsLst>
                  <a:lin scaled="0"/>
                </a:gradFill>
                <a:effectLst/>
                <a:latin typeface="华文琥珀" panose="02010800040101010101" charset="-122"/>
                <a:ea typeface="华文琥珀" panose="02010800040101010101" charset="-122"/>
              </a:rPr>
              <a:t>文化</a:t>
            </a:r>
            <a:endParaRPr lang="zh-CN" altLang="en-US" sz="3200">
              <a:gradFill>
                <a:gsLst>
                  <a:gs pos="0">
                    <a:srgbClr val="FE4444"/>
                  </a:gs>
                  <a:gs pos="100000">
                    <a:srgbClr val="832B2B"/>
                  </a:gs>
                </a:gsLst>
                <a:lin scaled="0"/>
              </a:gradFill>
              <a:effectLst/>
              <a:latin typeface="华文琥珀" panose="02010800040101010101" charset="-122"/>
              <a:ea typeface="华文琥珀" panose="02010800040101010101" charset="-122"/>
            </a:endParaRPr>
          </a:p>
        </p:txBody>
      </p:sp>
      <p:sp>
        <p:nvSpPr>
          <p:cNvPr id="9" name="椭圆 8"/>
          <p:cNvSpPr/>
          <p:nvPr/>
        </p:nvSpPr>
        <p:spPr>
          <a:xfrm>
            <a:off x="6834505" y="4364990"/>
            <a:ext cx="2037715" cy="1098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4"/>
                </a:solidFill>
                <a:effectLst/>
                <a:latin typeface="华文琥珀" panose="02010800040101010101" charset="-122"/>
                <a:ea typeface="华文琥珀" panose="02010800040101010101" charset="-122"/>
              </a:rPr>
              <a:t>领导干部</a:t>
            </a:r>
            <a:r>
              <a:rPr lang="zh-CN" altLang="en-US" sz="2400">
                <a:solidFill>
                  <a:srgbClr val="00B050"/>
                </a:solidFill>
                <a:effectLst/>
                <a:latin typeface="华文琥珀" panose="02010800040101010101" charset="-122"/>
                <a:ea typeface="华文琥珀" panose="02010800040101010101" charset="-122"/>
              </a:rPr>
              <a:t>思</a:t>
            </a:r>
            <a:r>
              <a:rPr lang="en-US" altLang="zh-CN" sz="2400">
                <a:solidFill>
                  <a:srgbClr val="00B050"/>
                </a:solidFill>
                <a:effectLst/>
                <a:latin typeface="华文琥珀" panose="02010800040101010101" charset="-122"/>
                <a:ea typeface="华文琥珀" panose="02010800040101010101" charset="-122"/>
              </a:rPr>
              <a:t>  </a:t>
            </a:r>
            <a:r>
              <a:rPr lang="zh-CN" altLang="en-US" sz="2400">
                <a:solidFill>
                  <a:srgbClr val="00B050"/>
                </a:solidFill>
                <a:effectLst/>
                <a:latin typeface="华文琥珀" panose="02010800040101010101" charset="-122"/>
                <a:ea typeface="华文琥珀" panose="02010800040101010101" charset="-122"/>
              </a:rPr>
              <a:t>想</a:t>
            </a:r>
            <a:endParaRPr lang="zh-CN" altLang="en-US" sz="2400">
              <a:solidFill>
                <a:srgbClr val="00B050"/>
              </a:solidFill>
              <a:effectLst/>
              <a:latin typeface="华文琥珀" panose="02010800040101010101" charset="-122"/>
              <a:ea typeface="华文琥珀" panose="02010800040101010101" charset="-122"/>
            </a:endParaRPr>
          </a:p>
        </p:txBody>
      </p:sp>
      <p:sp>
        <p:nvSpPr>
          <p:cNvPr id="11" name="燕尾形箭头 10"/>
          <p:cNvSpPr/>
          <p:nvPr/>
        </p:nvSpPr>
        <p:spPr>
          <a:xfrm rot="8280000">
            <a:off x="6021705" y="2033905"/>
            <a:ext cx="745490" cy="48831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燕尾形箭头 11"/>
          <p:cNvSpPr/>
          <p:nvPr/>
        </p:nvSpPr>
        <p:spPr>
          <a:xfrm rot="13140000">
            <a:off x="6279515" y="3909695"/>
            <a:ext cx="792480" cy="50355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箭头 12"/>
          <p:cNvSpPr/>
          <p:nvPr/>
        </p:nvSpPr>
        <p:spPr>
          <a:xfrm rot="16200000">
            <a:off x="7665720" y="2564765"/>
            <a:ext cx="360045"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下箭头 13"/>
          <p:cNvSpPr/>
          <p:nvPr/>
        </p:nvSpPr>
        <p:spPr>
          <a:xfrm>
            <a:off x="7738110" y="3957955"/>
            <a:ext cx="210185" cy="3600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1690370" y="2708910"/>
            <a:ext cx="2335530" cy="1242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800" b="1">
                <a:ln w="9525" cmpd="sng">
                  <a:solidFill>
                    <a:schemeClr val="accent1"/>
                  </a:solidFill>
                  <a:prstDash val="solid"/>
                </a:ln>
                <a:solidFill>
                  <a:srgbClr val="7030A0"/>
                </a:solidFill>
                <a:effectLst>
                  <a:glow rad="38100">
                    <a:schemeClr val="accent1">
                      <a:alpha val="40000"/>
                    </a:schemeClr>
                  </a:glow>
                </a:effectLst>
                <a:latin typeface="华文琥珀" panose="02010800040101010101" charset="-122"/>
                <a:ea typeface="华文琥珀" panose="02010800040101010101" charset="-122"/>
              </a:rPr>
              <a:t>经济责任履行</a:t>
            </a:r>
            <a:endParaRPr lang="zh-CN" altLang="en-US" sz="2800" b="1">
              <a:ln w="9525" cmpd="sng">
                <a:solidFill>
                  <a:schemeClr val="accent1"/>
                </a:solidFill>
                <a:prstDash val="solid"/>
              </a:ln>
              <a:solidFill>
                <a:srgbClr val="7030A0"/>
              </a:solidFill>
              <a:effectLst>
                <a:glow rad="38100">
                  <a:schemeClr val="accent1">
                    <a:alpha val="40000"/>
                  </a:schemeClr>
                </a:glow>
              </a:effectLst>
              <a:latin typeface="华文琥珀" panose="02010800040101010101" charset="-122"/>
              <a:ea typeface="华文琥珀" panose="02010800040101010101" charset="-122"/>
            </a:endParaRPr>
          </a:p>
        </p:txBody>
      </p:sp>
      <p:sp>
        <p:nvSpPr>
          <p:cNvPr id="3" name="左箭头 2"/>
          <p:cNvSpPr/>
          <p:nvPr/>
        </p:nvSpPr>
        <p:spPr>
          <a:xfrm>
            <a:off x="4093845" y="3073400"/>
            <a:ext cx="394335" cy="3708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1187450" y="3136265"/>
            <a:ext cx="434975" cy="3835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4337"/>
          <p:cNvSpPr>
            <a:spLocks noGrp="1"/>
          </p:cNvSpPr>
          <p:nvPr>
            <p:ph type="title"/>
          </p:nvPr>
        </p:nvSpPr>
        <p:spPr>
          <a:xfrm>
            <a:off x="468313" y="260350"/>
            <a:ext cx="8229600" cy="1143000"/>
          </a:xfrm>
        </p:spPr>
        <p:txBody>
          <a:bodyPr anchor="ctr"/>
          <a:lstStyle/>
          <a:p>
            <a:pPr algn="ctr"/>
            <a:r>
              <a:rPr lang="zh-CN" altLang="en-US" dirty="0"/>
              <a:t>主要内容</a:t>
            </a:r>
            <a:endParaRPr lang="zh-CN" altLang="en-US" dirty="0"/>
          </a:p>
        </p:txBody>
      </p:sp>
      <p:sp>
        <p:nvSpPr>
          <p:cNvPr id="14339" name="文本占位符 14338"/>
          <p:cNvSpPr>
            <a:spLocks noGrp="1"/>
          </p:cNvSpPr>
          <p:nvPr>
            <p:ph type="body" idx="1"/>
          </p:nvPr>
        </p:nvSpPr>
        <p:spPr/>
        <p:txBody>
          <a:bodyPr/>
          <a:lstStyle/>
          <a:p>
            <a:pPr>
              <a:lnSpc>
                <a:spcPct val="135000"/>
              </a:lnSpc>
            </a:pPr>
            <a:r>
              <a:rPr lang="zh-CN" altLang="en-US" dirty="0">
                <a:sym typeface="+mn-ea"/>
              </a:rPr>
              <a:t>一、经济责任审计的产生和发展</a:t>
            </a:r>
            <a:endParaRPr lang="zh-CN" altLang="en-US" dirty="0"/>
          </a:p>
          <a:p>
            <a:pPr>
              <a:lnSpc>
                <a:spcPct val="135000"/>
              </a:lnSpc>
            </a:pPr>
            <a:r>
              <a:rPr lang="zh-CN" altLang="en-US" dirty="0">
                <a:sym typeface="+mn-ea"/>
              </a:rPr>
              <a:t>二、什么是经济责任审计</a:t>
            </a:r>
            <a:endParaRPr lang="zh-CN" altLang="en-US" dirty="0"/>
          </a:p>
          <a:p>
            <a:pPr>
              <a:lnSpc>
                <a:spcPct val="135000"/>
              </a:lnSpc>
            </a:pPr>
            <a:r>
              <a:rPr lang="zh-CN" altLang="en-US" dirty="0">
                <a:sym typeface="+mn-ea"/>
              </a:rPr>
              <a:t>三、经济责任审计“审什么”</a:t>
            </a:r>
            <a:endParaRPr lang="zh-CN" altLang="en-US" dirty="0"/>
          </a:p>
          <a:p>
            <a:pPr>
              <a:lnSpc>
                <a:spcPct val="135000"/>
              </a:lnSpc>
            </a:pPr>
            <a:r>
              <a:rPr lang="zh-CN" altLang="en-US" dirty="0">
                <a:sym typeface="+mn-ea"/>
              </a:rPr>
              <a:t>四、经济责任审计“怎么审”</a:t>
            </a:r>
            <a:endParaRPr lang="zh-CN" altLang="en-US" dirty="0">
              <a:sym typeface="+mn-ea"/>
            </a:endParaRPr>
          </a:p>
          <a:p>
            <a:pPr>
              <a:lnSpc>
                <a:spcPct val="135000"/>
              </a:lnSpc>
            </a:pPr>
            <a:r>
              <a:rPr lang="zh-CN" altLang="en-US" dirty="0">
                <a:sym typeface="+mn-ea"/>
              </a:rPr>
              <a:t>五、</a:t>
            </a:r>
            <a:r>
              <a:rPr lang="zh-CN" altLang="en-US" b="1" dirty="0">
                <a:latin typeface="Times New Roman" panose="02020603050405020304" pitchFamily="18" charset="0"/>
                <a:sym typeface="+mn-ea"/>
              </a:rPr>
              <a:t>领导干部履行经济责任风险防范清单</a:t>
            </a:r>
            <a:endParaRPr lang="zh-CN" altLang="en-US" dirty="0"/>
          </a:p>
          <a:p>
            <a:pPr>
              <a:lnSpc>
                <a:spcPct val="135000"/>
              </a:lnSpc>
            </a:pPr>
            <a:r>
              <a:rPr lang="zh-CN" altLang="en-US" dirty="0">
                <a:sym typeface="+mn-ea"/>
              </a:rPr>
              <a:t>六、案例分析</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5361"/>
          <p:cNvSpPr>
            <a:spLocks noGrp="1"/>
          </p:cNvSpPr>
          <p:nvPr>
            <p:ph type="title"/>
          </p:nvPr>
        </p:nvSpPr>
        <p:spPr/>
        <p:txBody>
          <a:bodyPr anchor="ctr"/>
          <a:lstStyle/>
          <a:p>
            <a:pPr algn="ctr"/>
            <a:r>
              <a:rPr lang="zh-CN" altLang="en-US" dirty="0">
                <a:sym typeface="+mn-ea"/>
              </a:rPr>
              <a:t>一、经济责任审计的产生和发展</a:t>
            </a:r>
            <a:endParaRPr lang="zh-CN" altLang="en-US" dirty="0"/>
          </a:p>
        </p:txBody>
      </p:sp>
      <p:sp>
        <p:nvSpPr>
          <p:cNvPr id="15363" name="文本占位符 15362"/>
          <p:cNvSpPr>
            <a:spLocks noGrp="1"/>
          </p:cNvSpPr>
          <p:nvPr>
            <p:ph type="body" idx="1"/>
          </p:nvPr>
        </p:nvSpPr>
        <p:spPr>
          <a:xfrm>
            <a:off x="269240" y="1600200"/>
            <a:ext cx="8695055" cy="4555490"/>
          </a:xfrm>
        </p:spPr>
        <p:txBody>
          <a:bodyPr/>
          <a:lstStyle/>
          <a:p>
            <a:pPr>
              <a:lnSpc>
                <a:spcPct val="150000"/>
              </a:lnSpc>
              <a:buFont typeface="Wingdings" panose="05000000000000000000" charset="0"/>
              <a:buChar char="l"/>
            </a:pPr>
            <a:r>
              <a:rPr lang="zh-CN" altLang="en-US" dirty="0">
                <a:sym typeface="+mn-ea"/>
              </a:rPr>
              <a:t>经济责任审计的前世今生</a:t>
            </a:r>
            <a:endParaRPr lang="zh-CN" altLang="en-US" dirty="0"/>
          </a:p>
          <a:p>
            <a:pPr>
              <a:lnSpc>
                <a:spcPct val="150000"/>
              </a:lnSpc>
              <a:buFont typeface="Wingdings" panose="05000000000000000000" charset="0"/>
              <a:buChar char="n"/>
            </a:pPr>
            <a:r>
              <a:rPr lang="zh-CN" altLang="en-US" dirty="0"/>
              <a:t>我国古代审计。</a:t>
            </a:r>
            <a:endParaRPr lang="zh-CN" altLang="en-US" dirty="0"/>
          </a:p>
          <a:p>
            <a:pPr>
              <a:lnSpc>
                <a:spcPct val="150000"/>
              </a:lnSpc>
              <a:buFont typeface="Wingdings" panose="05000000000000000000" charset="0"/>
              <a:buChar char="Ø"/>
            </a:pPr>
            <a:r>
              <a:rPr lang="zh-CN" altLang="en-US" sz="2800" dirty="0">
                <a:latin typeface="Times New Roman" panose="02020603050405020304" pitchFamily="18" charset="0"/>
                <a:sym typeface="+mn-ea"/>
              </a:rPr>
              <a:t>审查“</a:t>
            </a:r>
            <a:r>
              <a:rPr lang="zh-CN" altLang="en-US" sz="2800" dirty="0">
                <a:latin typeface="华文行楷" panose="02010800040101010101" charset="-122"/>
                <a:ea typeface="华文行楷" panose="02010800040101010101" charset="-122"/>
                <a:sym typeface="+mn-ea"/>
              </a:rPr>
              <a:t>财用之出入</a:t>
            </a:r>
            <a:r>
              <a:rPr lang="zh-CN" altLang="en-US" sz="2800" dirty="0">
                <a:latin typeface="Times New Roman" panose="02020603050405020304" pitchFamily="18" charset="0"/>
                <a:sym typeface="+mn-ea"/>
              </a:rPr>
              <a:t>”，并享有“</a:t>
            </a:r>
            <a:r>
              <a:rPr lang="zh-CN" altLang="en-US" sz="2800" dirty="0">
                <a:latin typeface="华文行楷" panose="02010800040101010101" charset="-122"/>
                <a:ea typeface="华文行楷" panose="02010800040101010101" charset="-122"/>
                <a:sym typeface="+mn-ea"/>
              </a:rPr>
              <a:t>考其出入，而定刑赏</a:t>
            </a:r>
            <a:r>
              <a:rPr lang="zh-CN" altLang="en-US" sz="2800" dirty="0">
                <a:latin typeface="Times New Roman" panose="02020603050405020304" pitchFamily="18" charset="0"/>
                <a:sym typeface="+mn-ea"/>
              </a:rPr>
              <a:t>”的职权。</a:t>
            </a:r>
            <a:endParaRPr lang="zh-CN" altLang="en-US" sz="2800" dirty="0">
              <a:solidFill>
                <a:schemeClr val="tx1"/>
              </a:solidFill>
              <a:latin typeface="Times New Roman" panose="02020603050405020304" pitchFamily="18" charset="0"/>
            </a:endParaRPr>
          </a:p>
          <a:p>
            <a:pPr>
              <a:lnSpc>
                <a:spcPct val="150000"/>
              </a:lnSpc>
              <a:buFont typeface="Wingdings" panose="05000000000000000000" charset="0"/>
              <a:buChar char="Ø"/>
            </a:pPr>
            <a:r>
              <a:rPr lang="zh-CN" altLang="en-US" sz="2800" dirty="0">
                <a:latin typeface="Times New Roman" panose="02020603050405020304" pitchFamily="18" charset="0"/>
                <a:sym typeface="+mn-ea"/>
              </a:rPr>
              <a:t>考核监督财政收支和官吏经济职责履行。</a:t>
            </a:r>
            <a:endParaRPr lang="zh-CN" altLang="en-US" dirty="0">
              <a:latin typeface="Times New Roman" panose="02020603050405020304" pitchFamily="18" charset="0"/>
              <a:sym typeface="+mn-ea"/>
            </a:endParaRPr>
          </a:p>
          <a:p>
            <a:pPr>
              <a:lnSpc>
                <a:spcPct val="150000"/>
              </a:lnSpc>
              <a:buFont typeface="Wingdings" panose="05000000000000000000" charset="0"/>
              <a:buChar char="u"/>
            </a:pPr>
            <a:r>
              <a:rPr lang="zh-CN" altLang="en-US" dirty="0"/>
              <a:t>机构或称谓。</a:t>
            </a:r>
            <a:endParaRPr lang="zh-CN" altLang="en-US" dirty="0"/>
          </a:p>
          <a:p>
            <a:pPr>
              <a:lnSpc>
                <a:spcPct val="150000"/>
              </a:lnSpc>
              <a:buFont typeface="Wingdings" panose="05000000000000000000" charset="0"/>
              <a:buChar char="Ø"/>
            </a:pPr>
            <a:r>
              <a:rPr lang="zh-CN" altLang="en-US" sz="2800" b="1" dirty="0">
                <a:solidFill>
                  <a:srgbClr val="00B050"/>
                </a:solidFill>
                <a:effectLst>
                  <a:outerShdw blurRad="38100" dist="25400" dir="5400000" algn="ctr" rotWithShape="0">
                    <a:srgbClr val="6E747A">
                      <a:alpha val="43000"/>
                    </a:srgbClr>
                  </a:outerShdw>
                </a:effectLst>
                <a:latin typeface="Times New Roman" panose="02020603050405020304" pitchFamily="18" charset="0"/>
                <a:sym typeface="+mn-ea"/>
              </a:rPr>
              <a:t>西周宰夫。</a:t>
            </a:r>
            <a:r>
              <a:rPr lang="zh-CN"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sym typeface="+mn-ea"/>
              </a:rPr>
              <a:t>隋唐</a:t>
            </a:r>
            <a:r>
              <a:rPr lang="zh-CN" altLang="en-US" sz="2800" dirty="0">
                <a:latin typeface="Times New Roman" panose="02020603050405020304" pitchFamily="18" charset="0"/>
                <a:sym typeface="+mn-ea"/>
              </a:rPr>
              <a:t>比部。</a:t>
            </a:r>
            <a:r>
              <a:rPr lang="zh-CN" altLang="en-US" sz="2800" b="1" dirty="0">
                <a:ln w="6600">
                  <a:solidFill>
                    <a:schemeClr val="accent2"/>
                  </a:solidFill>
                  <a:prstDash val="solid"/>
                </a:ln>
                <a:effectLst>
                  <a:outerShdw dist="38100" dir="2700000" algn="tl" rotWithShape="0">
                    <a:schemeClr val="accent2"/>
                  </a:outerShdw>
                </a:effectLst>
                <a:latin typeface="Times New Roman" panose="02020603050405020304" pitchFamily="18" charset="0"/>
                <a:sym typeface="+mn-ea"/>
              </a:rPr>
              <a:t>北宋</a:t>
            </a:r>
            <a:r>
              <a:rPr lang="zh-CN" altLang="en-US" sz="2800" b="1" dirty="0">
                <a:effectLst>
                  <a:outerShdw blurRad="38100" dist="19050" dir="2700000" algn="tl" rotWithShape="0">
                    <a:schemeClr val="dk1">
                      <a:alpha val="40000"/>
                    </a:schemeClr>
                  </a:outerShdw>
                </a:effectLst>
                <a:latin typeface="Times New Roman" panose="02020603050405020304" pitchFamily="18" charset="0"/>
                <a:sym typeface="+mn-ea"/>
              </a:rPr>
              <a:t>三司。</a:t>
            </a:r>
            <a:r>
              <a:rPr lang="zh-CN" altLang="en-US" sz="2800" b="1" dirty="0">
                <a:ln w="6600">
                  <a:solidFill>
                    <a:schemeClr val="accent2"/>
                  </a:solidFill>
                  <a:prstDash val="solid"/>
                </a:ln>
                <a:effectLst>
                  <a:outerShdw dist="38100" dir="2700000" algn="tl" rotWithShape="0">
                    <a:schemeClr val="accent2"/>
                  </a:outerShdw>
                </a:effectLst>
                <a:latin typeface="Times New Roman" panose="02020603050405020304" pitchFamily="18" charset="0"/>
                <a:sym typeface="+mn-ea"/>
              </a:rPr>
              <a:t>南宋</a:t>
            </a:r>
            <a:r>
              <a:rPr lang="zh-CN" altLang="en-US" sz="2800" dirty="0">
                <a:latin typeface="Times New Roman" panose="02020603050405020304" pitchFamily="18" charset="0"/>
                <a:sym typeface="+mn-ea"/>
              </a:rPr>
              <a:t>审计司。</a:t>
            </a:r>
            <a:endParaRPr lang="zh-CN" altLang="en-US" sz="2800" dirty="0"/>
          </a:p>
          <a:p>
            <a:pPr>
              <a:lnSpc>
                <a:spcPct val="150000"/>
              </a:lnSpc>
              <a:buFont typeface="Wingdings" panose="05000000000000000000" charset="0"/>
              <a:buChar char="Ø"/>
            </a:pPr>
            <a:endParaRPr lang="zh-CN" altLang="en-US" dirty="0"/>
          </a:p>
          <a:p>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5361"/>
          <p:cNvSpPr>
            <a:spLocks noGrp="1"/>
          </p:cNvSpPr>
          <p:nvPr>
            <p:ph type="title"/>
          </p:nvPr>
        </p:nvSpPr>
        <p:spPr/>
        <p:txBody>
          <a:bodyPr anchor="ctr"/>
          <a:lstStyle/>
          <a:p>
            <a:pPr algn="ctr"/>
            <a:r>
              <a:rPr lang="zh-CN" altLang="en-US" dirty="0">
                <a:sym typeface="+mn-ea"/>
              </a:rPr>
              <a:t>一、经济责任审计的产生和发展</a:t>
            </a:r>
            <a:endParaRPr lang="zh-CN" altLang="en-US" dirty="0"/>
          </a:p>
        </p:txBody>
      </p:sp>
      <p:sp>
        <p:nvSpPr>
          <p:cNvPr id="15363" name="文本占位符 15362"/>
          <p:cNvSpPr>
            <a:spLocks noGrp="1"/>
          </p:cNvSpPr>
          <p:nvPr>
            <p:ph type="body" idx="1"/>
          </p:nvPr>
        </p:nvSpPr>
        <p:spPr>
          <a:xfrm>
            <a:off x="269240" y="1600200"/>
            <a:ext cx="8695055" cy="4555490"/>
          </a:xfrm>
        </p:spPr>
        <p:txBody>
          <a:bodyPr/>
          <a:lstStyle/>
          <a:p>
            <a:pPr>
              <a:lnSpc>
                <a:spcPct val="150000"/>
              </a:lnSpc>
              <a:buFont typeface="Wingdings" panose="05000000000000000000" charset="0"/>
              <a:buChar char="l"/>
            </a:pPr>
            <a:r>
              <a:rPr lang="zh-CN" altLang="en-US" dirty="0">
                <a:sym typeface="+mn-ea"/>
              </a:rPr>
              <a:t>经济责任审计的前世今生</a:t>
            </a:r>
            <a:endParaRPr lang="zh-CN" altLang="en-US" dirty="0"/>
          </a:p>
          <a:p>
            <a:pPr>
              <a:lnSpc>
                <a:spcPct val="150000"/>
              </a:lnSpc>
              <a:buFont typeface="Wingdings" panose="05000000000000000000" charset="0"/>
              <a:buChar char="n"/>
            </a:pPr>
            <a:r>
              <a:rPr lang="zh-CN" altLang="en-US" dirty="0"/>
              <a:t>美国</a:t>
            </a:r>
            <a:r>
              <a:rPr lang="en-US" altLang="zh-CN" dirty="0"/>
              <a:t>GAO</a:t>
            </a:r>
            <a:r>
              <a:rPr lang="zh-CN" altLang="en-US" sz="2800" dirty="0">
                <a:latin typeface="Times New Roman" panose="02020603050405020304" pitchFamily="18" charset="0"/>
                <a:cs typeface="Times New Roman" panose="02020603050405020304" pitchFamily="18" charset="0"/>
              </a:rPr>
              <a:t>（Government Accountability Office）</a:t>
            </a:r>
            <a:endParaRPr lang="zh-CN" altLang="en-US" dirty="0"/>
          </a:p>
          <a:p>
            <a:pPr>
              <a:lnSpc>
                <a:spcPct val="150000"/>
              </a:lnSpc>
              <a:buFont typeface="Wingdings" panose="05000000000000000000" charset="0"/>
              <a:buChar char="ü"/>
            </a:pPr>
            <a:r>
              <a:rPr lang="en-US" altLang="zh-CN" dirty="0"/>
              <a:t>2002</a:t>
            </a:r>
            <a:r>
              <a:rPr lang="zh-CN" altLang="en-US" dirty="0"/>
              <a:t>年，美国审计长大卫·沃克对副总统切尼提起诉讼。</a:t>
            </a:r>
            <a:endParaRPr lang="zh-CN" altLang="en-US" dirty="0"/>
          </a:p>
          <a:p>
            <a:pPr>
              <a:lnSpc>
                <a:spcPct val="150000"/>
              </a:lnSpc>
              <a:buFont typeface="Wingdings" panose="05000000000000000000" charset="0"/>
              <a:buChar char="ü"/>
            </a:pPr>
            <a:r>
              <a:rPr lang="zh-CN" altLang="en-US" dirty="0"/>
              <a:t>剑指切尼领导的能源小组。</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标题 74753"/>
          <p:cNvSpPr>
            <a:spLocks noGrp="1"/>
          </p:cNvSpPr>
          <p:nvPr>
            <p:ph type="title"/>
          </p:nvPr>
        </p:nvSpPr>
        <p:spPr>
          <a:xfrm>
            <a:off x="468313" y="260350"/>
            <a:ext cx="8229600" cy="1143000"/>
          </a:xfrm>
        </p:spPr>
        <p:txBody>
          <a:bodyPr anchor="ctr"/>
          <a:lstStyle/>
          <a:p>
            <a:pPr algn="ctr"/>
            <a:r>
              <a:rPr lang="zh-CN" altLang="en-US" dirty="0">
                <a:sym typeface="+mn-ea"/>
              </a:rPr>
              <a:t>一、经济责任审计的产生和发展</a:t>
            </a:r>
            <a:endParaRPr lang="zh-CN" altLang="en-US" dirty="0"/>
          </a:p>
        </p:txBody>
      </p:sp>
      <p:sp>
        <p:nvSpPr>
          <p:cNvPr id="74755" name="文本占位符 74754"/>
          <p:cNvSpPr>
            <a:spLocks noGrp="1"/>
          </p:cNvSpPr>
          <p:nvPr>
            <p:ph type="body" idx="1"/>
          </p:nvPr>
        </p:nvSpPr>
        <p:spPr>
          <a:xfrm>
            <a:off x="323850" y="1268413"/>
            <a:ext cx="8640763" cy="5329237"/>
          </a:xfrm>
        </p:spPr>
        <p:txBody>
          <a:bodyPr/>
          <a:lstStyle/>
          <a:p>
            <a:pPr>
              <a:lnSpc>
                <a:spcPct val="115000"/>
              </a:lnSpc>
            </a:pPr>
            <a:r>
              <a:rPr lang="zh-CN" altLang="en-US" sz="2400" b="1" dirty="0">
                <a:solidFill>
                  <a:srgbClr val="FF3300"/>
                </a:solidFill>
                <a:effectLst>
                  <a:outerShdw blurRad="38100" dist="38100" dir="2700000">
                    <a:srgbClr val="C0C0C0"/>
                  </a:outerShdw>
                </a:effectLst>
                <a:latin typeface="Times New Roman" panose="02020603050405020304" pitchFamily="18" charset="0"/>
              </a:rPr>
              <a:t>离任</a:t>
            </a:r>
            <a:r>
              <a:rPr lang="zh-CN" altLang="en-US" sz="2400" dirty="0">
                <a:latin typeface="Times New Roman" panose="02020603050405020304" pitchFamily="18" charset="0"/>
              </a:rPr>
              <a:t>审计         </a:t>
            </a:r>
            <a:r>
              <a:rPr lang="zh-CN" altLang="en-US" sz="2400" b="1" dirty="0">
                <a:solidFill>
                  <a:srgbClr val="FF3300"/>
                </a:solidFill>
                <a:effectLst>
                  <a:outerShdw blurRad="38100" dist="38100" dir="2700000">
                    <a:srgbClr val="C0C0C0"/>
                  </a:outerShdw>
                </a:effectLst>
                <a:latin typeface="Times New Roman" panose="02020603050405020304" pitchFamily="18" charset="0"/>
              </a:rPr>
              <a:t>任期经济责任</a:t>
            </a:r>
            <a:r>
              <a:rPr lang="zh-CN" altLang="en-US" sz="2400" dirty="0">
                <a:latin typeface="Times New Roman" panose="02020603050405020304" pitchFamily="18" charset="0"/>
              </a:rPr>
              <a:t>审计          </a:t>
            </a:r>
            <a:r>
              <a:rPr lang="zh-CN" altLang="en-US" sz="2400" b="1" dirty="0">
                <a:solidFill>
                  <a:srgbClr val="FF3300"/>
                </a:solidFill>
                <a:effectLst>
                  <a:outerShdw blurRad="38100" dist="38100" dir="2700000">
                    <a:srgbClr val="C0C0C0"/>
                  </a:outerShdw>
                </a:effectLst>
                <a:latin typeface="Times New Roman" panose="02020603050405020304" pitchFamily="18" charset="0"/>
              </a:rPr>
              <a:t>经济责任</a:t>
            </a:r>
            <a:r>
              <a:rPr lang="zh-CN" altLang="en-US" sz="2400" dirty="0">
                <a:latin typeface="Times New Roman" panose="02020603050405020304" pitchFamily="18" charset="0"/>
              </a:rPr>
              <a:t>审计</a:t>
            </a:r>
            <a:endParaRPr lang="zh-CN" altLang="en-US" sz="2400" dirty="0">
              <a:latin typeface="Times New Roman" panose="02020603050405020304" pitchFamily="18" charset="0"/>
            </a:endParaRPr>
          </a:p>
          <a:p>
            <a:pPr>
              <a:lnSpc>
                <a:spcPct val="150000"/>
              </a:lnSpc>
              <a:buFont typeface="Wingdings" panose="05000000000000000000" charset="0"/>
              <a:buChar char="ü"/>
            </a:pP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经济责任审计的前身是离任审计，始于</a:t>
            </a:r>
            <a:r>
              <a:rPr lang="en-US" altLang="zh-CN" sz="1800" dirty="0">
                <a:latin typeface="宋体" panose="02010600030101010101" pitchFamily="2" charset="-122"/>
                <a:ea typeface="宋体" panose="02010600030101010101" pitchFamily="2" charset="-122"/>
                <a:cs typeface="宋体" panose="02010600030101010101" pitchFamily="2" charset="-122"/>
                <a:sym typeface="+mn-ea"/>
              </a:rPr>
              <a:t>1985</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年。</a:t>
            </a:r>
            <a:endParaRPr lang="zh-CN" altLang="en-US" sz="1800"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buFont typeface="Wingdings" panose="05000000000000000000" charset="0"/>
              <a:buChar char="ü"/>
            </a:pPr>
            <a:r>
              <a:rPr lang="en-US" altLang="zh-CN" sz="1800" dirty="0">
                <a:latin typeface="宋体" panose="02010600030101010101" pitchFamily="2" charset="-122"/>
                <a:ea typeface="宋体" panose="02010600030101010101" pitchFamily="2" charset="-122"/>
                <a:cs typeface="宋体" panose="02010600030101010101" pitchFamily="2" charset="-122"/>
                <a:sym typeface="+mn-ea"/>
              </a:rPr>
              <a:t>1986</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年，审计署颁布</a:t>
            </a:r>
            <a:r>
              <a:rPr lang="en-US" altLang="zh-CN"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800" b="1" dirty="0">
                <a:solidFill>
                  <a:srgbClr val="FF0000"/>
                </a:solidFill>
                <a:latin typeface="仿宋" panose="02010609060101010101" charset="-122"/>
                <a:ea typeface="仿宋" panose="02010609060101010101" charset="-122"/>
                <a:cs typeface="宋体" panose="02010600030101010101" pitchFamily="2" charset="-122"/>
                <a:sym typeface="+mn-ea"/>
              </a:rPr>
              <a:t>关于开展厂长离任经济责任审计工作几个问题的通知</a:t>
            </a:r>
            <a:r>
              <a:rPr lang="en-US" altLang="zh-CN"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800"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buFont typeface="Wingdings" panose="05000000000000000000" charset="0"/>
              <a:buChar char="ü"/>
            </a:pP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但在</a:t>
            </a:r>
            <a:r>
              <a:rPr lang="en-US" altLang="zh-CN" sz="1800" dirty="0">
                <a:latin typeface="宋体" panose="02010600030101010101" pitchFamily="2" charset="-122"/>
                <a:ea typeface="宋体" panose="02010600030101010101" pitchFamily="2" charset="-122"/>
                <a:cs typeface="宋体" panose="02010600030101010101" pitchFamily="2" charset="-122"/>
                <a:sym typeface="+mn-ea"/>
              </a:rPr>
              <a:t>20</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世纪</a:t>
            </a:r>
            <a:r>
              <a:rPr lang="en-US" altLang="zh-CN" sz="1800" dirty="0">
                <a:latin typeface="宋体" panose="02010600030101010101" pitchFamily="2" charset="-122"/>
                <a:ea typeface="宋体" panose="02010600030101010101" pitchFamily="2" charset="-122"/>
                <a:cs typeface="宋体" panose="02010600030101010101" pitchFamily="2" charset="-122"/>
                <a:sym typeface="+mn-ea"/>
              </a:rPr>
              <a:t>80</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年代后期到</a:t>
            </a:r>
            <a:r>
              <a:rPr lang="en-US" altLang="zh-CN" sz="1800" dirty="0">
                <a:latin typeface="宋体" panose="02010600030101010101" pitchFamily="2" charset="-122"/>
                <a:ea typeface="宋体" panose="02010600030101010101" pitchFamily="2" charset="-122"/>
                <a:cs typeface="宋体" panose="02010600030101010101" pitchFamily="2" charset="-122"/>
                <a:sym typeface="+mn-ea"/>
              </a:rPr>
              <a:t>90</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年代前期，离任审计处于初步发展阶段。</a:t>
            </a:r>
            <a:endParaRPr lang="zh-CN" altLang="en-US" sz="1800"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buFont typeface="Wingdings" panose="05000000000000000000" charset="0"/>
              <a:buChar char="ü"/>
            </a:pP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直至</a:t>
            </a:r>
            <a:r>
              <a:rPr lang="en-US" altLang="zh-CN" sz="1800" dirty="0">
                <a:latin typeface="宋体" panose="02010600030101010101" pitchFamily="2" charset="-122"/>
                <a:ea typeface="宋体" panose="02010600030101010101" pitchFamily="2" charset="-122"/>
                <a:cs typeface="宋体" panose="02010600030101010101" pitchFamily="2" charset="-122"/>
                <a:sym typeface="+mn-ea"/>
              </a:rPr>
              <a:t>20</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世纪</a:t>
            </a:r>
            <a:r>
              <a:rPr lang="en-US" altLang="zh-CN" sz="1800" dirty="0">
                <a:latin typeface="宋体" panose="02010600030101010101" pitchFamily="2" charset="-122"/>
                <a:ea typeface="宋体" panose="02010600030101010101" pitchFamily="2" charset="-122"/>
                <a:cs typeface="宋体" panose="02010600030101010101" pitchFamily="2" charset="-122"/>
                <a:sym typeface="+mn-ea"/>
              </a:rPr>
              <a:t>90</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年代中期，离任审计得到全面发展。</a:t>
            </a:r>
            <a:endParaRPr lang="zh-CN" altLang="en-US" sz="1800"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buFont typeface="Wingdings" panose="05000000000000000000" charset="0"/>
              <a:buChar char="n"/>
            </a:pPr>
            <a:r>
              <a:rPr lang="zh-CN" altLang="en-US" sz="2000" b="1" dirty="0">
                <a:latin typeface="仿宋" panose="02010609060101010101" charset="-122"/>
                <a:ea typeface="仿宋" panose="02010609060101010101" charset="-122"/>
                <a:cs typeface="仿宋" panose="02010609060101010101" charset="-122"/>
                <a:sym typeface="+mn-ea"/>
              </a:rPr>
              <a:t>经济责任审计作用：</a:t>
            </a:r>
            <a:endParaRPr lang="zh-CN" altLang="en-US" sz="2000" b="1" dirty="0">
              <a:latin typeface="仿宋" panose="02010609060101010101" charset="-122"/>
              <a:ea typeface="仿宋" panose="02010609060101010101" charset="-122"/>
              <a:cs typeface="仿宋" panose="02010609060101010101" charset="-122"/>
              <a:sym typeface="+mn-ea"/>
            </a:endParaRPr>
          </a:p>
          <a:p>
            <a:pPr>
              <a:lnSpc>
                <a:spcPct val="150000"/>
              </a:lnSpc>
              <a:buFont typeface="Wingdings" panose="05000000000000000000" charset="0"/>
              <a:buChar char="ü"/>
            </a:pPr>
            <a:r>
              <a:rPr lang="zh-CN" altLang="en-US" sz="2000" b="1" dirty="0">
                <a:latin typeface="仿宋" panose="02010609060101010101" charset="-122"/>
                <a:ea typeface="仿宋" panose="02010609060101010101" charset="-122"/>
                <a:cs typeface="仿宋" panose="02010609060101010101" charset="-122"/>
                <a:sym typeface="+mn-ea"/>
              </a:rPr>
              <a:t>对权力的制约监督</a:t>
            </a:r>
            <a:endParaRPr lang="zh-CN" altLang="en-US" sz="2000" b="1" dirty="0">
              <a:latin typeface="仿宋" panose="02010609060101010101" charset="-122"/>
              <a:ea typeface="仿宋" panose="02010609060101010101" charset="-122"/>
              <a:cs typeface="仿宋" panose="02010609060101010101" charset="-122"/>
              <a:sym typeface="+mn-ea"/>
            </a:endParaRPr>
          </a:p>
          <a:p>
            <a:pPr>
              <a:lnSpc>
                <a:spcPct val="150000"/>
              </a:lnSpc>
              <a:buFont typeface="Wingdings" panose="05000000000000000000" charset="0"/>
              <a:buChar char="ü"/>
            </a:pPr>
            <a:r>
              <a:rPr lang="zh-CN" altLang="en-US" sz="2000" b="1" dirty="0">
                <a:latin typeface="仿宋" panose="02010609060101010101" charset="-122"/>
                <a:ea typeface="仿宋" panose="02010609060101010101" charset="-122"/>
                <a:cs typeface="仿宋" panose="02010609060101010101" charset="-122"/>
                <a:sym typeface="+mn-ea"/>
              </a:rPr>
              <a:t>依法行政</a:t>
            </a:r>
            <a:endParaRPr lang="zh-CN" altLang="en-US" sz="2000" b="1" dirty="0">
              <a:latin typeface="仿宋" panose="02010609060101010101" charset="-122"/>
              <a:ea typeface="仿宋" panose="02010609060101010101" charset="-122"/>
              <a:cs typeface="仿宋" panose="02010609060101010101" charset="-122"/>
              <a:sym typeface="+mn-ea"/>
            </a:endParaRPr>
          </a:p>
          <a:p>
            <a:pPr>
              <a:lnSpc>
                <a:spcPct val="150000"/>
              </a:lnSpc>
              <a:buFont typeface="Wingdings" panose="05000000000000000000" charset="0"/>
              <a:buChar char="ü"/>
            </a:pPr>
            <a:r>
              <a:rPr lang="zh-CN" altLang="en-US" sz="2000" b="1" dirty="0">
                <a:latin typeface="仿宋" panose="02010609060101010101" charset="-122"/>
                <a:ea typeface="仿宋" panose="02010609060101010101" charset="-122"/>
                <a:cs typeface="仿宋" panose="02010609060101010101" charset="-122"/>
                <a:sym typeface="+mn-ea"/>
              </a:rPr>
              <a:t>加强对干部的监督管理</a:t>
            </a:r>
            <a:endParaRPr lang="zh-CN" altLang="en-US" sz="2000" b="1" dirty="0">
              <a:latin typeface="仿宋" panose="02010609060101010101" charset="-122"/>
              <a:ea typeface="仿宋" panose="02010609060101010101" charset="-122"/>
              <a:cs typeface="仿宋" panose="02010609060101010101" charset="-122"/>
              <a:sym typeface="+mn-ea"/>
            </a:endParaRPr>
          </a:p>
          <a:p>
            <a:pPr>
              <a:lnSpc>
                <a:spcPct val="150000"/>
              </a:lnSpc>
              <a:buFont typeface="Wingdings" panose="05000000000000000000" charset="0"/>
              <a:buChar char="ü"/>
            </a:pPr>
            <a:r>
              <a:rPr lang="zh-CN" altLang="en-US" sz="2000" b="1" dirty="0">
                <a:latin typeface="仿宋" panose="02010609060101010101" charset="-122"/>
                <a:ea typeface="仿宋" panose="02010609060101010101" charset="-122"/>
                <a:cs typeface="仿宋" panose="02010609060101010101" charset="-122"/>
                <a:sym typeface="+mn-ea"/>
              </a:rPr>
              <a:t>党风廉政建设</a:t>
            </a:r>
            <a:endParaRPr lang="zh-CN" altLang="en-US" sz="2000">
              <a:latin typeface="仿宋" panose="02010609060101010101" charset="-122"/>
              <a:ea typeface="仿宋" panose="02010609060101010101" charset="-122"/>
              <a:cs typeface="仿宋" panose="02010609060101010101" charset="-122"/>
            </a:endParaRPr>
          </a:p>
        </p:txBody>
      </p:sp>
      <p:sp>
        <p:nvSpPr>
          <p:cNvPr id="74757" name="直接连接符 74756"/>
          <p:cNvSpPr/>
          <p:nvPr/>
        </p:nvSpPr>
        <p:spPr>
          <a:xfrm>
            <a:off x="1908175" y="1557338"/>
            <a:ext cx="720725" cy="0"/>
          </a:xfrm>
          <a:prstGeom prst="line">
            <a:avLst/>
          </a:prstGeom>
          <a:ln w="9525" cap="flat" cmpd="sng">
            <a:solidFill>
              <a:schemeClr val="folHlink"/>
            </a:solidFill>
            <a:prstDash val="solid"/>
            <a:headEnd type="none" w="med" len="med"/>
            <a:tailEnd type="triangle" w="med" len="med"/>
          </a:ln>
        </p:spPr>
      </p:sp>
      <p:sp>
        <p:nvSpPr>
          <p:cNvPr id="74758" name="直接连接符 74757"/>
          <p:cNvSpPr/>
          <p:nvPr/>
        </p:nvSpPr>
        <p:spPr>
          <a:xfrm>
            <a:off x="5003800" y="1557338"/>
            <a:ext cx="719138" cy="0"/>
          </a:xfrm>
          <a:prstGeom prst="line">
            <a:avLst/>
          </a:prstGeom>
          <a:ln w="9525" cap="flat" cmpd="sng">
            <a:solidFill>
              <a:schemeClr val="folHlink"/>
            </a:solidFill>
            <a:prstDash val="solid"/>
            <a:headEnd type="none" w="med" len="med"/>
            <a:tailEnd type="triangle" w="med" len="med"/>
          </a:ln>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标题 74753"/>
          <p:cNvSpPr>
            <a:spLocks noGrp="1"/>
          </p:cNvSpPr>
          <p:nvPr>
            <p:ph type="title"/>
          </p:nvPr>
        </p:nvSpPr>
        <p:spPr>
          <a:xfrm>
            <a:off x="468313" y="260350"/>
            <a:ext cx="8229600" cy="1143000"/>
          </a:xfrm>
        </p:spPr>
        <p:txBody>
          <a:bodyPr anchor="ctr"/>
          <a:lstStyle/>
          <a:p>
            <a:pPr algn="ctr"/>
            <a:r>
              <a:rPr lang="zh-CN" altLang="en-US" dirty="0">
                <a:sym typeface="+mn-ea"/>
              </a:rPr>
              <a:t>一、经济责任审计的产生和发展</a:t>
            </a:r>
            <a:endParaRPr lang="zh-CN" altLang="en-US" dirty="0"/>
          </a:p>
        </p:txBody>
      </p:sp>
      <p:sp>
        <p:nvSpPr>
          <p:cNvPr id="74755" name="文本占位符 74754"/>
          <p:cNvSpPr>
            <a:spLocks noGrp="1"/>
          </p:cNvSpPr>
          <p:nvPr>
            <p:ph type="body" idx="1"/>
          </p:nvPr>
        </p:nvSpPr>
        <p:spPr>
          <a:xfrm>
            <a:off x="323850" y="1268413"/>
            <a:ext cx="8640763" cy="5329237"/>
          </a:xfrm>
        </p:spPr>
        <p:txBody>
          <a:bodyPr/>
          <a:lstStyle/>
          <a:p>
            <a:pPr>
              <a:lnSpc>
                <a:spcPct val="150000"/>
              </a:lnSpc>
              <a:spcBef>
                <a:spcPts val="20"/>
              </a:spcBef>
              <a:spcAft>
                <a:spcPts val="0"/>
              </a:spcAft>
            </a:pPr>
            <a:r>
              <a:rPr lang="zh-CN" altLang="en-US" sz="2400" b="1" dirty="0">
                <a:solidFill>
                  <a:srgbClr val="FF3300"/>
                </a:solidFill>
                <a:effectLst>
                  <a:outerShdw blurRad="38100" dist="38100" dir="2700000">
                    <a:srgbClr val="C0C0C0"/>
                  </a:outerShdw>
                </a:effectLst>
                <a:latin typeface="Times New Roman" panose="02020603050405020304" pitchFamily="18" charset="0"/>
              </a:rPr>
              <a:t>离任</a:t>
            </a:r>
            <a:r>
              <a:rPr lang="zh-CN" altLang="en-US" sz="2400" dirty="0">
                <a:latin typeface="Times New Roman" panose="02020603050405020304" pitchFamily="18" charset="0"/>
              </a:rPr>
              <a:t>审计         </a:t>
            </a:r>
            <a:r>
              <a:rPr lang="zh-CN" altLang="en-US" sz="2400" b="1" dirty="0">
                <a:solidFill>
                  <a:srgbClr val="FF3300"/>
                </a:solidFill>
                <a:effectLst>
                  <a:outerShdw blurRad="38100" dist="38100" dir="2700000">
                    <a:srgbClr val="C0C0C0"/>
                  </a:outerShdw>
                </a:effectLst>
                <a:latin typeface="Times New Roman" panose="02020603050405020304" pitchFamily="18" charset="0"/>
              </a:rPr>
              <a:t>任期经济责任</a:t>
            </a:r>
            <a:r>
              <a:rPr lang="zh-CN" altLang="en-US" sz="2400" dirty="0">
                <a:latin typeface="Times New Roman" panose="02020603050405020304" pitchFamily="18" charset="0"/>
              </a:rPr>
              <a:t>审计          </a:t>
            </a:r>
            <a:r>
              <a:rPr lang="zh-CN" altLang="en-US" sz="2400" b="1" dirty="0">
                <a:solidFill>
                  <a:srgbClr val="FF3300"/>
                </a:solidFill>
                <a:effectLst>
                  <a:outerShdw blurRad="38100" dist="38100" dir="2700000">
                    <a:srgbClr val="C0C0C0"/>
                  </a:outerShdw>
                </a:effectLst>
                <a:latin typeface="Times New Roman" panose="02020603050405020304" pitchFamily="18" charset="0"/>
              </a:rPr>
              <a:t>经济责任</a:t>
            </a:r>
            <a:r>
              <a:rPr lang="zh-CN" altLang="en-US" sz="2400" dirty="0">
                <a:latin typeface="Times New Roman" panose="02020603050405020304" pitchFamily="18" charset="0"/>
              </a:rPr>
              <a:t>审计</a:t>
            </a:r>
            <a:endParaRPr lang="zh-CN" altLang="en-US" sz="2400" dirty="0">
              <a:latin typeface="Times New Roman" panose="02020603050405020304" pitchFamily="18" charset="0"/>
            </a:endParaRPr>
          </a:p>
          <a:p>
            <a:pPr>
              <a:lnSpc>
                <a:spcPct val="200000"/>
              </a:lnSpc>
              <a:spcBef>
                <a:spcPts val="20"/>
              </a:spcBef>
              <a:spcAft>
                <a:spcPts val="0"/>
              </a:spcAft>
              <a:buFont typeface="Wingdings" panose="05000000000000000000" charset="0"/>
              <a:buChar char="ü"/>
            </a:pPr>
            <a:r>
              <a:rPr lang="en-US" altLang="zh-CN" sz="1800" dirty="0">
                <a:latin typeface="Times New Roman" panose="02020603050405020304" pitchFamily="18" charset="0"/>
              </a:rPr>
              <a:t>1997</a:t>
            </a:r>
            <a:r>
              <a:rPr lang="zh-CN" altLang="en-US" sz="1800" dirty="0">
                <a:latin typeface="Times New Roman" panose="02020603050405020304" pitchFamily="18" charset="0"/>
              </a:rPr>
              <a:t>年</a:t>
            </a:r>
            <a:r>
              <a:rPr lang="en-US" altLang="zh-CN" sz="1800" dirty="0">
                <a:latin typeface="Times New Roman" panose="02020603050405020304" pitchFamily="18" charset="0"/>
              </a:rPr>
              <a:t>9</a:t>
            </a:r>
            <a:r>
              <a:rPr lang="zh-CN" altLang="en-US" sz="1800" dirty="0">
                <a:latin typeface="Times New Roman" panose="02020603050405020304" pitchFamily="18" charset="0"/>
              </a:rPr>
              <a:t>月</a:t>
            </a:r>
            <a:r>
              <a:rPr lang="en-US" altLang="zh-CN" sz="1800" dirty="0">
                <a:latin typeface="Times New Roman" panose="02020603050405020304" pitchFamily="18" charset="0"/>
              </a:rPr>
              <a:t>5</a:t>
            </a:r>
            <a:r>
              <a:rPr lang="zh-CN" altLang="en-US" sz="1800" dirty="0">
                <a:latin typeface="Times New Roman" panose="02020603050405020304" pitchFamily="18" charset="0"/>
              </a:rPr>
              <a:t>日和</a:t>
            </a:r>
            <a:r>
              <a:rPr lang="en-US" altLang="zh-CN" sz="1800" dirty="0">
                <a:latin typeface="Times New Roman" panose="02020603050405020304" pitchFamily="18" charset="0"/>
              </a:rPr>
              <a:t>1998</a:t>
            </a:r>
            <a:r>
              <a:rPr lang="zh-CN" altLang="en-US" sz="1800" dirty="0">
                <a:latin typeface="Times New Roman" panose="02020603050405020304" pitchFamily="18" charset="0"/>
              </a:rPr>
              <a:t>年</a:t>
            </a:r>
            <a:r>
              <a:rPr lang="en-US" altLang="zh-CN" sz="1800" dirty="0">
                <a:latin typeface="Times New Roman" panose="02020603050405020304" pitchFamily="18" charset="0"/>
              </a:rPr>
              <a:t>1</a:t>
            </a:r>
            <a:r>
              <a:rPr lang="zh-CN" altLang="en-US" sz="1800" dirty="0">
                <a:latin typeface="Times New Roman" panose="02020603050405020304" pitchFamily="18" charset="0"/>
              </a:rPr>
              <a:t>月</a:t>
            </a:r>
            <a:r>
              <a:rPr lang="en-US" altLang="zh-CN" sz="1800" dirty="0">
                <a:latin typeface="Times New Roman" panose="02020603050405020304" pitchFamily="18" charset="0"/>
              </a:rPr>
              <a:t>17</a:t>
            </a:r>
            <a:r>
              <a:rPr lang="zh-CN" altLang="en-US" sz="1800" dirty="0">
                <a:latin typeface="Times New Roman" panose="02020603050405020304" pitchFamily="18" charset="0"/>
              </a:rPr>
              <a:t>日，胡锦涛同志两次</a:t>
            </a:r>
            <a:r>
              <a:rPr lang="zh-CN" altLang="en-US" sz="1800" b="1" dirty="0">
                <a:solidFill>
                  <a:srgbClr val="FF0000"/>
                </a:solidFill>
                <a:latin typeface="Times New Roman" panose="02020603050405020304" pitchFamily="18" charset="0"/>
                <a:sym typeface="+mn-ea"/>
              </a:rPr>
              <a:t>批示</a:t>
            </a:r>
            <a:r>
              <a:rPr lang="zh-CN" altLang="en-US" sz="1800" dirty="0">
                <a:latin typeface="Times New Roman" panose="02020603050405020304" pitchFamily="18" charset="0"/>
              </a:rPr>
              <a:t>山东菏泽市离任审计经验。</a:t>
            </a:r>
            <a:endParaRPr lang="zh-CN" altLang="en-US" sz="1800" dirty="0">
              <a:latin typeface="Times New Roman" panose="02020603050405020304" pitchFamily="18" charset="0"/>
            </a:endParaRPr>
          </a:p>
          <a:p>
            <a:pPr>
              <a:lnSpc>
                <a:spcPct val="200000"/>
              </a:lnSpc>
              <a:spcBef>
                <a:spcPts val="20"/>
              </a:spcBef>
              <a:spcAft>
                <a:spcPts val="0"/>
              </a:spcAft>
              <a:buFont typeface="Wingdings" panose="05000000000000000000" charset="0"/>
              <a:buChar char="ü"/>
            </a:pPr>
            <a:r>
              <a:rPr lang="en-US" altLang="zh-CN" sz="1800" dirty="0">
                <a:latin typeface="Times New Roman" panose="02020603050405020304" pitchFamily="18" charset="0"/>
              </a:rPr>
              <a:t>1999</a:t>
            </a:r>
            <a:r>
              <a:rPr lang="zh-CN" altLang="en-US" sz="1800" dirty="0">
                <a:latin typeface="Times New Roman" panose="02020603050405020304" pitchFamily="18" charset="0"/>
              </a:rPr>
              <a:t>年</a:t>
            </a:r>
            <a:r>
              <a:rPr lang="en-US" altLang="zh-CN" sz="1800" dirty="0">
                <a:latin typeface="Times New Roman" panose="02020603050405020304" pitchFamily="18" charset="0"/>
              </a:rPr>
              <a:t>5</a:t>
            </a:r>
            <a:r>
              <a:rPr lang="zh-CN" altLang="en-US" sz="1800" dirty="0">
                <a:latin typeface="Times New Roman" panose="02020603050405020304" pitchFamily="18" charset="0"/>
              </a:rPr>
              <a:t>月，中办、国办印发</a:t>
            </a:r>
            <a:r>
              <a:rPr lang="en-US" altLang="zh-CN" sz="1800" b="1" dirty="0">
                <a:solidFill>
                  <a:srgbClr val="FF0000"/>
                </a:solidFill>
                <a:latin typeface="Times New Roman" panose="02020603050405020304" pitchFamily="18" charset="0"/>
              </a:rPr>
              <a:t>《</a:t>
            </a:r>
            <a:r>
              <a:rPr lang="zh-CN" altLang="en-US" sz="1800" b="1" dirty="0">
                <a:solidFill>
                  <a:srgbClr val="FF0000"/>
                </a:solidFill>
                <a:latin typeface="仿宋" panose="02010609060101010101" charset="-122"/>
                <a:ea typeface="仿宋" panose="02010609060101010101" charset="-122"/>
              </a:rPr>
              <a:t>关于对县级以下党政主要领导和国有企业领导人员实行经济责任审计的两个暂行规定</a:t>
            </a:r>
            <a:r>
              <a:rPr lang="en-US" altLang="zh-CN" sz="1800" b="1" dirty="0">
                <a:solidFill>
                  <a:srgbClr val="FF0000"/>
                </a:solidFill>
                <a:latin typeface="Times New Roman" panose="02020603050405020304" pitchFamily="18" charset="0"/>
              </a:rPr>
              <a:t>》</a:t>
            </a:r>
            <a:r>
              <a:rPr lang="zh-CN" altLang="en-US" sz="1800" dirty="0">
                <a:latin typeface="Times New Roman" panose="02020603050405020304" pitchFamily="18" charset="0"/>
              </a:rPr>
              <a:t>。</a:t>
            </a:r>
            <a:endParaRPr lang="zh-CN" altLang="en-US" sz="1800" dirty="0">
              <a:latin typeface="Times New Roman" panose="02020603050405020304" pitchFamily="18" charset="0"/>
            </a:endParaRPr>
          </a:p>
          <a:p>
            <a:pPr>
              <a:lnSpc>
                <a:spcPct val="200000"/>
              </a:lnSpc>
              <a:spcBef>
                <a:spcPts val="20"/>
              </a:spcBef>
              <a:spcAft>
                <a:spcPts val="0"/>
              </a:spcAft>
              <a:buFont typeface="Wingdings" panose="05000000000000000000" charset="0"/>
              <a:buChar char="ü"/>
            </a:pPr>
            <a:r>
              <a:rPr lang="zh-CN" altLang="en-US" sz="1800" dirty="0">
                <a:latin typeface="Times New Roman" panose="02020603050405020304" pitchFamily="18" charset="0"/>
              </a:rPr>
              <a:t>从</a:t>
            </a:r>
            <a:r>
              <a:rPr lang="en-US" altLang="zh-CN" sz="1800" dirty="0">
                <a:latin typeface="Times New Roman" panose="02020603050405020304" pitchFamily="18" charset="0"/>
              </a:rPr>
              <a:t>2005</a:t>
            </a:r>
            <a:r>
              <a:rPr lang="zh-CN" altLang="en-US" sz="1800" dirty="0">
                <a:latin typeface="Times New Roman" panose="02020603050405020304" pitchFamily="18" charset="0"/>
              </a:rPr>
              <a:t>年</a:t>
            </a:r>
            <a:r>
              <a:rPr lang="en-US" altLang="zh-CN" sz="1800" dirty="0">
                <a:latin typeface="Times New Roman" panose="02020603050405020304" pitchFamily="18" charset="0"/>
              </a:rPr>
              <a:t>1</a:t>
            </a:r>
            <a:r>
              <a:rPr lang="zh-CN" altLang="en-US" sz="1800" dirty="0">
                <a:latin typeface="Times New Roman" panose="02020603050405020304" pitchFamily="18" charset="0"/>
              </a:rPr>
              <a:t>月</a:t>
            </a:r>
            <a:r>
              <a:rPr lang="en-US" altLang="zh-CN" sz="1800" dirty="0">
                <a:latin typeface="Times New Roman" panose="02020603050405020304" pitchFamily="18" charset="0"/>
              </a:rPr>
              <a:t>1</a:t>
            </a:r>
            <a:r>
              <a:rPr lang="zh-CN" altLang="en-US" sz="1800" dirty="0">
                <a:latin typeface="Times New Roman" panose="02020603050405020304" pitchFamily="18" charset="0"/>
              </a:rPr>
              <a:t>日起，党政领导干部经责审计范围从</a:t>
            </a:r>
            <a:r>
              <a:rPr lang="zh-CN" altLang="en-US" sz="1800" b="1" dirty="0">
                <a:solidFill>
                  <a:srgbClr val="FF0000"/>
                </a:solidFill>
                <a:latin typeface="Times New Roman" panose="02020603050405020304" pitchFamily="18" charset="0"/>
              </a:rPr>
              <a:t>县级以下</a:t>
            </a:r>
            <a:r>
              <a:rPr lang="zh-CN" altLang="en-US" sz="1800" dirty="0">
                <a:latin typeface="Times New Roman" panose="02020603050405020304" pitchFamily="18" charset="0"/>
              </a:rPr>
              <a:t>扩大到</a:t>
            </a:r>
            <a:r>
              <a:rPr lang="zh-CN" altLang="en-US" sz="1800" b="1" dirty="0">
                <a:solidFill>
                  <a:srgbClr val="FF3300"/>
                </a:solidFill>
                <a:effectLst>
                  <a:outerShdw blurRad="38100" dist="38100" dir="2700000">
                    <a:srgbClr val="C0C0C0"/>
                  </a:outerShdw>
                </a:effectLst>
                <a:latin typeface="Times New Roman" panose="02020603050405020304" pitchFamily="18" charset="0"/>
              </a:rPr>
              <a:t>地厅级</a:t>
            </a:r>
            <a:r>
              <a:rPr lang="zh-CN" altLang="en-US" sz="1800" dirty="0">
                <a:latin typeface="Times New Roman" panose="02020603050405020304" pitchFamily="18" charset="0"/>
              </a:rPr>
              <a:t>。</a:t>
            </a:r>
            <a:endParaRPr lang="zh-CN" altLang="en-US" sz="1800" dirty="0">
              <a:latin typeface="Times New Roman" panose="02020603050405020304" pitchFamily="18" charset="0"/>
            </a:endParaRPr>
          </a:p>
          <a:p>
            <a:pPr>
              <a:lnSpc>
                <a:spcPct val="200000"/>
              </a:lnSpc>
              <a:spcBef>
                <a:spcPts val="20"/>
              </a:spcBef>
              <a:spcAft>
                <a:spcPts val="0"/>
              </a:spcAft>
              <a:buFont typeface="Wingdings" panose="05000000000000000000" charset="0"/>
              <a:buChar char="ü"/>
            </a:pPr>
            <a:r>
              <a:rPr lang="en-US" altLang="zh-CN" sz="1800" dirty="0">
                <a:latin typeface="Times New Roman" panose="02020603050405020304" pitchFamily="18" charset="0"/>
              </a:rPr>
              <a:t>2006</a:t>
            </a:r>
            <a:r>
              <a:rPr lang="zh-CN" altLang="en-US" sz="1800" dirty="0">
                <a:latin typeface="Times New Roman" panose="02020603050405020304" pitchFamily="18" charset="0"/>
              </a:rPr>
              <a:t>年修正审计法，经济责任审计逐步走上</a:t>
            </a:r>
            <a:r>
              <a:rPr lang="zh-CN" altLang="en-US" sz="1800" b="1" dirty="0">
                <a:solidFill>
                  <a:srgbClr val="FF3300"/>
                </a:solidFill>
                <a:effectLst>
                  <a:outerShdw blurRad="38100" dist="38100" dir="2700000">
                    <a:srgbClr val="C0C0C0"/>
                  </a:outerShdw>
                </a:effectLst>
                <a:latin typeface="Times New Roman" panose="02020603050405020304" pitchFamily="18" charset="0"/>
              </a:rPr>
              <a:t>法制化</a:t>
            </a:r>
            <a:r>
              <a:rPr lang="zh-CN" altLang="en-US" sz="1800" dirty="0">
                <a:latin typeface="Times New Roman" panose="02020603050405020304" pitchFamily="18" charset="0"/>
              </a:rPr>
              <a:t>轨道。</a:t>
            </a:r>
            <a:endParaRPr lang="zh-CN" altLang="en-US" sz="1800" dirty="0">
              <a:latin typeface="Times New Roman" panose="02020603050405020304" pitchFamily="18" charset="0"/>
            </a:endParaRPr>
          </a:p>
          <a:p>
            <a:pPr>
              <a:lnSpc>
                <a:spcPct val="200000"/>
              </a:lnSpc>
              <a:spcBef>
                <a:spcPts val="20"/>
              </a:spcBef>
              <a:spcAft>
                <a:spcPts val="0"/>
              </a:spcAft>
              <a:buFont typeface="Wingdings" panose="05000000000000000000" charset="0"/>
              <a:buChar char="ü"/>
            </a:pPr>
            <a:r>
              <a:rPr lang="en-US" altLang="zh-CN" sz="1800" dirty="0">
                <a:latin typeface="Times New Roman" panose="02020603050405020304" pitchFamily="18" charset="0"/>
              </a:rPr>
              <a:t>2010</a:t>
            </a:r>
            <a:r>
              <a:rPr lang="zh-CN" altLang="en-US" sz="1800" dirty="0">
                <a:latin typeface="Times New Roman" panose="02020603050405020304" pitchFamily="18" charset="0"/>
              </a:rPr>
              <a:t>年</a:t>
            </a:r>
            <a:r>
              <a:rPr lang="en-US" altLang="zh-CN" sz="1800" dirty="0">
                <a:latin typeface="Times New Roman" panose="02020603050405020304" pitchFamily="18" charset="0"/>
              </a:rPr>
              <a:t>12</a:t>
            </a:r>
            <a:r>
              <a:rPr lang="zh-CN" altLang="en-US" sz="1800" dirty="0">
                <a:latin typeface="Times New Roman" panose="02020603050405020304" pitchFamily="18" charset="0"/>
              </a:rPr>
              <a:t>月，中办、国办印发</a:t>
            </a:r>
            <a:r>
              <a:rPr lang="en-US" altLang="zh-CN" sz="1800" b="1" dirty="0">
                <a:solidFill>
                  <a:srgbClr val="FF0000"/>
                </a:solidFill>
                <a:latin typeface="Times New Roman" panose="02020603050405020304" pitchFamily="18" charset="0"/>
              </a:rPr>
              <a:t>《</a:t>
            </a:r>
            <a:r>
              <a:rPr lang="en-US" altLang="zh-CN" sz="1800" b="1" dirty="0">
                <a:solidFill>
                  <a:srgbClr val="FF0000"/>
                </a:solidFill>
                <a:latin typeface="仿宋" panose="02010609060101010101" charset="-122"/>
                <a:ea typeface="仿宋" panose="02010609060101010101" charset="-122"/>
              </a:rPr>
              <a:t>党政主要领导干部和国有企业领导人员经济责任审计规定</a:t>
            </a:r>
            <a:r>
              <a:rPr lang="en-US" altLang="zh-CN" sz="1800" b="1" dirty="0">
                <a:solidFill>
                  <a:srgbClr val="FF0000"/>
                </a:solidFill>
                <a:latin typeface="Times New Roman" panose="02020603050405020304" pitchFamily="18" charset="0"/>
              </a:rPr>
              <a:t>》</a:t>
            </a:r>
            <a:r>
              <a:rPr lang="zh-CN" altLang="en-US" sz="1800" dirty="0">
                <a:latin typeface="Times New Roman" panose="02020603050405020304" pitchFamily="18" charset="0"/>
              </a:rPr>
              <a:t>，经济责任审计范围扩大至</a:t>
            </a:r>
            <a:r>
              <a:rPr lang="zh-CN" altLang="en-US" sz="1800" b="1" dirty="0">
                <a:solidFill>
                  <a:srgbClr val="FF3300"/>
                </a:solidFill>
                <a:effectLst>
                  <a:outerShdw blurRad="38100" dist="38100" dir="2700000">
                    <a:srgbClr val="C0C0C0"/>
                  </a:outerShdw>
                </a:effectLst>
                <a:latin typeface="Times New Roman" panose="02020603050405020304" pitchFamily="18" charset="0"/>
              </a:rPr>
              <a:t>省部级正职领导</a:t>
            </a:r>
            <a:r>
              <a:rPr lang="zh-CN" altLang="en-US" sz="1800" dirty="0">
                <a:latin typeface="Times New Roman" panose="02020603050405020304" pitchFamily="18" charset="0"/>
              </a:rPr>
              <a:t>。   </a:t>
            </a:r>
            <a:endParaRPr lang="zh-CN" altLang="en-US" sz="1800">
              <a:latin typeface="Times New Roman" panose="02020603050405020304" pitchFamily="18" charset="0"/>
            </a:endParaRPr>
          </a:p>
        </p:txBody>
      </p:sp>
      <p:sp>
        <p:nvSpPr>
          <p:cNvPr id="2" name="右箭头 1"/>
          <p:cNvSpPr/>
          <p:nvPr/>
        </p:nvSpPr>
        <p:spPr>
          <a:xfrm>
            <a:off x="2083435" y="1556385"/>
            <a:ext cx="457200" cy="147955"/>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右箭头 2"/>
          <p:cNvSpPr/>
          <p:nvPr/>
        </p:nvSpPr>
        <p:spPr>
          <a:xfrm>
            <a:off x="5148580" y="1556385"/>
            <a:ext cx="576000" cy="147955"/>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标题 95233"/>
          <p:cNvSpPr>
            <a:spLocks noGrp="1"/>
          </p:cNvSpPr>
          <p:nvPr>
            <p:ph type="title"/>
          </p:nvPr>
        </p:nvSpPr>
        <p:spPr>
          <a:xfrm>
            <a:off x="672465" y="274955"/>
            <a:ext cx="5089525" cy="1143000"/>
          </a:xfrm>
        </p:spPr>
        <p:txBody>
          <a:bodyPr anchor="ctr"/>
          <a:lstStyle/>
          <a:p>
            <a:pPr algn="ctr"/>
            <a:r>
              <a:rPr lang="zh-CN" altLang="en-US" sz="2800" dirty="0"/>
              <a:t>胡锦涛同志两次对山东菏泽市</a:t>
            </a:r>
            <a:br>
              <a:rPr lang="zh-CN" altLang="en-US" sz="2800" dirty="0"/>
            </a:br>
            <a:r>
              <a:rPr lang="zh-CN" altLang="en-US" sz="2800" dirty="0"/>
              <a:t>进行离任审计的经验作出批示</a:t>
            </a:r>
            <a:endParaRPr lang="zh-CN" altLang="en-US" sz="2800" dirty="0"/>
          </a:p>
        </p:txBody>
      </p:sp>
      <p:sp>
        <p:nvSpPr>
          <p:cNvPr id="95235" name="文本占位符 95234"/>
          <p:cNvSpPr>
            <a:spLocks noGrp="1"/>
          </p:cNvSpPr>
          <p:nvPr>
            <p:ph type="body" idx="1"/>
          </p:nvPr>
        </p:nvSpPr>
        <p:spPr>
          <a:xfrm>
            <a:off x="457200" y="1600200"/>
            <a:ext cx="5851525" cy="2675890"/>
          </a:xfrm>
        </p:spPr>
        <p:txBody>
          <a:bodyPr/>
          <a:lstStyle/>
          <a:p>
            <a:pPr>
              <a:lnSpc>
                <a:spcPct val="150000"/>
              </a:lnSpc>
            </a:pPr>
            <a:r>
              <a:rPr lang="en-US" altLang="zh-CN" sz="1800" dirty="0">
                <a:latin typeface="Times New Roman" panose="02020603050405020304" pitchFamily="18" charset="0"/>
              </a:rPr>
              <a:t>1997</a:t>
            </a:r>
            <a:r>
              <a:rPr lang="zh-CN" altLang="en-US" sz="1800" dirty="0">
                <a:latin typeface="Times New Roman" panose="02020603050405020304" pitchFamily="18" charset="0"/>
              </a:rPr>
              <a:t>年</a:t>
            </a:r>
            <a:r>
              <a:rPr lang="en-US" altLang="zh-CN" sz="1800" dirty="0">
                <a:latin typeface="Times New Roman" panose="02020603050405020304" pitchFamily="18" charset="0"/>
              </a:rPr>
              <a:t>9</a:t>
            </a:r>
            <a:r>
              <a:rPr lang="zh-CN" altLang="en-US" sz="1800" dirty="0">
                <a:latin typeface="Times New Roman" panose="02020603050405020304" pitchFamily="18" charset="0"/>
              </a:rPr>
              <a:t>月</a:t>
            </a:r>
            <a:r>
              <a:rPr lang="en-US" altLang="zh-CN" sz="1800" dirty="0">
                <a:latin typeface="Times New Roman" panose="02020603050405020304" pitchFamily="18" charset="0"/>
              </a:rPr>
              <a:t>5</a:t>
            </a:r>
            <a:r>
              <a:rPr lang="zh-CN" altLang="en-US" sz="1800" dirty="0">
                <a:latin typeface="Times New Roman" panose="02020603050405020304" pitchFamily="18" charset="0"/>
              </a:rPr>
              <a:t>日新华社</a:t>
            </a:r>
            <a:r>
              <a:rPr lang="en-US" altLang="zh-CN" sz="1800" dirty="0">
                <a:latin typeface="Times New Roman" panose="02020603050405020304" pitchFamily="18" charset="0"/>
              </a:rPr>
              <a:t>《</a:t>
            </a:r>
            <a:r>
              <a:rPr lang="zh-CN" altLang="en-US" sz="1800" dirty="0">
                <a:latin typeface="Times New Roman" panose="02020603050405020304" pitchFamily="18" charset="0"/>
              </a:rPr>
              <a:t>国内动态详情</a:t>
            </a:r>
            <a:r>
              <a:rPr lang="en-US" altLang="zh-CN" sz="1800" dirty="0">
                <a:latin typeface="Times New Roman" panose="02020603050405020304" pitchFamily="18" charset="0"/>
              </a:rPr>
              <a:t>》</a:t>
            </a:r>
            <a:r>
              <a:rPr lang="zh-CN" altLang="en-US" sz="1800" dirty="0">
                <a:latin typeface="Times New Roman" panose="02020603050405020304" pitchFamily="18" charset="0"/>
              </a:rPr>
              <a:t>一篇题为</a:t>
            </a:r>
            <a:r>
              <a:rPr lang="en-US" altLang="zh-CN" sz="1800" dirty="0">
                <a:latin typeface="Times New Roman" panose="02020603050405020304" pitchFamily="18" charset="0"/>
              </a:rPr>
              <a:t>《</a:t>
            </a:r>
            <a:r>
              <a:rPr lang="zh-CN" altLang="en-US" sz="1800" dirty="0">
                <a:latin typeface="Times New Roman" panose="02020603050405020304" pitchFamily="18" charset="0"/>
              </a:rPr>
              <a:t>菏泽三年中</a:t>
            </a:r>
            <a:r>
              <a:rPr lang="en-US" altLang="zh-CN" sz="1800" dirty="0">
                <a:latin typeface="Times New Roman" panose="02020603050405020304" pitchFamily="18" charset="0"/>
              </a:rPr>
              <a:t>135</a:t>
            </a:r>
            <a:r>
              <a:rPr lang="zh-CN" altLang="en-US" sz="1800" dirty="0">
                <a:latin typeface="Times New Roman" panose="02020603050405020304" pitchFamily="18" charset="0"/>
              </a:rPr>
              <a:t>名一把手未过“离任审计关”</a:t>
            </a:r>
            <a:r>
              <a:rPr lang="en-US" altLang="zh-CN" sz="1800" dirty="0">
                <a:latin typeface="Times New Roman" panose="02020603050405020304" pitchFamily="18" charset="0"/>
              </a:rPr>
              <a:t>》</a:t>
            </a:r>
            <a:r>
              <a:rPr lang="zh-CN" altLang="en-US" sz="1800" dirty="0">
                <a:latin typeface="Times New Roman" panose="02020603050405020304" pitchFamily="18" charset="0"/>
              </a:rPr>
              <a:t>的文章，引起胡锦涛同志的重视并作出批示：“</a:t>
            </a:r>
            <a:r>
              <a:rPr lang="zh-CN" altLang="en-US" sz="1800" b="1" dirty="0">
                <a:solidFill>
                  <a:srgbClr val="FF0000"/>
                </a:solidFill>
                <a:effectLst>
                  <a:outerShdw blurRad="38100" dist="38100" dir="2700000">
                    <a:srgbClr val="C0C0C0"/>
                  </a:outerShdw>
                </a:effectLst>
                <a:latin typeface="仿宋" panose="02010609060101010101" charset="-122"/>
                <a:ea typeface="仿宋" panose="02010609060101010101" charset="-122"/>
              </a:rPr>
              <a:t>此事对加强监督，推进党风廉政建设很有好处。需研究有关范围及办法，先试行起来，然后总结、推广</a:t>
            </a:r>
            <a:r>
              <a:rPr lang="zh-CN" altLang="en-US" sz="1800" dirty="0">
                <a:latin typeface="Times New Roman" panose="02020603050405020304" pitchFamily="18" charset="0"/>
              </a:rPr>
              <a:t>”。</a:t>
            </a:r>
            <a:endParaRPr lang="zh-CN" altLang="en-US" sz="1800" dirty="0">
              <a:latin typeface="Times New Roman" panose="02020603050405020304" pitchFamily="18" charset="0"/>
            </a:endParaRPr>
          </a:p>
        </p:txBody>
      </p:sp>
      <p:pic>
        <p:nvPicPr>
          <p:cNvPr id="100" name="图片 99"/>
          <p:cNvPicPr/>
          <p:nvPr/>
        </p:nvPicPr>
        <p:blipFill>
          <a:blip r:embed="rId1" r:link="rId2"/>
          <a:stretch>
            <a:fillRect/>
          </a:stretch>
        </p:blipFill>
        <p:spPr>
          <a:xfrm>
            <a:off x="6443980" y="116840"/>
            <a:ext cx="2587625" cy="3175635"/>
          </a:xfrm>
          <a:prstGeom prst="rect">
            <a:avLst/>
          </a:prstGeom>
          <a:noFill/>
          <a:ln w="9525">
            <a:noFill/>
          </a:ln>
        </p:spPr>
      </p:pic>
      <p:sp>
        <p:nvSpPr>
          <p:cNvPr id="3" name="文本占位符 95234"/>
          <p:cNvSpPr>
            <a:spLocks noGrp="1"/>
          </p:cNvSpPr>
          <p:nvPr/>
        </p:nvSpPr>
        <p:spPr>
          <a:xfrm>
            <a:off x="539115" y="4293870"/>
            <a:ext cx="8136255" cy="223329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7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3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9pPr>
          </a:lstStyle>
          <a:p>
            <a:pPr marL="285750" indent="-285750">
              <a:lnSpc>
                <a:spcPct val="150000"/>
              </a:lnSpc>
              <a:buFont typeface="Wingdings" panose="05000000000000000000" charset="0"/>
              <a:buChar char="l"/>
            </a:pPr>
            <a:r>
              <a:rPr lang="en-US" altLang="zh-CN" sz="1800" dirty="0">
                <a:latin typeface="Times New Roman" panose="02020603050405020304" pitchFamily="18" charset="0"/>
                <a:sym typeface="+mn-ea"/>
              </a:rPr>
              <a:t>1997年10月</a:t>
            </a:r>
            <a:r>
              <a:rPr lang="zh-CN" altLang="en-US" sz="1800" dirty="0">
                <a:latin typeface="Times New Roman" panose="02020603050405020304" pitchFamily="18" charset="0"/>
                <a:sym typeface="+mn-ea"/>
              </a:rPr>
              <a:t>，中纪委调查组赴菏泽实地考察后，高度评价经济责任审计工作。</a:t>
            </a:r>
            <a:endParaRPr lang="zh-CN" altLang="en-US" sz="1800" dirty="0">
              <a:latin typeface="Times New Roman" panose="02020603050405020304" pitchFamily="18" charset="0"/>
              <a:sym typeface="+mn-ea"/>
            </a:endParaRPr>
          </a:p>
          <a:p>
            <a:pPr marL="285750" indent="-285750">
              <a:lnSpc>
                <a:spcPct val="150000"/>
              </a:lnSpc>
              <a:buFont typeface="Wingdings" panose="05000000000000000000" charset="0"/>
              <a:buChar char="l"/>
            </a:pPr>
            <a:r>
              <a:rPr lang="en-US" altLang="zh-CN" sz="1800" dirty="0">
                <a:latin typeface="Times New Roman" panose="02020603050405020304" pitchFamily="18" charset="0"/>
                <a:sym typeface="+mn-ea"/>
              </a:rPr>
              <a:t>1998</a:t>
            </a:r>
            <a:r>
              <a:rPr lang="zh-CN" altLang="en-US" sz="1800" dirty="0">
                <a:latin typeface="Times New Roman" panose="02020603050405020304" pitchFamily="18" charset="0"/>
                <a:sym typeface="+mn-ea"/>
              </a:rPr>
              <a:t>年</a:t>
            </a:r>
            <a:r>
              <a:rPr lang="en-US" altLang="zh-CN" sz="1800" dirty="0">
                <a:latin typeface="Times New Roman" panose="02020603050405020304" pitchFamily="18" charset="0"/>
                <a:sym typeface="+mn-ea"/>
              </a:rPr>
              <a:t>1</a:t>
            </a:r>
            <a:r>
              <a:rPr lang="zh-CN" altLang="en-US" sz="1800" dirty="0">
                <a:latin typeface="Times New Roman" panose="02020603050405020304" pitchFamily="18" charset="0"/>
                <a:sym typeface="+mn-ea"/>
              </a:rPr>
              <a:t>月胡锦涛同志批示：“</a:t>
            </a:r>
            <a:r>
              <a:rPr lang="zh-CN" altLang="en-US" sz="1800" b="1" dirty="0">
                <a:solidFill>
                  <a:srgbClr val="FF0000"/>
                </a:solidFill>
                <a:effectLst>
                  <a:outerShdw blurRad="38100" dist="38100" dir="2700000">
                    <a:srgbClr val="C0C0C0"/>
                  </a:outerShdw>
                </a:effectLst>
                <a:latin typeface="仿宋" panose="02010609060101010101" charset="-122"/>
                <a:ea typeface="仿宋" panose="02010609060101010101" charset="-122"/>
                <a:sym typeface="+mn-ea"/>
              </a:rPr>
              <a:t>赞成扩大试点，然后总结经验，制定办法，逐步试行</a:t>
            </a:r>
            <a:r>
              <a:rPr lang="zh-CN" altLang="en-US" sz="1800" dirty="0">
                <a:solidFill>
                  <a:srgbClr val="FF0000"/>
                </a:solidFill>
                <a:latin typeface="仿宋" panose="02010609060101010101" charset="-122"/>
                <a:ea typeface="仿宋" panose="02010609060101010101" charset="-122"/>
                <a:sym typeface="+mn-ea"/>
              </a:rPr>
              <a:t>。</a:t>
            </a:r>
            <a:r>
              <a:rPr lang="zh-CN" altLang="en-US" sz="1800" dirty="0">
                <a:latin typeface="Times New Roman" panose="02020603050405020304" pitchFamily="18" charset="0"/>
                <a:sym typeface="+mn-ea"/>
              </a:rPr>
              <a:t>”</a:t>
            </a:r>
            <a:endParaRPr lang="zh-CN" altLang="en-US" sz="1800" dirty="0">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标题 74753"/>
          <p:cNvSpPr>
            <a:spLocks noGrp="1"/>
          </p:cNvSpPr>
          <p:nvPr>
            <p:ph type="title"/>
          </p:nvPr>
        </p:nvSpPr>
        <p:spPr>
          <a:xfrm>
            <a:off x="468313" y="260350"/>
            <a:ext cx="8229600" cy="1143000"/>
          </a:xfrm>
        </p:spPr>
        <p:txBody>
          <a:bodyPr anchor="ctr"/>
          <a:lstStyle/>
          <a:p>
            <a:pPr algn="ctr"/>
            <a:r>
              <a:rPr lang="zh-CN" altLang="en-US" dirty="0">
                <a:sym typeface="+mn-ea"/>
              </a:rPr>
              <a:t>一、经济责任审计的产生和发展</a:t>
            </a:r>
            <a:endParaRPr lang="zh-CN" altLang="en-US" dirty="0"/>
          </a:p>
        </p:txBody>
      </p:sp>
      <p:sp>
        <p:nvSpPr>
          <p:cNvPr id="74755" name="文本占位符 74754"/>
          <p:cNvSpPr>
            <a:spLocks noGrp="1"/>
          </p:cNvSpPr>
          <p:nvPr>
            <p:ph type="body" idx="1"/>
          </p:nvPr>
        </p:nvSpPr>
        <p:spPr>
          <a:xfrm>
            <a:off x="323850" y="1268413"/>
            <a:ext cx="8640763" cy="5329237"/>
          </a:xfrm>
        </p:spPr>
        <p:txBody>
          <a:bodyPr/>
          <a:lstStyle/>
          <a:p>
            <a:pPr>
              <a:lnSpc>
                <a:spcPct val="115000"/>
              </a:lnSpc>
            </a:pPr>
            <a:r>
              <a:rPr lang="zh-CN" altLang="en-US" sz="2400" b="1" dirty="0">
                <a:solidFill>
                  <a:srgbClr val="FF3300"/>
                </a:solidFill>
                <a:effectLst>
                  <a:outerShdw blurRad="38100" dist="38100" dir="2700000">
                    <a:srgbClr val="C0C0C0"/>
                  </a:outerShdw>
                </a:effectLst>
                <a:latin typeface="Times New Roman" panose="02020603050405020304" pitchFamily="18" charset="0"/>
              </a:rPr>
              <a:t>离任</a:t>
            </a:r>
            <a:r>
              <a:rPr lang="zh-CN" altLang="en-US" sz="2400" dirty="0">
                <a:latin typeface="Times New Roman" panose="02020603050405020304" pitchFamily="18" charset="0"/>
              </a:rPr>
              <a:t>审计         </a:t>
            </a:r>
            <a:r>
              <a:rPr lang="zh-CN" altLang="en-US" sz="2400" b="1" dirty="0">
                <a:solidFill>
                  <a:srgbClr val="FF3300"/>
                </a:solidFill>
                <a:effectLst>
                  <a:outerShdw blurRad="38100" dist="38100" dir="2700000">
                    <a:srgbClr val="C0C0C0"/>
                  </a:outerShdw>
                </a:effectLst>
                <a:latin typeface="Times New Roman" panose="02020603050405020304" pitchFamily="18" charset="0"/>
              </a:rPr>
              <a:t>任期经济责任</a:t>
            </a:r>
            <a:r>
              <a:rPr lang="zh-CN" altLang="en-US" sz="2400" dirty="0">
                <a:latin typeface="Times New Roman" panose="02020603050405020304" pitchFamily="18" charset="0"/>
              </a:rPr>
              <a:t>审计          </a:t>
            </a:r>
            <a:r>
              <a:rPr lang="zh-CN" altLang="en-US" sz="2400" b="1" dirty="0">
                <a:solidFill>
                  <a:srgbClr val="FF3300"/>
                </a:solidFill>
                <a:effectLst>
                  <a:outerShdw blurRad="38100" dist="38100" dir="2700000">
                    <a:srgbClr val="C0C0C0"/>
                  </a:outerShdw>
                </a:effectLst>
                <a:latin typeface="Times New Roman" panose="02020603050405020304" pitchFamily="18" charset="0"/>
              </a:rPr>
              <a:t>经济责任</a:t>
            </a:r>
            <a:r>
              <a:rPr lang="zh-CN" altLang="en-US" sz="2400" dirty="0">
                <a:latin typeface="Times New Roman" panose="02020603050405020304" pitchFamily="18" charset="0"/>
              </a:rPr>
              <a:t>审计</a:t>
            </a:r>
            <a:endParaRPr lang="zh-CN" altLang="en-US" sz="2400" dirty="0">
              <a:latin typeface="Times New Roman" panose="02020603050405020304" pitchFamily="18" charset="0"/>
            </a:endParaRPr>
          </a:p>
          <a:p>
            <a:pPr>
              <a:lnSpc>
                <a:spcPct val="115000"/>
              </a:lnSpc>
            </a:pPr>
            <a:r>
              <a:rPr sz="1800" dirty="0">
                <a:latin typeface="Times New Roman" panose="02020603050405020304" pitchFamily="18" charset="0"/>
              </a:rPr>
              <a:t>2019年7月，中办、国办印发新修订的</a:t>
            </a:r>
            <a:r>
              <a:rPr sz="1800" b="1" dirty="0">
                <a:solidFill>
                  <a:srgbClr val="FF0000"/>
                </a:solidFill>
                <a:latin typeface="Times New Roman" panose="02020603050405020304" pitchFamily="18" charset="0"/>
              </a:rPr>
              <a:t>《</a:t>
            </a:r>
            <a:r>
              <a:rPr sz="1800" b="1" dirty="0">
                <a:solidFill>
                  <a:srgbClr val="FF0000"/>
                </a:solidFill>
                <a:latin typeface="仿宋" panose="02010609060101010101" charset="-122"/>
                <a:ea typeface="仿宋" panose="02010609060101010101" charset="-122"/>
              </a:rPr>
              <a:t>党政主要领导干部和国有企事业单位主要领导人员经济责任审计规定</a:t>
            </a:r>
            <a:r>
              <a:rPr sz="1800" b="1" dirty="0">
                <a:solidFill>
                  <a:srgbClr val="FF0000"/>
                </a:solidFill>
                <a:latin typeface="Times New Roman" panose="02020603050405020304" pitchFamily="18" charset="0"/>
              </a:rPr>
              <a:t>》</a:t>
            </a:r>
            <a:r>
              <a:rPr sz="1800" dirty="0">
                <a:latin typeface="Times New Roman" panose="02020603050405020304" pitchFamily="18" charset="0"/>
              </a:rPr>
              <a:t>（2019版新规定），新规定与2010</a:t>
            </a:r>
            <a:r>
              <a:rPr sz="1800" b="1" dirty="0">
                <a:solidFill>
                  <a:srgbClr val="FF0000"/>
                </a:solidFill>
                <a:latin typeface="Times New Roman" panose="02020603050405020304" pitchFamily="18" charset="0"/>
              </a:rPr>
              <a:t>《</a:t>
            </a:r>
            <a:r>
              <a:rPr sz="1800" b="1" dirty="0">
                <a:solidFill>
                  <a:srgbClr val="FF0000"/>
                </a:solidFill>
                <a:latin typeface="仿宋" panose="02010609060101010101" charset="-122"/>
                <a:ea typeface="仿宋" panose="02010609060101010101" charset="-122"/>
              </a:rPr>
              <a:t>党政主要领导干部和国有企业领导人员经济责任审计规定</a:t>
            </a:r>
            <a:r>
              <a:rPr sz="1800" b="1" dirty="0">
                <a:solidFill>
                  <a:srgbClr val="FF0000"/>
                </a:solidFill>
                <a:latin typeface="Times New Roman" panose="02020603050405020304" pitchFamily="18" charset="0"/>
              </a:rPr>
              <a:t>》</a:t>
            </a:r>
            <a:r>
              <a:rPr sz="1800" dirty="0">
                <a:latin typeface="Times New Roman" panose="02020603050405020304" pitchFamily="18" charset="0"/>
              </a:rPr>
              <a:t>（2010版规定）比较</a:t>
            </a:r>
            <a:r>
              <a:rPr lang="zh-CN" sz="1800" dirty="0">
                <a:latin typeface="Times New Roman" panose="02020603050405020304" pitchFamily="18" charset="0"/>
              </a:rPr>
              <a:t>，变化如下：</a:t>
            </a:r>
            <a:r>
              <a:rPr lang="zh-CN" altLang="en-US" sz="1800" dirty="0">
                <a:latin typeface="Times New Roman" panose="02020603050405020304" pitchFamily="18" charset="0"/>
              </a:rPr>
              <a:t>   </a:t>
            </a:r>
            <a:endParaRPr lang="zh-CN" altLang="en-US" sz="1800" dirty="0">
              <a:latin typeface="Times New Roman" panose="02020603050405020304" pitchFamily="18" charset="0"/>
            </a:endParaRPr>
          </a:p>
          <a:p>
            <a:pPr>
              <a:lnSpc>
                <a:spcPct val="115000"/>
              </a:lnSpc>
              <a:buFont typeface="Wingdings" panose="05000000000000000000" charset="0"/>
              <a:buChar char="u"/>
            </a:pPr>
            <a:r>
              <a:rPr lang="zh-CN" altLang="en-US" sz="1800">
                <a:latin typeface="Times New Roman" panose="02020603050405020304" pitchFamily="18" charset="0"/>
              </a:rPr>
              <a:t>总体变化</a:t>
            </a:r>
            <a:endParaRPr lang="zh-CN" altLang="en-US" sz="1800">
              <a:latin typeface="Times New Roman" panose="02020603050405020304" pitchFamily="18" charset="0"/>
            </a:endParaRPr>
          </a:p>
          <a:p>
            <a:pPr>
              <a:lnSpc>
                <a:spcPct val="115000"/>
              </a:lnSpc>
              <a:buFont typeface="Wingdings" panose="05000000000000000000" charset="0"/>
              <a:buChar char="ü"/>
            </a:pPr>
            <a:r>
              <a:rPr lang="zh-CN" altLang="en-US" sz="1800">
                <a:latin typeface="Times New Roman" panose="02020603050405020304" pitchFamily="18" charset="0"/>
              </a:rPr>
              <a:t>2019版新规定的名称将2010版中的“</a:t>
            </a:r>
            <a:r>
              <a:rPr lang="zh-CN" altLang="en-US" sz="1800" b="1">
                <a:solidFill>
                  <a:srgbClr val="FF0000"/>
                </a:solidFill>
                <a:latin typeface="仿宋" panose="02010609060101010101" charset="-122"/>
                <a:ea typeface="仿宋" panose="02010609060101010101" charset="-122"/>
              </a:rPr>
              <a:t>国有企业领导人员</a:t>
            </a:r>
            <a:r>
              <a:rPr lang="zh-CN" altLang="en-US" sz="1800">
                <a:latin typeface="Times New Roman" panose="02020603050405020304" pitchFamily="18" charset="0"/>
              </a:rPr>
              <a:t>”调整为“</a:t>
            </a:r>
            <a:r>
              <a:rPr lang="zh-CN" altLang="en-US" sz="1800" b="1">
                <a:solidFill>
                  <a:srgbClr val="FF0000"/>
                </a:solidFill>
                <a:latin typeface="仿宋" panose="02010609060101010101" charset="-122"/>
                <a:ea typeface="仿宋" panose="02010609060101010101" charset="-122"/>
              </a:rPr>
              <a:t>国有企事业单位主要领导人员</a:t>
            </a:r>
            <a:r>
              <a:rPr lang="zh-CN" altLang="en-US" sz="1800">
                <a:latin typeface="Times New Roman" panose="02020603050405020304" pitchFamily="18" charset="0"/>
              </a:rPr>
              <a:t>”。</a:t>
            </a:r>
            <a:endParaRPr lang="zh-CN" altLang="en-US" sz="1800">
              <a:latin typeface="Times New Roman" panose="02020603050405020304" pitchFamily="18" charset="0"/>
            </a:endParaRPr>
          </a:p>
          <a:p>
            <a:pPr>
              <a:lnSpc>
                <a:spcPct val="115000"/>
              </a:lnSpc>
              <a:buFont typeface="Wingdings" panose="05000000000000000000" charset="0"/>
              <a:buChar char="ü"/>
            </a:pPr>
            <a:r>
              <a:rPr lang="zh-CN" altLang="en-US" sz="1800">
                <a:latin typeface="Times New Roman" panose="02020603050405020304" pitchFamily="18" charset="0"/>
              </a:rPr>
              <a:t>全文由2010版的6章44条调整至2019版的7章52条，全文由4538字增至约7809字。将2010版中的第五章《审计评价与结果运用》拆分成2019版的第五章《审计评价》和第六章《审计结果运用》。</a:t>
            </a:r>
            <a:endParaRPr lang="zh-CN" altLang="en-US" sz="1800">
              <a:latin typeface="Times New Roman" panose="02020603050405020304" pitchFamily="18" charset="0"/>
            </a:endParaRPr>
          </a:p>
          <a:p>
            <a:pPr>
              <a:lnSpc>
                <a:spcPct val="115000"/>
              </a:lnSpc>
              <a:buFont typeface="Wingdings" panose="05000000000000000000" charset="0"/>
              <a:buChar char="ü"/>
            </a:pPr>
            <a:r>
              <a:rPr lang="zh-CN" altLang="en-US" sz="1800">
                <a:latin typeface="Times New Roman" panose="02020603050405020304" pitchFamily="18" charset="0"/>
              </a:rPr>
              <a:t>经济责任由</a:t>
            </a:r>
            <a:r>
              <a:rPr lang="zh-CN" altLang="en-US" sz="1800" b="1">
                <a:solidFill>
                  <a:srgbClr val="FF0000"/>
                </a:solidFill>
                <a:latin typeface="Times New Roman" panose="02020603050405020304" pitchFamily="18" charset="0"/>
              </a:rPr>
              <a:t>直接责任</a:t>
            </a:r>
            <a:r>
              <a:rPr lang="zh-CN" altLang="en-US" sz="1800">
                <a:latin typeface="Times New Roman" panose="02020603050405020304" pitchFamily="18" charset="0"/>
              </a:rPr>
              <a:t>、</a:t>
            </a:r>
            <a:r>
              <a:rPr lang="zh-CN" altLang="en-US" sz="1800" b="1" dirty="0">
                <a:solidFill>
                  <a:srgbClr val="FF3300"/>
                </a:solidFill>
                <a:effectLst>
                  <a:outerShdw blurRad="38100" dist="38100" dir="2700000">
                    <a:srgbClr val="C0C0C0"/>
                  </a:outerShdw>
                </a:effectLst>
                <a:sym typeface="+mn-ea"/>
              </a:rPr>
              <a:t>主管责任</a:t>
            </a:r>
            <a:r>
              <a:rPr lang="zh-CN" altLang="en-US" sz="1800" dirty="0">
                <a:sym typeface="+mn-ea"/>
              </a:rPr>
              <a:t>和</a:t>
            </a:r>
            <a:r>
              <a:rPr lang="zh-CN" altLang="en-US" sz="1800" b="1" dirty="0">
                <a:solidFill>
                  <a:srgbClr val="FF3300"/>
                </a:solidFill>
                <a:effectLst>
                  <a:outerShdw blurRad="38100" dist="38100" dir="2700000">
                    <a:srgbClr val="C0C0C0"/>
                  </a:outerShdw>
                </a:effectLst>
                <a:sym typeface="+mn-ea"/>
              </a:rPr>
              <a:t>领导责任</a:t>
            </a:r>
            <a:r>
              <a:rPr lang="zh-CN" altLang="en-US" sz="1800">
                <a:latin typeface="Times New Roman" panose="02020603050405020304" pitchFamily="18" charset="0"/>
              </a:rPr>
              <a:t>，调整为</a:t>
            </a:r>
            <a:r>
              <a:rPr lang="zh-CN" altLang="en-US" sz="1800" b="1" dirty="0">
                <a:solidFill>
                  <a:srgbClr val="FF0000"/>
                </a:solidFill>
                <a:sym typeface="+mn-ea"/>
              </a:rPr>
              <a:t>直接责任、领导责任。</a:t>
            </a:r>
            <a:endParaRPr lang="zh-CN" altLang="en-US" sz="1800" b="1" dirty="0">
              <a:solidFill>
                <a:srgbClr val="FF0000"/>
              </a:solidFill>
              <a:sym typeface="+mn-ea"/>
            </a:endParaRPr>
          </a:p>
          <a:p>
            <a:pPr>
              <a:lnSpc>
                <a:spcPct val="115000"/>
              </a:lnSpc>
              <a:buFont typeface="Wingdings" panose="05000000000000000000" charset="0"/>
              <a:buChar char="ü"/>
            </a:pPr>
            <a:r>
              <a:rPr lang="zh-CN" altLang="en-US" sz="1800" dirty="0">
                <a:sym typeface="+mn-ea"/>
              </a:rPr>
              <a:t>强化</a:t>
            </a:r>
            <a:r>
              <a:rPr lang="zh-CN" altLang="en-US" sz="1800" b="1" dirty="0">
                <a:solidFill>
                  <a:srgbClr val="FF0000"/>
                </a:solidFill>
                <a:sym typeface="+mn-ea"/>
              </a:rPr>
              <a:t>任中</a:t>
            </a:r>
            <a:r>
              <a:rPr lang="zh-CN" altLang="en-US" sz="1800" dirty="0">
                <a:sym typeface="+mn-ea"/>
              </a:rPr>
              <a:t>经济责任审计。“</a:t>
            </a:r>
            <a:r>
              <a:rPr lang="zh-CN" altLang="en-US" sz="1800" b="1" dirty="0">
                <a:solidFill>
                  <a:srgbClr val="FF0000"/>
                </a:solidFill>
                <a:latin typeface="仿宋" panose="02010609060101010101" charset="-122"/>
                <a:ea typeface="仿宋" panose="02010609060101010101" charset="-122"/>
                <a:sym typeface="+mn-ea"/>
              </a:rPr>
              <a:t>领导干部履行经济责任的情况，应当依规依法接受审计监督。经济责任审计可以在领导干部任职期间进行，也可以在领导干部离任后进行，以任职期间审计为主</a:t>
            </a:r>
            <a:r>
              <a:rPr lang="zh-CN" altLang="en-US" sz="1800" dirty="0">
                <a:sym typeface="+mn-ea"/>
              </a:rPr>
              <a:t>”。</a:t>
            </a:r>
            <a:endParaRPr lang="zh-CN" altLang="en-US" sz="1800">
              <a:latin typeface="Times New Roman" panose="02020603050405020304" pitchFamily="18" charset="0"/>
            </a:endParaRPr>
          </a:p>
        </p:txBody>
      </p:sp>
      <p:sp>
        <p:nvSpPr>
          <p:cNvPr id="74757" name="直接连接符 74756"/>
          <p:cNvSpPr/>
          <p:nvPr/>
        </p:nvSpPr>
        <p:spPr>
          <a:xfrm>
            <a:off x="1908175" y="1557338"/>
            <a:ext cx="720725" cy="0"/>
          </a:xfrm>
          <a:prstGeom prst="line">
            <a:avLst/>
          </a:prstGeom>
          <a:ln w="9525" cap="flat" cmpd="sng">
            <a:solidFill>
              <a:schemeClr val="folHlink"/>
            </a:solidFill>
            <a:prstDash val="solid"/>
            <a:headEnd type="none" w="med" len="med"/>
            <a:tailEnd type="triangle" w="med" len="med"/>
          </a:ln>
        </p:spPr>
      </p:sp>
      <p:sp>
        <p:nvSpPr>
          <p:cNvPr id="74758" name="直接连接符 74757"/>
          <p:cNvSpPr/>
          <p:nvPr/>
        </p:nvSpPr>
        <p:spPr>
          <a:xfrm>
            <a:off x="5003800" y="1557338"/>
            <a:ext cx="719138" cy="0"/>
          </a:xfrm>
          <a:prstGeom prst="line">
            <a:avLst/>
          </a:prstGeom>
          <a:ln w="9525" cap="flat" cmpd="sng">
            <a:solidFill>
              <a:schemeClr val="folHlink"/>
            </a:solidFill>
            <a:prstDash val="solid"/>
            <a:headEnd type="none" w="med" len="med"/>
            <a:tailEnd type="triangle" w="med" len="med"/>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e700141f0e447934261e02176bc7124"/>
          <p:cNvPicPr>
            <a:picLocks noChangeAspect="1"/>
          </p:cNvPicPr>
          <p:nvPr>
            <p:custDataLst>
              <p:tags r:id="rId1"/>
            </p:custDataLst>
          </p:nvPr>
        </p:nvPicPr>
        <p:blipFill>
          <a:blip r:embed="rId2"/>
          <a:stretch>
            <a:fillRect/>
          </a:stretch>
        </p:blipFill>
        <p:spPr>
          <a:xfrm>
            <a:off x="4427855" y="283845"/>
            <a:ext cx="4548505" cy="5853430"/>
          </a:xfrm>
          <a:prstGeom prst="rect">
            <a:avLst/>
          </a:prstGeom>
        </p:spPr>
      </p:pic>
      <p:pic>
        <p:nvPicPr>
          <p:cNvPr id="4" name="图片 3" descr="181c6a8bde71c1e7cf5194bf207dbad"/>
          <p:cNvPicPr>
            <a:picLocks noChangeAspect="1"/>
          </p:cNvPicPr>
          <p:nvPr>
            <p:custDataLst>
              <p:tags r:id="rId3"/>
            </p:custDataLst>
          </p:nvPr>
        </p:nvPicPr>
        <p:blipFill>
          <a:blip r:embed="rId4"/>
          <a:stretch>
            <a:fillRect/>
          </a:stretch>
        </p:blipFill>
        <p:spPr>
          <a:xfrm>
            <a:off x="323215" y="1412875"/>
            <a:ext cx="4568190" cy="4568190"/>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32769"/>
          <p:cNvSpPr>
            <a:spLocks noGrp="1"/>
          </p:cNvSpPr>
          <p:nvPr>
            <p:ph type="title"/>
          </p:nvPr>
        </p:nvSpPr>
        <p:spPr/>
        <p:txBody>
          <a:bodyPr anchor="ctr"/>
          <a:lstStyle/>
          <a:p>
            <a:pPr algn="ctr"/>
            <a:r>
              <a:rPr lang="zh-CN" altLang="en-US" dirty="0"/>
              <a:t>经济责任审计制度变迁过程</a:t>
            </a:r>
            <a:endParaRPr lang="zh-CN" altLang="en-US" dirty="0"/>
          </a:p>
        </p:txBody>
      </p:sp>
      <p:pic>
        <p:nvPicPr>
          <p:cNvPr id="32773" name="图片 32772"/>
          <p:cNvPicPr>
            <a:picLocks noChangeAspect="1"/>
          </p:cNvPicPr>
          <p:nvPr/>
        </p:nvPicPr>
        <p:blipFill>
          <a:blip r:embed="rId1"/>
          <a:stretch>
            <a:fillRect/>
          </a:stretch>
        </p:blipFill>
        <p:spPr>
          <a:xfrm>
            <a:off x="539750" y="1773238"/>
            <a:ext cx="8208963" cy="4751387"/>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箭头连接符 3"/>
          <p:cNvCxnSpPr/>
          <p:nvPr/>
        </p:nvCxnSpPr>
        <p:spPr>
          <a:xfrm flipV="1">
            <a:off x="725805" y="2204720"/>
            <a:ext cx="1973580" cy="21590"/>
          </a:xfrm>
          <a:prstGeom prst="straightConnector1">
            <a:avLst/>
          </a:prstGeom>
          <a:ln>
            <a:gradFill>
              <a:gsLst>
                <a:gs pos="0">
                  <a:srgbClr val="14CD68"/>
                </a:gs>
                <a:gs pos="100000">
                  <a:srgbClr val="035C7D"/>
                </a:gs>
              </a:gsLst>
            </a:gradFill>
            <a:tailEnd type="arrow" w="med" len="med"/>
          </a:ln>
        </p:spPr>
        <p:style>
          <a:lnRef idx="3">
            <a:schemeClr val="dk1"/>
          </a:lnRef>
          <a:fillRef idx="0">
            <a:schemeClr val="dk1"/>
          </a:fillRef>
          <a:effectRef idx="2">
            <a:schemeClr val="dk1"/>
          </a:effectRef>
          <a:fontRef idx="minor">
            <a:schemeClr val="tx1"/>
          </a:fontRef>
        </p:style>
      </p:cxnSp>
      <p:sp>
        <p:nvSpPr>
          <p:cNvPr id="6" name="文本框 5"/>
          <p:cNvSpPr txBox="1"/>
          <p:nvPr/>
        </p:nvSpPr>
        <p:spPr>
          <a:xfrm>
            <a:off x="1245235" y="2042160"/>
            <a:ext cx="97790" cy="368300"/>
          </a:xfrm>
          <a:prstGeom prst="rect">
            <a:avLst/>
          </a:prstGeom>
          <a:noFill/>
        </p:spPr>
        <p:txBody>
          <a:bodyPr wrap="square" rtlCol="0" anchor="t">
            <a:spAutoFit/>
          </a:bodyPr>
          <a:lstStyle/>
          <a:p>
            <a:r>
              <a:rPr lang="zh-CN" altLang="en-US" b="1">
                <a:solidFill>
                  <a:srgbClr val="FFC000"/>
                </a:solidFill>
                <a:latin typeface="宋体" panose="02010600030101010101" pitchFamily="2" charset="-122"/>
                <a:sym typeface="+mn-ea"/>
              </a:rPr>
              <a:t>•</a:t>
            </a:r>
            <a:endParaRPr lang="zh-CN" altLang="en-US" b="1">
              <a:solidFill>
                <a:srgbClr val="FFC000"/>
              </a:solidFill>
              <a:latin typeface="宋体" panose="02010600030101010101" pitchFamily="2" charset="-122"/>
              <a:sym typeface="+mn-ea"/>
            </a:endParaRPr>
          </a:p>
        </p:txBody>
      </p:sp>
      <p:sp>
        <p:nvSpPr>
          <p:cNvPr id="7" name="文本框 6"/>
          <p:cNvSpPr txBox="1"/>
          <p:nvPr/>
        </p:nvSpPr>
        <p:spPr>
          <a:xfrm>
            <a:off x="850265" y="2492375"/>
            <a:ext cx="1101090" cy="4246245"/>
          </a:xfrm>
          <a:prstGeom prst="rect">
            <a:avLst/>
          </a:prstGeom>
          <a:noFill/>
        </p:spPr>
        <p:txBody>
          <a:bodyPr wrap="square" rtlCol="0" anchor="t">
            <a:spAutoFit/>
          </a:bodyPr>
          <a:lstStyle/>
          <a:p>
            <a:r>
              <a:rPr lang="zh-CN" altLang="en-US">
                <a:latin typeface="Times New Roman" panose="02020603050405020304" pitchFamily="18" charset="0"/>
                <a:cs typeface="Times New Roman" panose="02020603050405020304" pitchFamily="18" charset="0"/>
              </a:rPr>
              <a:t>2019年7月，中共中央办公厅、国务院办公厅印发了新修订的《党政主要领导干部和国有企事业单位主要领导人员经济责任审计规定》</a:t>
            </a:r>
            <a:endParaRPr lang="zh-CN" altLang="en-US">
              <a:latin typeface="Times New Roman" panose="02020603050405020304" pitchFamily="18" charset="0"/>
              <a:cs typeface="Times New Roman" panose="02020603050405020304" pitchFamily="18" charset="0"/>
            </a:endParaRPr>
          </a:p>
        </p:txBody>
      </p:sp>
      <p:sp>
        <p:nvSpPr>
          <p:cNvPr id="32770" name="标题 32769"/>
          <p:cNvSpPr>
            <a:spLocks noGrp="1"/>
          </p:cNvSpPr>
          <p:nvPr>
            <p:ph type="title"/>
          </p:nvPr>
        </p:nvSpPr>
        <p:spPr/>
        <p:txBody>
          <a:bodyPr anchor="ctr"/>
          <a:lstStyle/>
          <a:p>
            <a:pPr algn="ctr"/>
            <a:r>
              <a:rPr lang="zh-CN" altLang="en-US" dirty="0"/>
              <a:t>经济责任审计制度变迁过程</a:t>
            </a:r>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5361"/>
          <p:cNvSpPr>
            <a:spLocks noGrp="1"/>
          </p:cNvSpPr>
          <p:nvPr>
            <p:ph type="title"/>
          </p:nvPr>
        </p:nvSpPr>
        <p:spPr/>
        <p:txBody>
          <a:bodyPr anchor="ctr"/>
          <a:lstStyle/>
          <a:p>
            <a:pPr algn="ctr"/>
            <a:r>
              <a:rPr lang="zh-CN" altLang="en-US" dirty="0"/>
              <a:t>二、什么是经济责任审计</a:t>
            </a:r>
            <a:endParaRPr lang="zh-CN" altLang="en-US" dirty="0"/>
          </a:p>
        </p:txBody>
      </p:sp>
      <p:sp>
        <p:nvSpPr>
          <p:cNvPr id="15363" name="文本占位符 15362"/>
          <p:cNvSpPr>
            <a:spLocks noGrp="1"/>
          </p:cNvSpPr>
          <p:nvPr>
            <p:ph type="body" idx="1"/>
          </p:nvPr>
        </p:nvSpPr>
        <p:spPr>
          <a:xfrm>
            <a:off x="269240" y="1600200"/>
            <a:ext cx="8509000" cy="4530725"/>
          </a:xfrm>
        </p:spPr>
        <p:txBody>
          <a:bodyPr/>
          <a:lstStyle/>
          <a:p>
            <a:pPr>
              <a:lnSpc>
                <a:spcPct val="120000"/>
              </a:lnSpc>
            </a:pPr>
            <a:r>
              <a:rPr lang="zh-CN" altLang="en-US" sz="2800" b="1" dirty="0">
                <a:solidFill>
                  <a:srgbClr val="FF0066"/>
                </a:solidFill>
                <a:latin typeface="楷体" panose="02010609060101010101" pitchFamily="49" charset="-122"/>
                <a:ea typeface="楷体" panose="02010609060101010101" pitchFamily="49" charset="-122"/>
                <a:sym typeface="+mn-ea"/>
              </a:rPr>
              <a:t>审计</a:t>
            </a:r>
            <a:r>
              <a:rPr lang="zh-CN" altLang="en-US" sz="2800" dirty="0">
                <a:sym typeface="+mn-ea"/>
              </a:rPr>
              <a:t>是随着两权分离，形成</a:t>
            </a:r>
            <a:r>
              <a:rPr lang="zh-CN" altLang="en-US" sz="2800" b="1" dirty="0">
                <a:solidFill>
                  <a:srgbClr val="FF0066"/>
                </a:solidFill>
                <a:latin typeface="楷体" panose="02010609060101010101" pitchFamily="49" charset="-122"/>
                <a:ea typeface="楷体" panose="02010609060101010101" pitchFamily="49" charset="-122"/>
                <a:sym typeface="+mn-ea"/>
              </a:rPr>
              <a:t>委托和受托经济责任关系</a:t>
            </a:r>
            <a:r>
              <a:rPr lang="zh-CN" altLang="en-US" sz="2800" dirty="0">
                <a:sym typeface="+mn-ea"/>
              </a:rPr>
              <a:t>之后，基于经济监督的客观需要而产生的。</a:t>
            </a:r>
            <a:endParaRPr lang="en-US" altLang="zh-CN" sz="2800" dirty="0"/>
          </a:p>
          <a:p>
            <a:pPr>
              <a:buNone/>
            </a:pPr>
            <a:r>
              <a:rPr lang="en-US" altLang="zh-CN" sz="2800" b="1" dirty="0">
                <a:solidFill>
                  <a:srgbClr val="FF0000"/>
                </a:solidFill>
                <a:sym typeface="+mn-ea"/>
              </a:rPr>
              <a:t>《</a:t>
            </a:r>
            <a:r>
              <a:rPr lang="en-US" altLang="zh-CN" sz="2800" b="1" dirty="0">
                <a:solidFill>
                  <a:srgbClr val="FF0000"/>
                </a:solidFill>
                <a:latin typeface="仿宋" panose="02010609060101010101" charset="-122"/>
                <a:ea typeface="仿宋" panose="02010609060101010101" charset="-122"/>
                <a:sym typeface="+mn-ea"/>
              </a:rPr>
              <a:t>说文解字</a:t>
            </a:r>
            <a:r>
              <a:rPr lang="en-US" altLang="zh-CN" sz="2800" b="1" dirty="0">
                <a:solidFill>
                  <a:srgbClr val="FF0000"/>
                </a:solidFill>
                <a:sym typeface="+mn-ea"/>
              </a:rPr>
              <a:t>》</a:t>
            </a:r>
            <a:r>
              <a:rPr lang="en-US" altLang="zh-CN" sz="2800" dirty="0">
                <a:sym typeface="+mn-ea"/>
              </a:rPr>
              <a:t>解释是：宷，悉也，知宷谛也。</a:t>
            </a:r>
            <a:endParaRPr lang="en-US" altLang="zh-CN" sz="2800" dirty="0"/>
          </a:p>
          <a:p>
            <a:pPr>
              <a:buNone/>
            </a:pPr>
            <a:r>
              <a:rPr lang="zh-CN" altLang="en-US" sz="2800" dirty="0">
                <a:sym typeface="+mn-ea"/>
              </a:rPr>
              <a:t>审：</a:t>
            </a:r>
            <a:r>
              <a:rPr lang="en-US" altLang="zh-CN" sz="2800" dirty="0">
                <a:sym typeface="+mn-ea"/>
              </a:rPr>
              <a:t>辨别；审问；审讯；审核；审查；询问</a:t>
            </a:r>
            <a:r>
              <a:rPr lang="zh-CN" altLang="en-US" sz="2800" dirty="0">
                <a:sym typeface="+mn-ea"/>
              </a:rPr>
              <a:t>。</a:t>
            </a:r>
            <a:endParaRPr lang="zh-CN" altLang="en-US" sz="2800" dirty="0"/>
          </a:p>
          <a:p>
            <a:pPr>
              <a:buNone/>
            </a:pPr>
            <a:r>
              <a:rPr lang="zh-CN" altLang="en-US" sz="2800" b="1" dirty="0">
                <a:solidFill>
                  <a:srgbClr val="FF0000"/>
                </a:solidFill>
                <a:sym typeface="+mn-ea"/>
              </a:rPr>
              <a:t>《</a:t>
            </a:r>
            <a:r>
              <a:rPr lang="zh-CN" altLang="en-US" sz="2800" b="1" dirty="0">
                <a:solidFill>
                  <a:srgbClr val="FF0000"/>
                </a:solidFill>
                <a:latin typeface="仿宋" panose="02010609060101010101" charset="-122"/>
                <a:ea typeface="仿宋" panose="02010609060101010101" charset="-122"/>
                <a:cs typeface="仿宋" panose="02010609060101010101" charset="-122"/>
                <a:sym typeface="+mn-ea"/>
              </a:rPr>
              <a:t>荀子•礼论</a:t>
            </a:r>
            <a:r>
              <a:rPr lang="zh-CN" altLang="en-US" sz="2800" b="1" dirty="0">
                <a:solidFill>
                  <a:srgbClr val="FF0000"/>
                </a:solidFill>
                <a:sym typeface="+mn-ea"/>
              </a:rPr>
              <a:t>》</a:t>
            </a:r>
            <a:r>
              <a:rPr lang="zh-CN" altLang="en-US" sz="2800" dirty="0">
                <a:sym typeface="+mn-ea"/>
              </a:rPr>
              <a:t>有：“君子審礼，则不可欺以诈伪。”</a:t>
            </a:r>
            <a:endParaRPr lang="zh-CN" altLang="en-US" sz="2800" dirty="0"/>
          </a:p>
        </p:txBody>
      </p:sp>
      <p:pic>
        <p:nvPicPr>
          <p:cNvPr id="4" name="图片 3"/>
          <p:cNvPicPr>
            <a:picLocks noChangeAspect="1"/>
          </p:cNvPicPr>
          <p:nvPr>
            <p:custDataLst>
              <p:tags r:id="rId1"/>
            </p:custDataLst>
          </p:nvPr>
        </p:nvPicPr>
        <p:blipFill>
          <a:blip r:embed="rId2"/>
          <a:stretch>
            <a:fillRect/>
          </a:stretch>
        </p:blipFill>
        <p:spPr>
          <a:xfrm>
            <a:off x="2267585" y="4220845"/>
            <a:ext cx="3020695" cy="216598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939800" y="1366520"/>
            <a:ext cx="7078980" cy="2075815"/>
          </a:xfrm>
          <a:prstGeom prst="rect">
            <a:avLst/>
          </a:prstGeom>
        </p:spPr>
      </p:pic>
      <p:sp>
        <p:nvSpPr>
          <p:cNvPr id="5" name="文本框 4"/>
          <p:cNvSpPr txBox="1"/>
          <p:nvPr/>
        </p:nvSpPr>
        <p:spPr>
          <a:xfrm>
            <a:off x="754856" y="3924776"/>
            <a:ext cx="4346733" cy="1433830"/>
          </a:xfrm>
          <a:prstGeom prst="rect">
            <a:avLst/>
          </a:prstGeom>
          <a:noFill/>
        </p:spPr>
        <p:txBody>
          <a:bodyPr wrap="square" rtlCol="0" anchor="t">
            <a:spAutoFit/>
          </a:bodyPr>
          <a:lstStyle/>
          <a:p>
            <a:pPr>
              <a:lnSpc>
                <a:spcPct val="150000"/>
              </a:lnSpc>
            </a:pPr>
            <a:r>
              <a:rPr lang="zh-CN" altLang="en-US" sz="1935" b="1">
                <a:solidFill>
                  <a:srgbClr val="0070C0"/>
                </a:solidFill>
                <a:effectLst>
                  <a:outerShdw blurRad="38100" dist="38100" dir="2700000" algn="tl">
                    <a:srgbClr val="000000">
                      <a:alpha val="43137"/>
                    </a:srgbClr>
                  </a:outerShdw>
                </a:effectLst>
              </a:rPr>
              <a:t>“监”的造字法是“会意”。本义是人照镜子，以端正衣冠、修整仪表的意思。引申为自上而下的视察与监督。</a:t>
            </a:r>
            <a:endParaRPr lang="zh-CN" altLang="en-US" sz="1935" b="1">
              <a:solidFill>
                <a:srgbClr val="0070C0"/>
              </a:solidFill>
              <a:effectLst>
                <a:outerShdw blurRad="38100" dist="38100" dir="2700000" algn="tl">
                  <a:srgbClr val="000000">
                    <a:alpha val="43137"/>
                  </a:srgbClr>
                </a:outerShdw>
              </a:effectLst>
            </a:endParaRPr>
          </a:p>
        </p:txBody>
      </p:sp>
      <p:sp>
        <p:nvSpPr>
          <p:cNvPr id="6" name="文本框 5"/>
          <p:cNvSpPr txBox="1"/>
          <p:nvPr/>
        </p:nvSpPr>
        <p:spPr>
          <a:xfrm>
            <a:off x="5990473" y="3451284"/>
            <a:ext cx="2664054" cy="1433830"/>
          </a:xfrm>
          <a:prstGeom prst="rect">
            <a:avLst/>
          </a:prstGeom>
          <a:noFill/>
        </p:spPr>
        <p:txBody>
          <a:bodyPr wrap="square" rtlCol="0" anchor="t">
            <a:spAutoFit/>
            <a:scene3d>
              <a:camera prst="orthographicFront"/>
              <a:lightRig rig="threePt" dir="t"/>
            </a:scene3d>
          </a:bodyPr>
          <a:lstStyle/>
          <a:p>
            <a:pPr>
              <a:lnSpc>
                <a:spcPct val="150000"/>
              </a:lnSpc>
            </a:pPr>
            <a:r>
              <a:rPr lang="zh-CN" altLang="en-US" sz="1935" b="1">
                <a:solidFill>
                  <a:srgbClr val="00B0F0"/>
                </a:solidFill>
                <a:effectLst>
                  <a:outerShdw blurRad="38100" dist="25400" dir="5400000" algn="ctr" rotWithShape="0">
                    <a:srgbClr val="6E747A">
                      <a:alpha val="43000"/>
                    </a:srgbClr>
                  </a:outerShdw>
                </a:effectLst>
              </a:rPr>
              <a:t>“督”字是“监”的同义词。《说文解字》：“督，察也。”</a:t>
            </a:r>
            <a:endParaRPr lang="zh-CN" altLang="en-US" sz="1935" b="1">
              <a:solidFill>
                <a:srgbClr val="00B0F0"/>
              </a:solidFill>
              <a:effectLst>
                <a:outerShdw blurRad="38100" dist="25400" dir="5400000" algn="ctr" rotWithShape="0">
                  <a:srgbClr val="6E747A">
                    <a:alpha val="43000"/>
                  </a:srgbClr>
                </a:outerShdw>
              </a:effectLst>
            </a:endParaRPr>
          </a:p>
        </p:txBody>
      </p:sp>
      <p:sp>
        <p:nvSpPr>
          <p:cNvPr id="15362" name="标题 15361"/>
          <p:cNvSpPr>
            <a:spLocks noGrp="1"/>
          </p:cNvSpPr>
          <p:nvPr/>
        </p:nvSpPr>
        <p:spPr>
          <a:xfrm>
            <a:off x="457200" y="274638"/>
            <a:ext cx="8229600" cy="1143000"/>
          </a:xfrm>
          <a:prstGeom prst="rect">
            <a:avLst/>
          </a:prstGeom>
          <a:noFill/>
          <a:ln w="9525">
            <a:noFill/>
          </a:ln>
        </p:spPr>
        <p:txBody>
          <a:bodyPr anchor="ctr"/>
          <a:lstStyle>
            <a:lvl1pPr marL="0" lvl="0" indent="0" algn="l" defTabSz="914400" rtl="0" eaLnBrk="1" fontAlgn="base" latinLnBrk="0" hangingPunct="1">
              <a:lnSpc>
                <a:spcPct val="100000"/>
              </a:lnSpc>
              <a:spcBef>
                <a:spcPct val="0"/>
              </a:spcBef>
              <a:spcAft>
                <a:spcPct val="0"/>
              </a:spcAft>
              <a:buNone/>
              <a:defRPr sz="3800" b="0" i="0" u="none" kern="1200" baseline="0">
                <a:solidFill>
                  <a:schemeClr val="tx2"/>
                </a:solidFill>
                <a:latin typeface="+mj-lt"/>
                <a:ea typeface="+mj-ea"/>
                <a:cs typeface="+mj-cs"/>
              </a:defRPr>
            </a:lvl1pPr>
          </a:lstStyle>
          <a:p>
            <a:pPr algn="ctr"/>
            <a:r>
              <a:rPr lang="zh-CN" altLang="en-US" dirty="0"/>
              <a:t>二、什么是经济责任审计</a:t>
            </a:r>
            <a:endParaRPr lang="zh-CN"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5361"/>
          <p:cNvSpPr>
            <a:spLocks noGrp="1"/>
          </p:cNvSpPr>
          <p:nvPr>
            <p:ph type="title"/>
          </p:nvPr>
        </p:nvSpPr>
        <p:spPr/>
        <p:txBody>
          <a:bodyPr anchor="ctr"/>
          <a:lstStyle/>
          <a:p>
            <a:pPr algn="ctr"/>
            <a:r>
              <a:rPr lang="zh-CN" altLang="en-US" dirty="0"/>
              <a:t>二、什么是经济责任审计</a:t>
            </a:r>
            <a:endParaRPr lang="zh-CN" altLang="en-US" dirty="0"/>
          </a:p>
        </p:txBody>
      </p:sp>
      <p:sp>
        <p:nvSpPr>
          <p:cNvPr id="15363" name="文本占位符 15362"/>
          <p:cNvSpPr>
            <a:spLocks noGrp="1"/>
          </p:cNvSpPr>
          <p:nvPr>
            <p:ph type="body" idx="1"/>
          </p:nvPr>
        </p:nvSpPr>
        <p:spPr>
          <a:xfrm>
            <a:off x="269240" y="1600200"/>
            <a:ext cx="8509000" cy="4530725"/>
          </a:xfrm>
        </p:spPr>
        <p:txBody>
          <a:bodyPr/>
          <a:lstStyle/>
          <a:p>
            <a:pPr>
              <a:lnSpc>
                <a:spcPct val="150000"/>
              </a:lnSpc>
              <a:buFont typeface="Wingdings" panose="05000000000000000000" charset="0"/>
              <a:buChar char="n"/>
            </a:pPr>
            <a:r>
              <a:rPr lang="zh-CN" altLang="en-US" dirty="0"/>
              <a:t>经济责任审计的概念</a:t>
            </a:r>
            <a:endParaRPr lang="zh-CN" altLang="en-US" dirty="0"/>
          </a:p>
          <a:p>
            <a:pPr>
              <a:lnSpc>
                <a:spcPct val="150000"/>
              </a:lnSpc>
              <a:buFont typeface="Wingdings" panose="05000000000000000000" charset="0"/>
              <a:buChar char="u"/>
            </a:pPr>
            <a:r>
              <a:rPr lang="en-US" altLang="zh-CN" dirty="0">
                <a:latin typeface="Times New Roman" panose="02020603050405020304" pitchFamily="18" charset="0"/>
                <a:cs typeface="Times New Roman" panose="02020603050405020304" pitchFamily="18" charset="0"/>
              </a:rPr>
              <a:t>2010</a:t>
            </a:r>
            <a:r>
              <a:rPr lang="zh-CN" altLang="en-US" dirty="0"/>
              <a:t>年</a:t>
            </a:r>
            <a:r>
              <a:rPr lang="en-US" altLang="zh-CN" b="1" dirty="0">
                <a:solidFill>
                  <a:srgbClr val="FF0000"/>
                </a:solidFill>
              </a:rPr>
              <a:t>《</a:t>
            </a:r>
            <a:r>
              <a:rPr lang="zh-CN" altLang="en-US" b="1" dirty="0">
                <a:solidFill>
                  <a:srgbClr val="FF0000"/>
                </a:solidFill>
                <a:latin typeface="仿宋" panose="02010609060101010101" charset="-122"/>
                <a:ea typeface="仿宋" panose="02010609060101010101" charset="-122"/>
              </a:rPr>
              <a:t>党政主要领导干部和国有企业领导人员经济责任审计规定实施细则</a:t>
            </a:r>
            <a:r>
              <a:rPr lang="en-US" altLang="zh-CN" b="1" dirty="0">
                <a:solidFill>
                  <a:srgbClr val="FF0000"/>
                </a:solidFill>
              </a:rPr>
              <a:t>》 </a:t>
            </a:r>
            <a:r>
              <a:rPr lang="zh-CN" altLang="en-US" dirty="0"/>
              <a:t>第二条：</a:t>
            </a:r>
            <a:endParaRPr lang="zh-CN" altLang="en-US" dirty="0"/>
          </a:p>
          <a:p>
            <a:pPr>
              <a:lnSpc>
                <a:spcPct val="150000"/>
              </a:lnSpc>
              <a:buFont typeface="Wingdings" panose="05000000000000000000" charset="0"/>
              <a:buChar char="ü"/>
            </a:pPr>
            <a:r>
              <a:rPr lang="zh-CN" altLang="en-US" dirty="0">
                <a:latin typeface="仿宋" panose="02010609060101010101" charset="-122"/>
                <a:ea typeface="仿宋" panose="02010609060101010101" charset="-122"/>
              </a:rPr>
              <a:t>经济责任审计，是指审计机关依法依规对党政主要领导干部和国有企业领导人员经济责任履行情况进行</a:t>
            </a:r>
            <a:r>
              <a:rPr lang="zh-CN" altLang="en-US" b="1" dirty="0">
                <a:solidFill>
                  <a:srgbClr val="FF3300"/>
                </a:solidFill>
                <a:effectLst>
                  <a:outerShdw blurRad="38100" dist="38100" dir="2700000">
                    <a:srgbClr val="C0C0C0"/>
                  </a:outerShdw>
                </a:effectLst>
                <a:latin typeface="仿宋" panose="02010609060101010101" charset="-122"/>
                <a:ea typeface="仿宋" panose="02010609060101010101" charset="-122"/>
              </a:rPr>
              <a:t>监督</a:t>
            </a:r>
            <a:r>
              <a:rPr lang="zh-CN" altLang="en-US" dirty="0">
                <a:latin typeface="仿宋" panose="02010609060101010101" charset="-122"/>
                <a:ea typeface="仿宋" panose="02010609060101010101" charset="-122"/>
              </a:rPr>
              <a:t>、</a:t>
            </a:r>
            <a:r>
              <a:rPr lang="zh-CN" altLang="en-US" b="1" dirty="0">
                <a:solidFill>
                  <a:srgbClr val="FF3300"/>
                </a:solidFill>
                <a:effectLst>
                  <a:outerShdw blurRad="38100" dist="38100" dir="2700000">
                    <a:srgbClr val="C0C0C0"/>
                  </a:outerShdw>
                </a:effectLst>
                <a:latin typeface="仿宋" panose="02010609060101010101" charset="-122"/>
                <a:ea typeface="仿宋" panose="02010609060101010101" charset="-122"/>
              </a:rPr>
              <a:t>评价</a:t>
            </a:r>
            <a:r>
              <a:rPr lang="zh-CN" altLang="en-US" dirty="0">
                <a:latin typeface="仿宋" panose="02010609060101010101" charset="-122"/>
                <a:ea typeface="仿宋" panose="02010609060101010101" charset="-122"/>
              </a:rPr>
              <a:t>和</a:t>
            </a:r>
            <a:r>
              <a:rPr lang="zh-CN" altLang="en-US" b="1" dirty="0">
                <a:solidFill>
                  <a:srgbClr val="FF3300"/>
                </a:solidFill>
                <a:effectLst>
                  <a:outerShdw blurRad="38100" dist="38100" dir="2700000">
                    <a:srgbClr val="C0C0C0"/>
                  </a:outerShdw>
                </a:effectLst>
                <a:latin typeface="仿宋" panose="02010609060101010101" charset="-122"/>
                <a:ea typeface="仿宋" panose="02010609060101010101" charset="-122"/>
              </a:rPr>
              <a:t>鉴证</a:t>
            </a:r>
            <a:r>
              <a:rPr lang="zh-CN" altLang="en-US" dirty="0">
                <a:latin typeface="仿宋" panose="02010609060101010101" charset="-122"/>
                <a:ea typeface="仿宋" panose="02010609060101010101" charset="-122"/>
              </a:rPr>
              <a:t>的行为。</a:t>
            </a:r>
            <a:r>
              <a:rPr lang="zh-CN" altLang="en-US" dirty="0"/>
              <a:t> </a:t>
            </a:r>
            <a:endParaRPr lang="zh-CN" altLang="en-US" dirty="0"/>
          </a:p>
          <a:p>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6385"/>
          <p:cNvSpPr>
            <a:spLocks noGrp="1"/>
          </p:cNvSpPr>
          <p:nvPr>
            <p:ph type="title"/>
          </p:nvPr>
        </p:nvSpPr>
        <p:spPr>
          <a:xfrm>
            <a:off x="468313" y="260350"/>
            <a:ext cx="8229600" cy="1143000"/>
          </a:xfrm>
        </p:spPr>
        <p:txBody>
          <a:bodyPr anchor="ctr"/>
          <a:lstStyle/>
          <a:p>
            <a:pPr algn="ctr"/>
            <a:r>
              <a:rPr lang="zh-CN" altLang="en-US" dirty="0"/>
              <a:t>二、什么是经济责任审计</a:t>
            </a:r>
            <a:endParaRPr lang="zh-CN" altLang="en-US" dirty="0"/>
          </a:p>
        </p:txBody>
      </p:sp>
      <p:sp>
        <p:nvSpPr>
          <p:cNvPr id="16387" name="文本占位符 16386"/>
          <p:cNvSpPr>
            <a:spLocks noGrp="1"/>
          </p:cNvSpPr>
          <p:nvPr>
            <p:ph type="body" idx="1"/>
          </p:nvPr>
        </p:nvSpPr>
        <p:spPr>
          <a:xfrm>
            <a:off x="318135" y="1313180"/>
            <a:ext cx="8432165" cy="4530725"/>
          </a:xfrm>
        </p:spPr>
        <p:txBody>
          <a:bodyPr/>
          <a:lstStyle/>
          <a:p>
            <a:pPr>
              <a:lnSpc>
                <a:spcPct val="150000"/>
              </a:lnSpc>
              <a:buFont typeface="Wingdings" panose="05000000000000000000" charset="0"/>
              <a:buChar char="n"/>
            </a:pPr>
            <a:r>
              <a:rPr lang="zh-CN" altLang="en-US" dirty="0"/>
              <a:t>经济责任的界定的基本方针：</a:t>
            </a:r>
            <a:r>
              <a:rPr lang="zh-CN" altLang="en-US" b="1" dirty="0">
                <a:solidFill>
                  <a:srgbClr val="FF0000"/>
                </a:solidFill>
              </a:rPr>
              <a:t>以权定责、以责定审、以审定评</a:t>
            </a:r>
            <a:endParaRPr lang="zh-CN" altLang="en-US" b="1" dirty="0">
              <a:solidFill>
                <a:srgbClr val="FF0000"/>
              </a:solidFill>
            </a:endParaRPr>
          </a:p>
          <a:p>
            <a:pPr>
              <a:lnSpc>
                <a:spcPct val="150000"/>
              </a:lnSpc>
              <a:buFont typeface="Wingdings" panose="05000000000000000000" charset="0"/>
              <a:buChar char="ü"/>
            </a:pPr>
            <a:r>
              <a:rPr lang="en-US" altLang="zh-CN" sz="2400" dirty="0">
                <a:latin typeface="Times New Roman" panose="02020603050405020304" pitchFamily="18" charset="0"/>
                <a:cs typeface="Times New Roman" panose="02020603050405020304" pitchFamily="18" charset="0"/>
              </a:rPr>
              <a:t>2019</a:t>
            </a:r>
            <a:r>
              <a:rPr lang="zh-CN" altLang="en-US" sz="2400" dirty="0"/>
              <a:t>年</a:t>
            </a:r>
            <a:r>
              <a:rPr lang="en-US" altLang="zh-CN" sz="2400" b="1" dirty="0">
                <a:solidFill>
                  <a:srgbClr val="FF0000"/>
                </a:solidFill>
              </a:rPr>
              <a:t>《</a:t>
            </a:r>
            <a:r>
              <a:rPr sz="2400" b="1" dirty="0">
                <a:solidFill>
                  <a:srgbClr val="FF0000"/>
                </a:solidFill>
                <a:latin typeface="仿宋" panose="02010609060101010101" charset="-122"/>
                <a:ea typeface="仿宋" panose="02010609060101010101" charset="-122"/>
                <a:sym typeface="+mn-ea"/>
              </a:rPr>
              <a:t>党政主要领导干部和国有企事业单位主要领导人员经济责任审计规定</a:t>
            </a:r>
            <a:r>
              <a:rPr lang="en-US" altLang="zh-CN" sz="2400" b="1" dirty="0">
                <a:solidFill>
                  <a:srgbClr val="FF0000"/>
                </a:solidFill>
              </a:rPr>
              <a:t>》</a:t>
            </a:r>
            <a:r>
              <a:rPr lang="zh-CN" altLang="en-US" sz="2400" dirty="0"/>
              <a:t>第三条：</a:t>
            </a:r>
            <a:endParaRPr lang="zh-CN" altLang="en-US" sz="2400" dirty="0"/>
          </a:p>
          <a:p>
            <a:pPr>
              <a:lnSpc>
                <a:spcPct val="150000"/>
              </a:lnSpc>
              <a:buFont typeface="Wingdings" panose="05000000000000000000" charset="0"/>
              <a:buChar char="ü"/>
            </a:pPr>
            <a:r>
              <a:rPr lang="zh-CN" altLang="en-US" sz="2400" b="1" dirty="0">
                <a:solidFill>
                  <a:srgbClr val="FF0000"/>
                </a:solidFill>
                <a:latin typeface="黑体" panose="02010609060101010101" pitchFamily="49" charset="-122"/>
                <a:ea typeface="黑体" panose="02010609060101010101" pitchFamily="49" charset="-122"/>
                <a:cs typeface="仿宋" panose="02010609060101010101" charset="-122"/>
              </a:rPr>
              <a:t>经济责任</a:t>
            </a:r>
            <a:r>
              <a:rPr lang="zh-CN" altLang="en-US" sz="2400" dirty="0">
                <a:latin typeface="仿宋" panose="02010609060101010101" charset="-122"/>
                <a:ea typeface="仿宋" panose="02010609060101010101" charset="-122"/>
                <a:cs typeface="仿宋" panose="02010609060101010101" charset="-122"/>
              </a:rPr>
              <a:t>是指领导干部在任职期间，对其管辖范围内</a:t>
            </a:r>
            <a:r>
              <a:rPr lang="zh-CN" altLang="en-US" sz="2400" b="1" dirty="0">
                <a:solidFill>
                  <a:srgbClr val="FF0000"/>
                </a:solidFill>
                <a:latin typeface="仿宋" panose="02010609060101010101" charset="-122"/>
                <a:ea typeface="仿宋" panose="02010609060101010101" charset="-122"/>
                <a:cs typeface="仿宋" panose="02010609060101010101" charset="-122"/>
              </a:rPr>
              <a:t>贯彻执行党和国家经济方针政策、决策部署</a:t>
            </a:r>
            <a:r>
              <a:rPr lang="zh-CN" altLang="en-US" sz="2400" dirty="0">
                <a:latin typeface="仿宋" panose="02010609060101010101" charset="-122"/>
                <a:ea typeface="仿宋" panose="02010609060101010101" charset="-122"/>
                <a:cs typeface="仿宋" panose="02010609060101010101" charset="-122"/>
              </a:rPr>
              <a:t>，</a:t>
            </a:r>
            <a:r>
              <a:rPr lang="zh-CN" altLang="en-US" sz="2400" b="1" dirty="0">
                <a:solidFill>
                  <a:srgbClr val="FF0000"/>
                </a:solidFill>
                <a:latin typeface="仿宋" panose="02010609060101010101" charset="-122"/>
                <a:ea typeface="仿宋" panose="02010609060101010101" charset="-122"/>
                <a:cs typeface="仿宋" panose="02010609060101010101" charset="-122"/>
              </a:rPr>
              <a:t>推动经济和社会事业发展</a:t>
            </a:r>
            <a:r>
              <a:rPr lang="zh-CN" altLang="en-US" sz="2400" dirty="0">
                <a:latin typeface="仿宋" panose="02010609060101010101" charset="-122"/>
                <a:ea typeface="仿宋" panose="02010609060101010101" charset="-122"/>
                <a:cs typeface="仿宋" panose="02010609060101010101" charset="-122"/>
              </a:rPr>
              <a:t>，</a:t>
            </a:r>
            <a:r>
              <a:rPr lang="zh-CN" altLang="en-US" sz="2400" b="1" dirty="0">
                <a:solidFill>
                  <a:srgbClr val="FF0000"/>
                </a:solidFill>
                <a:latin typeface="仿宋" panose="02010609060101010101" charset="-122"/>
                <a:ea typeface="仿宋" panose="02010609060101010101" charset="-122"/>
                <a:cs typeface="仿宋" panose="02010609060101010101" charset="-122"/>
              </a:rPr>
              <a:t>管理公共资金、国有资产、国有资源</a:t>
            </a:r>
            <a:r>
              <a:rPr lang="zh-CN" altLang="en-US" sz="2400" dirty="0">
                <a:latin typeface="仿宋" panose="02010609060101010101" charset="-122"/>
                <a:ea typeface="仿宋" panose="02010609060101010101" charset="-122"/>
                <a:cs typeface="仿宋" panose="02010609060101010101" charset="-122"/>
              </a:rPr>
              <a:t>，</a:t>
            </a:r>
            <a:r>
              <a:rPr lang="zh-CN" altLang="en-US" sz="2400" b="1" dirty="0">
                <a:solidFill>
                  <a:srgbClr val="FF0000"/>
                </a:solidFill>
                <a:latin typeface="仿宋" panose="02010609060101010101" charset="-122"/>
                <a:ea typeface="仿宋" panose="02010609060101010101" charset="-122"/>
                <a:cs typeface="仿宋" panose="02010609060101010101" charset="-122"/>
              </a:rPr>
              <a:t>防控重大经济风险</a:t>
            </a:r>
            <a:r>
              <a:rPr lang="zh-CN" altLang="en-US" sz="2400" dirty="0">
                <a:latin typeface="仿宋" panose="02010609060101010101" charset="-122"/>
                <a:ea typeface="仿宋" panose="02010609060101010101" charset="-122"/>
                <a:cs typeface="仿宋" panose="02010609060101010101" charset="-122"/>
              </a:rPr>
              <a:t>等有关经济活动应当履行的职责。 </a:t>
            </a:r>
            <a:endParaRPr lang="zh-CN" altLang="en-US" sz="2400" dirty="0">
              <a:latin typeface="仿宋" panose="02010609060101010101" charset="-122"/>
              <a:ea typeface="仿宋" panose="02010609060101010101" charset="-122"/>
              <a:cs typeface="仿宋" panose="02010609060101010101"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33841" y="2926464"/>
            <a:ext cx="1010450" cy="3565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buFont typeface="Arial" panose="020B0604020202020204" pitchFamily="34" charset="0"/>
              <a:buNone/>
              <a:defRPr/>
            </a:pPr>
            <a:r>
              <a:rPr lang="zh-CN" altLang="en-US" sz="1400" dirty="0">
                <a:solidFill>
                  <a:schemeClr val="tx1"/>
                </a:solidFill>
              </a:rPr>
              <a:t>审计对象</a:t>
            </a:r>
            <a:endParaRPr lang="zh-CN" altLang="en-US" sz="1400" dirty="0">
              <a:solidFill>
                <a:schemeClr val="tx1"/>
              </a:solidFill>
            </a:endParaRPr>
          </a:p>
        </p:txBody>
      </p:sp>
      <p:cxnSp>
        <p:nvCxnSpPr>
          <p:cNvPr id="16" name="直接箭头连接符 15"/>
          <p:cNvCxnSpPr/>
          <p:nvPr/>
        </p:nvCxnSpPr>
        <p:spPr>
          <a:xfrm rot="5400000">
            <a:off x="1770810" y="2783168"/>
            <a:ext cx="285270" cy="1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362716" y="3617583"/>
            <a:ext cx="1141079" cy="1283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buFont typeface="Arial" panose="020B0604020202020204" pitchFamily="34" charset="0"/>
              <a:buNone/>
              <a:defRPr/>
            </a:pPr>
            <a:r>
              <a:rPr lang="zh-CN" altLang="en-US" sz="1200" dirty="0">
                <a:solidFill>
                  <a:schemeClr val="tx1"/>
                </a:solidFill>
              </a:rPr>
              <a:t>行政负责人</a:t>
            </a:r>
            <a:endParaRPr lang="zh-CN" altLang="en-US" sz="1200" dirty="0">
              <a:solidFill>
                <a:schemeClr val="tx1"/>
              </a:solidFill>
            </a:endParaRPr>
          </a:p>
          <a:p>
            <a:pPr algn="ctr">
              <a:lnSpc>
                <a:spcPct val="150000"/>
              </a:lnSpc>
              <a:buFont typeface="Arial" panose="020B0604020202020204" pitchFamily="34" charset="0"/>
              <a:buNone/>
              <a:defRPr/>
            </a:pPr>
            <a:r>
              <a:rPr lang="zh-CN" altLang="en-US" sz="1200" dirty="0">
                <a:solidFill>
                  <a:schemeClr val="tx1"/>
                </a:solidFill>
              </a:rPr>
              <a:t>党委书记</a:t>
            </a:r>
            <a:endParaRPr lang="zh-CN" altLang="en-US" sz="1200" dirty="0">
              <a:solidFill>
                <a:schemeClr val="tx1"/>
              </a:solidFill>
            </a:endParaRPr>
          </a:p>
        </p:txBody>
      </p:sp>
      <p:sp>
        <p:nvSpPr>
          <p:cNvPr id="7" name="矩形 6"/>
          <p:cNvSpPr/>
          <p:nvPr/>
        </p:nvSpPr>
        <p:spPr>
          <a:xfrm>
            <a:off x="3287998" y="2926464"/>
            <a:ext cx="1003535" cy="35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buFont typeface="Arial" panose="020B0604020202020204" pitchFamily="34" charset="0"/>
              <a:buNone/>
              <a:defRPr/>
            </a:pPr>
            <a:r>
              <a:rPr lang="zh-CN" altLang="en-US" sz="1400" dirty="0">
                <a:solidFill>
                  <a:schemeClr val="tx1"/>
                </a:solidFill>
              </a:rPr>
              <a:t>审计内容</a:t>
            </a:r>
            <a:endParaRPr lang="zh-CN" altLang="en-US" sz="1400" dirty="0">
              <a:solidFill>
                <a:schemeClr val="tx1"/>
              </a:solidFill>
            </a:endParaRPr>
          </a:p>
        </p:txBody>
      </p:sp>
      <p:sp>
        <p:nvSpPr>
          <p:cNvPr id="8" name="矩形 7"/>
          <p:cNvSpPr/>
          <p:nvPr/>
        </p:nvSpPr>
        <p:spPr>
          <a:xfrm>
            <a:off x="4928539" y="2926464"/>
            <a:ext cx="999693" cy="356539"/>
          </a:xfrm>
          <a:prstGeom prst="rect">
            <a:avLst/>
          </a:prstGeom>
          <a:gradFill>
            <a:gsLst>
              <a:gs pos="0">
                <a:srgbClr val="FBFB11"/>
              </a:gs>
              <a:gs pos="100000">
                <a:srgbClr val="838309"/>
              </a:gs>
            </a:gsLst>
            <a:lin scaled="0"/>
          </a:grad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buFont typeface="Arial" panose="020B0604020202020204" pitchFamily="34" charset="0"/>
              <a:buNone/>
              <a:defRPr/>
            </a:pPr>
            <a:r>
              <a:rPr lang="zh-CN" altLang="en-US" sz="1400" dirty="0">
                <a:solidFill>
                  <a:srgbClr val="FF0000"/>
                </a:solidFill>
              </a:rPr>
              <a:t>审计定责</a:t>
            </a:r>
            <a:endParaRPr lang="zh-CN" altLang="en-US" sz="1400" dirty="0">
              <a:solidFill>
                <a:srgbClr val="FF0000"/>
              </a:solidFill>
            </a:endParaRPr>
          </a:p>
        </p:txBody>
      </p:sp>
      <p:sp>
        <p:nvSpPr>
          <p:cNvPr id="9" name="矩形 8"/>
          <p:cNvSpPr/>
          <p:nvPr/>
        </p:nvSpPr>
        <p:spPr>
          <a:xfrm>
            <a:off x="6429423" y="2926596"/>
            <a:ext cx="1315411" cy="356586"/>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buFont typeface="Arial" panose="020B0604020202020204" pitchFamily="34" charset="0"/>
              <a:buNone/>
              <a:defRPr/>
            </a:pPr>
            <a:r>
              <a:rPr lang="zh-CN" altLang="en-US" sz="1400" dirty="0">
                <a:solidFill>
                  <a:schemeClr val="tx1"/>
                </a:solidFill>
              </a:rPr>
              <a:t>审计结果运用</a:t>
            </a:r>
            <a:endParaRPr lang="zh-CN" altLang="en-US" sz="1400" dirty="0">
              <a:solidFill>
                <a:schemeClr val="tx1"/>
              </a:solidFill>
            </a:endParaRPr>
          </a:p>
        </p:txBody>
      </p:sp>
      <p:sp>
        <p:nvSpPr>
          <p:cNvPr id="10" name="矩形 9"/>
          <p:cNvSpPr/>
          <p:nvPr/>
        </p:nvSpPr>
        <p:spPr>
          <a:xfrm>
            <a:off x="2931700" y="3639770"/>
            <a:ext cx="1467555" cy="2561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220000"/>
              </a:lnSpc>
              <a:buFont typeface="Arial" panose="020B0604020202020204" pitchFamily="34" charset="0"/>
              <a:buNone/>
              <a:defRPr/>
            </a:pPr>
            <a:endParaRPr lang="zh-CN" altLang="en-US" sz="1200" dirty="0">
              <a:solidFill>
                <a:schemeClr val="tx1"/>
              </a:solidFill>
            </a:endParaRPr>
          </a:p>
          <a:p>
            <a:pPr algn="ctr">
              <a:lnSpc>
                <a:spcPct val="220000"/>
              </a:lnSpc>
              <a:buFont typeface="Arial" panose="020B0604020202020204" pitchFamily="34" charset="0"/>
              <a:buNone/>
              <a:defRPr/>
            </a:pPr>
            <a:r>
              <a:rPr lang="zh-CN" altLang="en-US" sz="1200" dirty="0">
                <a:solidFill>
                  <a:schemeClr val="tx1"/>
                </a:solidFill>
              </a:rPr>
              <a:t>经济责任履行情况：</a:t>
            </a:r>
            <a:endParaRPr lang="zh-CN" altLang="en-US" sz="1200" dirty="0">
              <a:solidFill>
                <a:schemeClr val="tx1"/>
              </a:solidFill>
            </a:endParaRPr>
          </a:p>
          <a:p>
            <a:pPr algn="ctr">
              <a:lnSpc>
                <a:spcPct val="220000"/>
              </a:lnSpc>
              <a:buFont typeface="Arial" panose="020B0604020202020204" pitchFamily="34" charset="0"/>
              <a:buNone/>
              <a:defRPr/>
            </a:pPr>
            <a:r>
              <a:rPr lang="zh-CN" altLang="en-US" sz="1200" dirty="0">
                <a:solidFill>
                  <a:schemeClr val="tx1"/>
                </a:solidFill>
              </a:rPr>
              <a:t>政策执行责任</a:t>
            </a:r>
            <a:endParaRPr lang="zh-CN" altLang="en-US" sz="1200" dirty="0">
              <a:solidFill>
                <a:schemeClr val="tx1"/>
              </a:solidFill>
            </a:endParaRPr>
          </a:p>
          <a:p>
            <a:pPr algn="ctr">
              <a:lnSpc>
                <a:spcPct val="220000"/>
              </a:lnSpc>
              <a:buFont typeface="Arial" panose="020B0604020202020204" pitchFamily="34" charset="0"/>
              <a:buNone/>
              <a:defRPr/>
            </a:pPr>
            <a:r>
              <a:rPr lang="zh-CN" altLang="en-US" sz="1200" dirty="0">
                <a:solidFill>
                  <a:schemeClr val="tx1"/>
                </a:solidFill>
              </a:rPr>
              <a:t>经济决策责任</a:t>
            </a:r>
            <a:endParaRPr lang="zh-CN" altLang="en-US" sz="1200" dirty="0">
              <a:solidFill>
                <a:schemeClr val="tx1"/>
              </a:solidFill>
            </a:endParaRPr>
          </a:p>
          <a:p>
            <a:pPr algn="ctr">
              <a:lnSpc>
                <a:spcPct val="220000"/>
              </a:lnSpc>
              <a:buFont typeface="Arial" panose="020B0604020202020204" pitchFamily="34" charset="0"/>
              <a:buNone/>
              <a:defRPr/>
            </a:pPr>
            <a:r>
              <a:rPr lang="zh-CN" altLang="en-US" sz="1200" dirty="0">
                <a:solidFill>
                  <a:schemeClr val="tx1"/>
                </a:solidFill>
              </a:rPr>
              <a:t>经济管理责任</a:t>
            </a:r>
            <a:endParaRPr lang="zh-CN" altLang="en-US" sz="1200" dirty="0">
              <a:solidFill>
                <a:schemeClr val="tx1"/>
              </a:solidFill>
            </a:endParaRPr>
          </a:p>
          <a:p>
            <a:pPr algn="ctr">
              <a:lnSpc>
                <a:spcPct val="220000"/>
              </a:lnSpc>
              <a:buFont typeface="Arial" panose="020B0604020202020204" pitchFamily="34" charset="0"/>
              <a:buNone/>
              <a:defRPr/>
            </a:pPr>
            <a:r>
              <a:rPr lang="zh-CN" altLang="en-US" sz="1200" dirty="0">
                <a:solidFill>
                  <a:schemeClr val="tx1"/>
                </a:solidFill>
              </a:rPr>
              <a:t>廉政管理责任</a:t>
            </a:r>
            <a:endParaRPr lang="zh-CN" altLang="en-US" sz="1200" dirty="0">
              <a:solidFill>
                <a:schemeClr val="tx1"/>
              </a:solidFill>
            </a:endParaRPr>
          </a:p>
          <a:p>
            <a:pPr algn="ctr">
              <a:lnSpc>
                <a:spcPct val="220000"/>
              </a:lnSpc>
              <a:buFont typeface="Arial" panose="020B0604020202020204" pitchFamily="34" charset="0"/>
              <a:buNone/>
              <a:defRPr/>
            </a:pPr>
            <a:r>
              <a:rPr lang="zh-CN" altLang="en-US" sz="1200" dirty="0">
                <a:solidFill>
                  <a:schemeClr val="tx1"/>
                </a:solidFill>
              </a:rPr>
              <a:t>经济效益责任</a:t>
            </a:r>
            <a:endParaRPr lang="zh-CN" altLang="en-US" sz="1200" dirty="0">
              <a:solidFill>
                <a:schemeClr val="tx1"/>
              </a:solidFill>
            </a:endParaRPr>
          </a:p>
          <a:p>
            <a:pPr algn="ctr">
              <a:lnSpc>
                <a:spcPct val="200000"/>
              </a:lnSpc>
              <a:buFont typeface="Arial" panose="020B0604020202020204" pitchFamily="34" charset="0"/>
              <a:buNone/>
              <a:defRPr/>
            </a:pPr>
            <a:endParaRPr lang="zh-CN" altLang="en-US" sz="1200" dirty="0">
              <a:solidFill>
                <a:schemeClr val="tx1"/>
              </a:solidFill>
            </a:endParaRPr>
          </a:p>
          <a:p>
            <a:pPr algn="ctr">
              <a:buFont typeface="Arial" panose="020B0604020202020204" pitchFamily="34" charset="0"/>
              <a:buNone/>
              <a:defRPr/>
            </a:pPr>
            <a:endParaRPr lang="zh-CN" altLang="en-US" sz="1100" dirty="0">
              <a:solidFill>
                <a:schemeClr val="tx1"/>
              </a:solidFill>
            </a:endParaRPr>
          </a:p>
        </p:txBody>
      </p:sp>
      <p:sp>
        <p:nvSpPr>
          <p:cNvPr id="11" name="矩形 10"/>
          <p:cNvSpPr/>
          <p:nvPr/>
        </p:nvSpPr>
        <p:spPr>
          <a:xfrm>
            <a:off x="4714635" y="3654033"/>
            <a:ext cx="1355032" cy="1283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200000"/>
              </a:lnSpc>
              <a:buFont typeface="Arial" panose="020B0604020202020204" pitchFamily="34" charset="0"/>
              <a:buNone/>
              <a:defRPr/>
            </a:pPr>
            <a:r>
              <a:rPr lang="zh-CN" altLang="en-US" sz="1200" dirty="0">
                <a:solidFill>
                  <a:schemeClr val="tx1"/>
                </a:solidFill>
              </a:rPr>
              <a:t>直接责任</a:t>
            </a:r>
            <a:endParaRPr lang="zh-CN" altLang="en-US" sz="1200" dirty="0">
              <a:solidFill>
                <a:schemeClr val="tx1"/>
              </a:solidFill>
            </a:endParaRPr>
          </a:p>
          <a:p>
            <a:pPr algn="ctr">
              <a:lnSpc>
                <a:spcPct val="200000"/>
              </a:lnSpc>
              <a:buFont typeface="Arial" panose="020B0604020202020204" pitchFamily="34" charset="0"/>
              <a:buNone/>
              <a:defRPr/>
            </a:pPr>
            <a:r>
              <a:rPr lang="zh-CN" altLang="en-US" sz="1200" dirty="0">
                <a:solidFill>
                  <a:schemeClr val="tx1"/>
                </a:solidFill>
              </a:rPr>
              <a:t>领导责任</a:t>
            </a:r>
            <a:endParaRPr lang="zh-CN" altLang="en-US" sz="1200" dirty="0">
              <a:solidFill>
                <a:schemeClr val="tx1"/>
              </a:solidFill>
            </a:endParaRPr>
          </a:p>
        </p:txBody>
      </p:sp>
      <p:sp>
        <p:nvSpPr>
          <p:cNvPr id="12" name="矩形 11"/>
          <p:cNvSpPr/>
          <p:nvPr/>
        </p:nvSpPr>
        <p:spPr>
          <a:xfrm>
            <a:off x="6565719" y="3628676"/>
            <a:ext cx="1179116" cy="22900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200000"/>
              </a:lnSpc>
              <a:buFont typeface="Arial" panose="020B0604020202020204" pitchFamily="34" charset="0"/>
              <a:buNone/>
              <a:defRPr/>
            </a:pPr>
            <a:r>
              <a:rPr lang="zh-CN" altLang="en-US" sz="1200" dirty="0">
                <a:solidFill>
                  <a:schemeClr val="tx1"/>
                </a:solidFill>
              </a:rPr>
              <a:t>审计情况通报</a:t>
            </a:r>
            <a:endParaRPr lang="zh-CN" altLang="en-US" sz="1200" dirty="0">
              <a:solidFill>
                <a:schemeClr val="tx1"/>
              </a:solidFill>
            </a:endParaRPr>
          </a:p>
          <a:p>
            <a:pPr algn="ctr">
              <a:lnSpc>
                <a:spcPct val="200000"/>
              </a:lnSpc>
              <a:buFont typeface="Arial" panose="020B0604020202020204" pitchFamily="34" charset="0"/>
              <a:buNone/>
              <a:defRPr/>
            </a:pPr>
            <a:r>
              <a:rPr lang="zh-CN" altLang="en-US" sz="1200" dirty="0">
                <a:solidFill>
                  <a:schemeClr val="tx1"/>
                </a:solidFill>
              </a:rPr>
              <a:t>审计整改</a:t>
            </a:r>
            <a:endParaRPr lang="zh-CN" altLang="en-US" sz="1200" dirty="0">
              <a:solidFill>
                <a:schemeClr val="tx1"/>
              </a:solidFill>
            </a:endParaRPr>
          </a:p>
          <a:p>
            <a:pPr algn="ctr">
              <a:lnSpc>
                <a:spcPct val="200000"/>
              </a:lnSpc>
              <a:buFont typeface="Arial" panose="020B0604020202020204" pitchFamily="34" charset="0"/>
              <a:buNone/>
              <a:defRPr/>
            </a:pPr>
            <a:r>
              <a:rPr lang="zh-CN" altLang="en-US" sz="1200" dirty="0">
                <a:solidFill>
                  <a:schemeClr val="tx1"/>
                </a:solidFill>
              </a:rPr>
              <a:t>领导责任追究</a:t>
            </a:r>
            <a:endParaRPr lang="zh-CN" altLang="en-US" sz="1200" dirty="0">
              <a:solidFill>
                <a:schemeClr val="tx1"/>
              </a:solidFill>
            </a:endParaRPr>
          </a:p>
          <a:p>
            <a:pPr algn="ctr">
              <a:lnSpc>
                <a:spcPct val="200000"/>
              </a:lnSpc>
              <a:buFont typeface="Arial" panose="020B0604020202020204" pitchFamily="34" charset="0"/>
              <a:buNone/>
              <a:defRPr/>
            </a:pPr>
            <a:r>
              <a:rPr lang="zh-CN" altLang="en-US" sz="1200" dirty="0">
                <a:solidFill>
                  <a:schemeClr val="tx1"/>
                </a:solidFill>
              </a:rPr>
              <a:t>考核依据</a:t>
            </a:r>
            <a:endParaRPr lang="zh-CN" altLang="en-US" sz="1200" dirty="0">
              <a:solidFill>
                <a:schemeClr val="tx1"/>
              </a:solidFill>
            </a:endParaRPr>
          </a:p>
          <a:p>
            <a:pPr algn="ctr">
              <a:lnSpc>
                <a:spcPct val="200000"/>
              </a:lnSpc>
              <a:buFont typeface="Arial" panose="020B0604020202020204" pitchFamily="34" charset="0"/>
              <a:buNone/>
              <a:defRPr/>
            </a:pPr>
            <a:r>
              <a:rPr lang="zh-CN" altLang="en-US" sz="1200" dirty="0">
                <a:solidFill>
                  <a:schemeClr val="tx1"/>
                </a:solidFill>
              </a:rPr>
              <a:t>任免依据</a:t>
            </a:r>
            <a:endParaRPr lang="zh-CN" altLang="en-US" sz="1200" dirty="0">
              <a:solidFill>
                <a:schemeClr val="tx1"/>
              </a:solidFill>
            </a:endParaRPr>
          </a:p>
          <a:p>
            <a:pPr algn="ctr">
              <a:lnSpc>
                <a:spcPct val="200000"/>
              </a:lnSpc>
              <a:buFont typeface="Arial" panose="020B0604020202020204" pitchFamily="34" charset="0"/>
              <a:buNone/>
              <a:defRPr/>
            </a:pPr>
            <a:r>
              <a:rPr lang="zh-CN" altLang="en-US" sz="1200" dirty="0">
                <a:solidFill>
                  <a:schemeClr val="tx1"/>
                </a:solidFill>
              </a:rPr>
              <a:t>奖惩依据</a:t>
            </a:r>
            <a:endParaRPr lang="zh-CN" altLang="en-US" sz="1200" dirty="0">
              <a:solidFill>
                <a:schemeClr val="tx1"/>
              </a:solidFill>
            </a:endParaRPr>
          </a:p>
        </p:txBody>
      </p:sp>
      <p:cxnSp>
        <p:nvCxnSpPr>
          <p:cNvPr id="14" name="直接连接符 13"/>
          <p:cNvCxnSpPr/>
          <p:nvPr/>
        </p:nvCxnSpPr>
        <p:spPr>
          <a:xfrm flipV="1">
            <a:off x="1903143" y="2636572"/>
            <a:ext cx="5185571" cy="4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rot="16200000" flipH="1">
            <a:off x="6947664" y="2783961"/>
            <a:ext cx="28527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rot="5400000">
            <a:off x="3572765" y="2783168"/>
            <a:ext cx="285270" cy="15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rot="5400000">
            <a:off x="5285967" y="2783168"/>
            <a:ext cx="285270" cy="1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下箭头 27"/>
          <p:cNvSpPr/>
          <p:nvPr/>
        </p:nvSpPr>
        <p:spPr>
          <a:xfrm>
            <a:off x="1933256" y="3305371"/>
            <a:ext cx="45960" cy="2852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1795">
              <a:solidFill>
                <a:schemeClr val="tx1"/>
              </a:solidFill>
            </a:endParaRPr>
          </a:p>
        </p:txBody>
      </p:sp>
      <p:sp>
        <p:nvSpPr>
          <p:cNvPr id="35" name="下箭头 34"/>
          <p:cNvSpPr/>
          <p:nvPr/>
        </p:nvSpPr>
        <p:spPr>
          <a:xfrm>
            <a:off x="3716191" y="3310125"/>
            <a:ext cx="45960" cy="2852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1795">
              <a:solidFill>
                <a:schemeClr val="tx1"/>
              </a:solidFill>
            </a:endParaRPr>
          </a:p>
        </p:txBody>
      </p:sp>
      <p:sp>
        <p:nvSpPr>
          <p:cNvPr id="36" name="下箭头 35"/>
          <p:cNvSpPr/>
          <p:nvPr/>
        </p:nvSpPr>
        <p:spPr>
          <a:xfrm>
            <a:off x="5383434" y="3332313"/>
            <a:ext cx="44375" cy="2852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1795">
              <a:solidFill>
                <a:schemeClr val="tx1"/>
              </a:solidFill>
            </a:endParaRPr>
          </a:p>
        </p:txBody>
      </p:sp>
      <p:sp>
        <p:nvSpPr>
          <p:cNvPr id="37" name="下箭头 36"/>
          <p:cNvSpPr/>
          <p:nvPr/>
        </p:nvSpPr>
        <p:spPr>
          <a:xfrm>
            <a:off x="7047508" y="3308540"/>
            <a:ext cx="45960" cy="2852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1795">
              <a:solidFill>
                <a:schemeClr val="tx1"/>
              </a:solidFill>
            </a:endParaRPr>
          </a:p>
        </p:txBody>
      </p:sp>
      <p:sp>
        <p:nvSpPr>
          <p:cNvPr id="38" name="流程图: 可选过程 37"/>
          <p:cNvSpPr/>
          <p:nvPr/>
        </p:nvSpPr>
        <p:spPr>
          <a:xfrm>
            <a:off x="3495900" y="1574734"/>
            <a:ext cx="1816218" cy="781322"/>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anchor="ctr"/>
          <a:lstStyle/>
          <a:p>
            <a:pPr algn="ctr">
              <a:buFont typeface="Arial" panose="020B0604020202020204" pitchFamily="34" charset="0"/>
              <a:buNone/>
              <a:defRPr/>
            </a:pPr>
            <a:r>
              <a:rPr lang="zh-CN" altLang="en-US" sz="1795" b="1" dirty="0">
                <a:solidFill>
                  <a:srgbClr val="FF0000"/>
                </a:solidFill>
                <a:latin typeface="华文琥珀" panose="02010800040101010101" charset="-122"/>
                <a:ea typeface="华文琥珀" panose="02010800040101010101" charset="-122"/>
              </a:rPr>
              <a:t>领导干部</a:t>
            </a:r>
            <a:endParaRPr lang="zh-CN" altLang="en-US" sz="1795" b="1" dirty="0">
              <a:solidFill>
                <a:srgbClr val="FF0000"/>
              </a:solidFill>
              <a:latin typeface="华文琥珀" panose="02010800040101010101" charset="-122"/>
              <a:ea typeface="华文琥珀" panose="02010800040101010101" charset="-122"/>
            </a:endParaRPr>
          </a:p>
          <a:p>
            <a:pPr algn="ctr">
              <a:buFont typeface="Arial" panose="020B0604020202020204" pitchFamily="34" charset="0"/>
              <a:buNone/>
              <a:defRPr/>
            </a:pPr>
            <a:r>
              <a:rPr lang="zh-CN" altLang="en-US" sz="1795" b="1" dirty="0">
                <a:solidFill>
                  <a:srgbClr val="FF0000"/>
                </a:solidFill>
                <a:latin typeface="华文琥珀" panose="02010800040101010101" charset="-122"/>
                <a:ea typeface="华文琥珀" panose="02010800040101010101" charset="-122"/>
              </a:rPr>
              <a:t>经济责任审计</a:t>
            </a:r>
            <a:endParaRPr lang="zh-CN" altLang="en-US" sz="1795" b="1" dirty="0">
              <a:solidFill>
                <a:srgbClr val="FF0000"/>
              </a:solidFill>
              <a:latin typeface="华文琥珀" panose="02010800040101010101" charset="-122"/>
              <a:ea typeface="华文琥珀" panose="02010800040101010101" charset="-122"/>
            </a:endParaRPr>
          </a:p>
        </p:txBody>
      </p:sp>
      <p:sp>
        <p:nvSpPr>
          <p:cNvPr id="40" name="下箭头 39"/>
          <p:cNvSpPr/>
          <p:nvPr/>
        </p:nvSpPr>
        <p:spPr>
          <a:xfrm>
            <a:off x="4358049" y="2394093"/>
            <a:ext cx="45960" cy="2139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1795">
              <a:solidFill>
                <a:schemeClr val="tx1"/>
              </a:solidFill>
            </a:endParaRPr>
          </a:p>
        </p:txBody>
      </p:sp>
      <p:sp>
        <p:nvSpPr>
          <p:cNvPr id="11266" name="标题 11265"/>
          <p:cNvSpPr>
            <a:spLocks noGrp="1"/>
          </p:cNvSpPr>
          <p:nvPr/>
        </p:nvSpPr>
        <p:spPr>
          <a:xfrm>
            <a:off x="611291" y="404772"/>
            <a:ext cx="8128604" cy="645027"/>
          </a:xfrm>
          <a:prstGeom prst="rect">
            <a:avLst/>
          </a:prstGeom>
        </p:spPr>
        <p:txBody>
          <a:bodyPr anchor="ctr"/>
          <a:lstStyle>
            <a:lvl1pPr algn="l" defTabSz="685800" rtl="0" eaLnBrk="1" latinLnBrk="0" hangingPunct="1">
              <a:lnSpc>
                <a:spcPct val="90000"/>
              </a:lnSpc>
              <a:spcBef>
                <a:spcPct val="0"/>
              </a:spcBef>
              <a:buNone/>
              <a:defRPr sz="2700" b="0" i="0" kern="1200" baseline="0">
                <a:ln>
                  <a:noFill/>
                </a:ln>
                <a:solidFill>
                  <a:schemeClr val="accent1"/>
                </a:solidFill>
                <a:effectLst/>
                <a:latin typeface="+mj-lt"/>
                <a:ea typeface="+mj-ea"/>
                <a:cs typeface="+mj-cs"/>
              </a:defRPr>
            </a:lvl1pPr>
          </a:lstStyle>
          <a:p>
            <a:pPr algn="ctr">
              <a:lnSpc>
                <a:spcPct val="120000"/>
              </a:lnSpc>
              <a:buFont typeface="Arial" panose="020B0604020202020204" pitchFamily="34" charset="0"/>
              <a:buNone/>
              <a:defRPr/>
            </a:pPr>
            <a:r>
              <a:rPr lang="zh-CN" altLang="en-US" sz="3595" b="1" dirty="0">
                <a:solidFill>
                  <a:srgbClr val="FF0000"/>
                </a:solidFill>
                <a:effectLst>
                  <a:outerShdw blurRad="38100" dist="38100" dir="2700000">
                    <a:srgbClr val="000000"/>
                  </a:outerShdw>
                </a:effectLst>
                <a:latin typeface="隶书" panose="02010509060101010101" pitchFamily="49" charset="-122"/>
                <a:ea typeface="隶书" panose="02010509060101010101" pitchFamily="49" charset="-122"/>
              </a:rPr>
              <a:t>领导干部经济责任审计</a:t>
            </a:r>
            <a:endParaRPr lang="zh-CN" altLang="en-US" sz="3595" b="1" dirty="0">
              <a:solidFill>
                <a:srgbClr val="FF0000"/>
              </a:solidFill>
              <a:effectLst>
                <a:outerShdw blurRad="38100" dist="38100" dir="2700000">
                  <a:srgbClr val="000000"/>
                </a:outerShdw>
              </a:effectLst>
              <a:latin typeface="隶书" panose="02010509060101010101" pitchFamily="49" charset="-122"/>
              <a:ea typeface="隶书" panose="02010509060101010101" pitchFamily="49"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nvSpPr>
        <p:spPr>
          <a:xfrm>
            <a:off x="574766" y="1626075"/>
            <a:ext cx="7803136" cy="3122930"/>
          </a:xfrm>
          <a:prstGeom prst="rect">
            <a:avLst/>
          </a:prstGeom>
        </p:spPr>
        <p:txBody>
          <a:bodyPr wrap="square" lIns="0" tIns="0" rIns="0" bIns="0">
            <a:spAutoFit/>
          </a:bodyPr>
          <a:lstStyle>
            <a:lvl1pPr>
              <a:defRPr sz="1600" b="0" i="0">
                <a:solidFill>
                  <a:schemeClr val="tx1"/>
                </a:solidFill>
                <a:latin typeface="宋体" panose="02010600030101010101" pitchFamily="2" charset="-122"/>
                <a:ea typeface="+mj-ea"/>
                <a:cs typeface="宋体" panose="02010600030101010101" pitchFamily="2" charset="-122"/>
              </a:defRPr>
            </a:lvl1pPr>
          </a:lstStyle>
          <a:p>
            <a:pPr marL="342900" indent="-342900">
              <a:lnSpc>
                <a:spcPct val="150000"/>
              </a:lnSpc>
              <a:buFont typeface="Wingdings" panose="05000000000000000000" charset="0"/>
              <a:buChar char="n"/>
            </a:pPr>
            <a:r>
              <a:rPr lang="zh-CN" sz="2420">
                <a:latin typeface="Times New Roman" panose="02020603050405020304" pitchFamily="18" charset="0"/>
                <a:cs typeface="Times New Roman" panose="02020603050405020304" pitchFamily="18" charset="0"/>
              </a:rPr>
              <a:t>一般原则</a:t>
            </a:r>
            <a:endParaRPr sz="242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charset="0"/>
              <a:buChar char="ü"/>
            </a:pPr>
            <a:r>
              <a:rPr sz="2180">
                <a:latin typeface="Times New Roman" panose="02020603050405020304" pitchFamily="18" charset="0"/>
                <a:cs typeface="Times New Roman" panose="02020603050405020304" pitchFamily="18" charset="0"/>
              </a:rPr>
              <a:t>（</a:t>
            </a:r>
            <a:r>
              <a:rPr lang="en-US" sz="2180">
                <a:latin typeface="Times New Roman" panose="02020603050405020304" pitchFamily="18" charset="0"/>
                <a:cs typeface="Times New Roman" panose="02020603050405020304" pitchFamily="18" charset="0"/>
              </a:rPr>
              <a:t>1</a:t>
            </a:r>
            <a:r>
              <a:rPr sz="2180">
                <a:latin typeface="Times New Roman" panose="02020603050405020304" pitchFamily="18" charset="0"/>
                <a:cs typeface="Times New Roman" panose="02020603050405020304" pitchFamily="18" charset="0"/>
              </a:rPr>
              <a:t>）经济责任审计</a:t>
            </a:r>
            <a:r>
              <a:rPr lang="zh-CN" sz="2180">
                <a:latin typeface="Times New Roman" panose="02020603050405020304" pitchFamily="18" charset="0"/>
                <a:cs typeface="Times New Roman" panose="02020603050405020304" pitchFamily="18" charset="0"/>
              </a:rPr>
              <a:t>包括</a:t>
            </a:r>
            <a:r>
              <a:rPr lang="zh-CN" altLang="en-US" sz="2400" b="1" dirty="0">
                <a:ln>
                  <a:noFill/>
                </a:ln>
                <a:solidFill>
                  <a:srgbClr val="FF0000"/>
                </a:solidFill>
                <a:effectLst>
                  <a:outerShdw blurRad="38100" dist="38100" dir="2700000">
                    <a:srgbClr val="000000"/>
                  </a:outerShdw>
                </a:effectLst>
                <a:latin typeface="隶书" panose="02010509060101010101" pitchFamily="49" charset="-122"/>
                <a:ea typeface="隶书" panose="02010509060101010101" pitchFamily="49" charset="-122"/>
                <a:cs typeface="+mj-cs"/>
              </a:rPr>
              <a:t>任职审计</a:t>
            </a:r>
            <a:r>
              <a:rPr lang="zh-CN" sz="2180">
                <a:latin typeface="Times New Roman" panose="02020603050405020304" pitchFamily="18" charset="0"/>
                <a:cs typeface="Times New Roman" panose="02020603050405020304" pitchFamily="18" charset="0"/>
              </a:rPr>
              <a:t>和</a:t>
            </a:r>
            <a:r>
              <a:rPr lang="zh-CN" altLang="en-US" sz="2400" b="1" dirty="0">
                <a:ln>
                  <a:noFill/>
                </a:ln>
                <a:solidFill>
                  <a:srgbClr val="FF0000"/>
                </a:solidFill>
                <a:effectLst>
                  <a:outerShdw blurRad="38100" dist="38100" dir="2700000">
                    <a:srgbClr val="000000"/>
                  </a:outerShdw>
                </a:effectLst>
                <a:latin typeface="隶书" panose="02010509060101010101" pitchFamily="49" charset="-122"/>
                <a:ea typeface="隶书" panose="02010509060101010101" pitchFamily="49" charset="-122"/>
                <a:cs typeface="+mj-cs"/>
              </a:rPr>
              <a:t>离任审计</a:t>
            </a:r>
            <a:r>
              <a:rPr sz="2180">
                <a:latin typeface="Times New Roman" panose="02020603050405020304" pitchFamily="18" charset="0"/>
                <a:cs typeface="Times New Roman" panose="02020603050405020304" pitchFamily="18" charset="0"/>
              </a:rPr>
              <a:t>，以</a:t>
            </a:r>
            <a:r>
              <a:rPr lang="zh-CN" altLang="en-US" sz="2175" b="1" dirty="0">
                <a:ln>
                  <a:noFill/>
                </a:ln>
                <a:solidFill>
                  <a:srgbClr val="FF0000"/>
                </a:solidFill>
                <a:effectLst>
                  <a:outerShdw blurRad="38100" dist="38100" dir="2700000">
                    <a:srgbClr val="000000"/>
                  </a:outerShdw>
                </a:effectLst>
                <a:latin typeface="隶书" panose="02010509060101010101" pitchFamily="49" charset="-122"/>
                <a:ea typeface="隶书" panose="02010509060101010101" pitchFamily="49" charset="-122"/>
                <a:cs typeface="+mj-cs"/>
                <a:sym typeface="+mn-ea"/>
              </a:rPr>
              <a:t>任职审计</a:t>
            </a:r>
            <a:r>
              <a:rPr sz="2180">
                <a:latin typeface="Times New Roman" panose="02020603050405020304" pitchFamily="18" charset="0"/>
                <a:cs typeface="Times New Roman" panose="02020603050405020304" pitchFamily="18" charset="0"/>
              </a:rPr>
              <a:t>为主。</a:t>
            </a:r>
            <a:endParaRPr sz="218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charset="0"/>
              <a:buChar char="ü"/>
            </a:pPr>
            <a:r>
              <a:rPr sz="2180">
                <a:latin typeface="Times New Roman" panose="02020603050405020304" pitchFamily="18" charset="0"/>
                <a:cs typeface="Times New Roman" panose="02020603050405020304" pitchFamily="18" charset="0"/>
              </a:rPr>
              <a:t>（</a:t>
            </a:r>
            <a:r>
              <a:rPr lang="en-US" sz="2180">
                <a:latin typeface="Times New Roman" panose="02020603050405020304" pitchFamily="18" charset="0"/>
                <a:cs typeface="Times New Roman" panose="02020603050405020304" pitchFamily="18" charset="0"/>
              </a:rPr>
              <a:t>2</a:t>
            </a:r>
            <a:r>
              <a:rPr sz="2180">
                <a:latin typeface="Times New Roman" panose="02020603050405020304" pitchFamily="18" charset="0"/>
                <a:cs typeface="Times New Roman" panose="02020603050405020304" pitchFamily="18" charset="0"/>
              </a:rPr>
              <a:t>）经济责任审计实行</a:t>
            </a:r>
            <a:r>
              <a:rPr sz="2180" b="1">
                <a:solidFill>
                  <a:srgbClr val="0070C0"/>
                </a:solidFill>
                <a:latin typeface="Times New Roman" panose="02020603050405020304" pitchFamily="18" charset="0"/>
                <a:cs typeface="Times New Roman" panose="02020603050405020304" pitchFamily="18" charset="0"/>
              </a:rPr>
              <a:t>分类管理</a:t>
            </a:r>
            <a:r>
              <a:rPr sz="2180">
                <a:latin typeface="Times New Roman" panose="02020603050405020304" pitchFamily="18" charset="0"/>
                <a:cs typeface="Times New Roman" panose="02020603050405020304" pitchFamily="18" charset="0"/>
              </a:rPr>
              <a:t>。</a:t>
            </a:r>
            <a:endParaRPr sz="218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charset="0"/>
              <a:buChar char="ü"/>
            </a:pPr>
            <a:r>
              <a:rPr sz="2175">
                <a:latin typeface="Times New Roman" panose="02020603050405020304" pitchFamily="18" charset="0"/>
                <a:cs typeface="Times New Roman" panose="02020603050405020304" pitchFamily="18" charset="0"/>
                <a:sym typeface="+mn-ea"/>
              </a:rPr>
              <a:t>（</a:t>
            </a:r>
            <a:r>
              <a:rPr lang="en-US" sz="2175">
                <a:latin typeface="Times New Roman" panose="02020603050405020304" pitchFamily="18" charset="0"/>
                <a:cs typeface="Times New Roman" panose="02020603050405020304" pitchFamily="18" charset="0"/>
                <a:sym typeface="+mn-ea"/>
              </a:rPr>
              <a:t>3</a:t>
            </a:r>
            <a:r>
              <a:rPr sz="2175">
                <a:latin typeface="Times New Roman" panose="02020603050405020304" pitchFamily="18" charset="0"/>
                <a:cs typeface="Times New Roman" panose="02020603050405020304" pitchFamily="18" charset="0"/>
                <a:sym typeface="+mn-ea"/>
              </a:rPr>
              <a:t>）经济责任审计</a:t>
            </a:r>
            <a:r>
              <a:rPr lang="zh-CN" sz="2175">
                <a:latin typeface="Times New Roman" panose="02020603050405020304" pitchFamily="18" charset="0"/>
                <a:cs typeface="Times New Roman" panose="02020603050405020304" pitchFamily="18" charset="0"/>
                <a:sym typeface="+mn-ea"/>
              </a:rPr>
              <a:t>项目的安排</a:t>
            </a:r>
            <a:r>
              <a:rPr sz="2175">
                <a:latin typeface="Times New Roman" panose="02020603050405020304" pitchFamily="18" charset="0"/>
                <a:cs typeface="Times New Roman" panose="02020603050405020304" pitchFamily="18" charset="0"/>
                <a:sym typeface="+mn-ea"/>
              </a:rPr>
              <a:t>。</a:t>
            </a:r>
            <a:endParaRPr sz="2175">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charset="0"/>
              <a:buChar char="ü"/>
            </a:pPr>
            <a:r>
              <a:rPr sz="2175">
                <a:latin typeface="Times New Roman" panose="02020603050405020304" pitchFamily="18" charset="0"/>
                <a:cs typeface="Times New Roman" panose="02020603050405020304" pitchFamily="18" charset="0"/>
                <a:sym typeface="+mn-ea"/>
              </a:rPr>
              <a:t>（</a:t>
            </a:r>
            <a:r>
              <a:rPr lang="en-US" sz="2175">
                <a:latin typeface="Times New Roman" panose="02020603050405020304" pitchFamily="18" charset="0"/>
                <a:cs typeface="Times New Roman" panose="02020603050405020304" pitchFamily="18" charset="0"/>
                <a:sym typeface="+mn-ea"/>
              </a:rPr>
              <a:t>4</a:t>
            </a:r>
            <a:r>
              <a:rPr sz="2175">
                <a:latin typeface="Times New Roman" panose="02020603050405020304" pitchFamily="18" charset="0"/>
                <a:cs typeface="Times New Roman" panose="02020603050405020304" pitchFamily="18" charset="0"/>
                <a:sym typeface="+mn-ea"/>
              </a:rPr>
              <a:t>）建立健全经济责任审计工作组织协调机制。</a:t>
            </a:r>
            <a:endParaRPr sz="2180">
              <a:latin typeface="Times New Roman" panose="02020603050405020304" pitchFamily="18" charset="0"/>
              <a:cs typeface="Times New Roman" panose="02020603050405020304" pitchFamily="18" charset="0"/>
            </a:endParaRPr>
          </a:p>
        </p:txBody>
      </p:sp>
      <p:sp>
        <p:nvSpPr>
          <p:cNvPr id="16386" name="标题 16385"/>
          <p:cNvSpPr>
            <a:spLocks noGrp="1"/>
          </p:cNvSpPr>
          <p:nvPr>
            <p:ph type="title"/>
          </p:nvPr>
        </p:nvSpPr>
        <p:spPr>
          <a:xfrm>
            <a:off x="468313" y="260350"/>
            <a:ext cx="8229600" cy="1143000"/>
          </a:xfrm>
        </p:spPr>
        <p:txBody>
          <a:bodyPr anchor="ctr"/>
          <a:lstStyle/>
          <a:p>
            <a:pPr algn="ctr"/>
            <a:r>
              <a:rPr lang="zh-CN" altLang="en-US" dirty="0"/>
              <a:t>二、什么是经济责任审计</a:t>
            </a: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标题 79873"/>
          <p:cNvSpPr>
            <a:spLocks noGrp="1"/>
          </p:cNvSpPr>
          <p:nvPr>
            <p:ph type="title"/>
          </p:nvPr>
        </p:nvSpPr>
        <p:spPr>
          <a:xfrm>
            <a:off x="457200" y="59373"/>
            <a:ext cx="8229600" cy="1143000"/>
          </a:xfrm>
        </p:spPr>
        <p:txBody>
          <a:bodyPr anchor="ctr"/>
          <a:lstStyle/>
          <a:p>
            <a:pPr algn="ctr">
              <a:lnSpc>
                <a:spcPct val="110000"/>
              </a:lnSpc>
            </a:pPr>
            <a:r>
              <a:rPr lang="en-US" altLang="zh-CN" sz="3200" dirty="0"/>
              <a:t> </a:t>
            </a:r>
            <a:r>
              <a:rPr lang="zh-CN" altLang="en-US" sz="3200" b="1" dirty="0"/>
              <a:t>【责任划分标准</a:t>
            </a:r>
            <a:r>
              <a:rPr lang="en-US" altLang="en-US" sz="3200" b="1"/>
              <a:t>】––</a:t>
            </a:r>
            <a:r>
              <a:rPr lang="zh-CN" altLang="en-US" sz="3200" b="1" dirty="0" err="1">
                <a:solidFill>
                  <a:srgbClr val="FF3300"/>
                </a:solidFill>
                <a:ea typeface="楷体" panose="02010609060101010101" pitchFamily="49" charset="-122"/>
              </a:rPr>
              <a:t>直接</a:t>
            </a:r>
            <a:r>
              <a:rPr lang="zh-CN" altLang="en-US" sz="3200" b="1" dirty="0">
                <a:solidFill>
                  <a:srgbClr val="FF3300"/>
                </a:solidFill>
                <a:ea typeface="楷体" panose="02010609060101010101" pitchFamily="49" charset="-122"/>
              </a:rPr>
              <a:t>责任</a:t>
            </a:r>
            <a:r>
              <a:rPr lang="zh-CN" altLang="en-US" sz="3200" dirty="0"/>
              <a:t> </a:t>
            </a:r>
            <a:endParaRPr lang="zh-CN" altLang="en-US" sz="3200" dirty="0"/>
          </a:p>
        </p:txBody>
      </p:sp>
      <p:sp>
        <p:nvSpPr>
          <p:cNvPr id="79875" name="文本占位符 79874"/>
          <p:cNvSpPr>
            <a:spLocks noGrp="1"/>
          </p:cNvSpPr>
          <p:nvPr>
            <p:ph type="body" idx="1"/>
          </p:nvPr>
        </p:nvSpPr>
        <p:spPr>
          <a:xfrm>
            <a:off x="193040" y="1195705"/>
            <a:ext cx="8998585" cy="5424170"/>
          </a:xfrm>
        </p:spPr>
        <p:txBody>
          <a:bodyPr/>
          <a:lstStyle/>
          <a:p>
            <a:pPr>
              <a:lnSpc>
                <a:spcPct val="135000"/>
              </a:lnSpc>
              <a:spcBef>
                <a:spcPts val="20"/>
              </a:spcBef>
              <a:spcAft>
                <a:spcPts val="0"/>
              </a:spcAft>
            </a:pPr>
            <a:r>
              <a:rPr lang="zh-CN" altLang="en-US" sz="2000" dirty="0"/>
              <a:t>（一）直接违反有关党内法规、法律法规、政策规定的；</a:t>
            </a:r>
            <a:endParaRPr lang="zh-CN" altLang="en-US" sz="2000" dirty="0"/>
          </a:p>
          <a:p>
            <a:pPr>
              <a:lnSpc>
                <a:spcPct val="135000"/>
              </a:lnSpc>
              <a:spcBef>
                <a:spcPts val="20"/>
              </a:spcBef>
              <a:spcAft>
                <a:spcPts val="0"/>
              </a:spcAft>
            </a:pPr>
            <a:r>
              <a:rPr lang="zh-CN" altLang="en-US" sz="2000" dirty="0"/>
              <a:t>（二）授意、指使、强令、纵容、包庇下属人员违反有关党内法规、法律法规、政策规定的；</a:t>
            </a:r>
            <a:endParaRPr lang="zh-CN" altLang="en-US" sz="2000" dirty="0"/>
          </a:p>
          <a:p>
            <a:pPr>
              <a:lnSpc>
                <a:spcPct val="135000"/>
              </a:lnSpc>
              <a:spcBef>
                <a:spcPts val="20"/>
              </a:spcBef>
              <a:spcAft>
                <a:spcPts val="0"/>
              </a:spcAft>
            </a:pPr>
            <a:r>
              <a:rPr lang="zh-CN" altLang="en-US" sz="2000" dirty="0"/>
              <a:t>（三）贯彻党和国家经济方针政策、决策部署不坚决不全面不到位，造成公共资金、国有资产、国有资源损失浪费，生态环境破坏，公共利益损害等后果的；</a:t>
            </a:r>
            <a:endParaRPr lang="zh-CN" altLang="en-US" sz="2000" dirty="0"/>
          </a:p>
          <a:p>
            <a:pPr>
              <a:lnSpc>
                <a:spcPct val="135000"/>
              </a:lnSpc>
              <a:spcBef>
                <a:spcPts val="20"/>
              </a:spcBef>
              <a:spcAft>
                <a:spcPts val="0"/>
              </a:spcAft>
            </a:pPr>
            <a:r>
              <a:rPr lang="zh-CN" altLang="en-US" sz="2000" dirty="0"/>
              <a:t>（四）未完成有关法律法规规章、政策措施、目标责任书等规定的领导干部作为第一责任人（负总责）事项，造成公共资金、国有资产、国有资源损失浪费，生态环境破坏，公共利益损害等后果的；</a:t>
            </a:r>
            <a:endParaRPr lang="zh-CN" altLang="en-US" sz="2000" dirty="0"/>
          </a:p>
          <a:p>
            <a:pPr>
              <a:lnSpc>
                <a:spcPct val="135000"/>
              </a:lnSpc>
              <a:spcBef>
                <a:spcPts val="20"/>
              </a:spcBef>
              <a:spcAft>
                <a:spcPts val="0"/>
              </a:spcAft>
            </a:pPr>
            <a:r>
              <a:rPr lang="zh-CN" altLang="en-US" sz="2000" dirty="0"/>
              <a:t>（五）未经民主决策程序或者民主决策时在多数人不同意的情况下，直接决定、批准、组织实施重大经济事项，造成公共资金、国有资产、国有资源损失浪费，生态环境破坏，公共利益损害等后果的；</a:t>
            </a:r>
            <a:endParaRPr lang="zh-CN" altLang="en-US" sz="2000" dirty="0"/>
          </a:p>
          <a:p>
            <a:pPr>
              <a:lnSpc>
                <a:spcPct val="135000"/>
              </a:lnSpc>
              <a:spcBef>
                <a:spcPts val="20"/>
              </a:spcBef>
              <a:spcAft>
                <a:spcPts val="0"/>
              </a:spcAft>
            </a:pPr>
            <a:r>
              <a:rPr lang="zh-CN" altLang="en-US" sz="2000" dirty="0"/>
              <a:t>（六）不履行或者不正确履行职责，对造成的后果起决定性作用的其他行为。</a:t>
            </a:r>
            <a:endParaRPr lang="zh-CN" alt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标题 80897"/>
          <p:cNvSpPr>
            <a:spLocks noGrp="1"/>
          </p:cNvSpPr>
          <p:nvPr>
            <p:ph type="title"/>
          </p:nvPr>
        </p:nvSpPr>
        <p:spPr>
          <a:xfrm>
            <a:off x="457200" y="59373"/>
            <a:ext cx="8229600" cy="1143000"/>
          </a:xfrm>
        </p:spPr>
        <p:txBody>
          <a:bodyPr anchor="ctr"/>
          <a:lstStyle/>
          <a:p>
            <a:pPr algn="ctr"/>
            <a:r>
              <a:rPr lang="zh-CN" altLang="en-US" sz="3200" b="1" dirty="0"/>
              <a:t>【责任划分标准</a:t>
            </a:r>
            <a:r>
              <a:rPr lang="en-US" altLang="en-US" sz="3200" b="1"/>
              <a:t>】––</a:t>
            </a:r>
            <a:r>
              <a:rPr lang="zh-CN" altLang="en-US" sz="3200" b="1" dirty="0">
                <a:solidFill>
                  <a:srgbClr val="FF3300"/>
                </a:solidFill>
                <a:ea typeface="楷体" panose="02010609060101010101" pitchFamily="49" charset="-122"/>
              </a:rPr>
              <a:t>领导责任</a:t>
            </a:r>
            <a:endParaRPr lang="zh-CN" altLang="en-US" sz="3200" b="1" dirty="0">
              <a:solidFill>
                <a:srgbClr val="FF3300"/>
              </a:solidFill>
              <a:ea typeface="楷体" panose="02010609060101010101" pitchFamily="49" charset="-122"/>
            </a:endParaRPr>
          </a:p>
        </p:txBody>
      </p:sp>
      <p:sp>
        <p:nvSpPr>
          <p:cNvPr id="80899" name="文本占位符 80898"/>
          <p:cNvSpPr>
            <a:spLocks noGrp="1"/>
          </p:cNvSpPr>
          <p:nvPr>
            <p:ph type="body" idx="1"/>
          </p:nvPr>
        </p:nvSpPr>
        <p:spPr>
          <a:xfrm>
            <a:off x="192405" y="1026160"/>
            <a:ext cx="8608695" cy="4530725"/>
          </a:xfrm>
        </p:spPr>
        <p:txBody>
          <a:bodyPr/>
          <a:lstStyle/>
          <a:p>
            <a:pPr>
              <a:lnSpc>
                <a:spcPct val="135000"/>
              </a:lnSpc>
              <a:spcBef>
                <a:spcPts val="20"/>
              </a:spcBef>
              <a:spcAft>
                <a:spcPts val="0"/>
              </a:spcAft>
            </a:pPr>
            <a:r>
              <a:rPr lang="zh-CN" altLang="en-US" sz="2000" dirty="0"/>
              <a:t>（一）民主决策时，在多数人同意的情况下，决定、批准、组织实施重大经济事项，由于决策不当或者决策失误造成公共资金、国有资产、国有资源损失浪费，生态环境破坏，公共利益损害等后果的；</a:t>
            </a:r>
            <a:endParaRPr lang="zh-CN" altLang="en-US" sz="2000" dirty="0"/>
          </a:p>
          <a:p>
            <a:pPr>
              <a:lnSpc>
                <a:spcPct val="135000"/>
              </a:lnSpc>
              <a:spcBef>
                <a:spcPts val="20"/>
              </a:spcBef>
              <a:spcAft>
                <a:spcPts val="0"/>
              </a:spcAft>
            </a:pPr>
            <a:r>
              <a:rPr lang="zh-CN" altLang="en-US" sz="2000" dirty="0"/>
              <a:t>（二）违反部门、单位内部管理规定造成公共资金、国有资产、国有资源损失浪费，生态环境破坏，公共利益损害等后果的；</a:t>
            </a:r>
            <a:endParaRPr lang="zh-CN" altLang="en-US" sz="2000" dirty="0"/>
          </a:p>
          <a:p>
            <a:pPr>
              <a:lnSpc>
                <a:spcPct val="135000"/>
              </a:lnSpc>
              <a:spcBef>
                <a:spcPts val="20"/>
              </a:spcBef>
              <a:spcAft>
                <a:spcPts val="0"/>
              </a:spcAft>
            </a:pPr>
            <a:r>
              <a:rPr lang="zh-CN" altLang="en-US" sz="2000" dirty="0"/>
              <a:t>（三）参与相关决策和工作时，没有发表明确的反对意见，相关决策和工作违反有关党内法规、法律法规、政策规定，或者造成公共资金、国有资产、国有资源损失浪费，生态环境破坏，公共利益损害等后果的；</a:t>
            </a:r>
            <a:endParaRPr lang="zh-CN" altLang="en-US" sz="2000" dirty="0"/>
          </a:p>
          <a:p>
            <a:pPr>
              <a:lnSpc>
                <a:spcPct val="135000"/>
              </a:lnSpc>
              <a:spcBef>
                <a:spcPts val="20"/>
              </a:spcBef>
              <a:spcAft>
                <a:spcPts val="0"/>
              </a:spcAft>
            </a:pPr>
            <a:r>
              <a:rPr lang="zh-CN" altLang="en-US" sz="2000" dirty="0"/>
              <a:t>（四）疏于监管，未及时发现和处理所管辖范围内本级或者下一级地区（部门、单位）违反有关党内法规、法律法规、政策规定的问题，造成公共资金、国有资产、国有资源损失浪费，生态环境破坏，公共利益损害等后果的；</a:t>
            </a:r>
            <a:endParaRPr lang="zh-CN" altLang="en-US" sz="2000" dirty="0"/>
          </a:p>
          <a:p>
            <a:pPr>
              <a:lnSpc>
                <a:spcPct val="135000"/>
              </a:lnSpc>
              <a:spcBef>
                <a:spcPts val="20"/>
              </a:spcBef>
              <a:spcAft>
                <a:spcPts val="0"/>
              </a:spcAft>
            </a:pPr>
            <a:r>
              <a:rPr lang="zh-CN" altLang="en-US" sz="2000" dirty="0"/>
              <a:t>（五）除直接责任外，不履行或者不正确履行职责，对造成的后果应当承担责任的其他行为。</a:t>
            </a:r>
            <a:endParaRPr lang="zh-CN" alt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a:effectLst>
                  <a:outerShdw blurRad="38100" dist="38100" dir="2700000" algn="tl">
                    <a:srgbClr val="000000">
                      <a:alpha val="43137"/>
                    </a:srgbClr>
                  </a:outerShdw>
                </a:effectLst>
              </a:rPr>
              <a:t>“百名红通人员”第7号</a:t>
            </a:r>
            <a:r>
              <a:rPr lang="en-US" altLang="zh-CN" b="1">
                <a:effectLst>
                  <a:outerShdw blurRad="38100" dist="38100" dir="2700000" algn="tl">
                    <a:srgbClr val="000000">
                      <a:alpha val="43137"/>
                    </a:srgbClr>
                  </a:outerShdw>
                </a:effectLst>
              </a:rPr>
              <a:t>——</a:t>
            </a:r>
            <a:r>
              <a:rPr lang="zh-CN" altLang="en-US" b="1">
                <a:effectLst>
                  <a:outerShdw blurRad="38100" dist="38100" dir="2700000" algn="tl">
                    <a:srgbClr val="000000">
                      <a:alpha val="43137"/>
                    </a:srgbClr>
                  </a:outerShdw>
                </a:effectLst>
              </a:rPr>
              <a:t>李向东</a:t>
            </a:r>
            <a:endParaRPr lang="zh-CN" altLang="en-US" b="1">
              <a:effectLst>
                <a:outerShdw blurRad="38100" dist="38100" dir="2700000" algn="tl">
                  <a:srgbClr val="000000">
                    <a:alpha val="43137"/>
                  </a:srgbClr>
                </a:outerShdw>
              </a:effectLst>
            </a:endParaRPr>
          </a:p>
        </p:txBody>
      </p:sp>
      <p:pic>
        <p:nvPicPr>
          <p:cNvPr id="5" name="内容占位符 4"/>
          <p:cNvPicPr>
            <a:picLocks noGrp="1" noChangeAspect="1"/>
          </p:cNvPicPr>
          <p:nvPr>
            <p:ph sz="half" idx="1"/>
          </p:nvPr>
        </p:nvPicPr>
        <p:blipFill>
          <a:blip r:embed="rId1"/>
          <a:stretch>
            <a:fillRect/>
          </a:stretch>
        </p:blipFill>
        <p:spPr>
          <a:xfrm>
            <a:off x="7267575" y="1196975"/>
            <a:ext cx="1758315" cy="1941195"/>
          </a:xfrm>
          <a:prstGeom prst="rect">
            <a:avLst/>
          </a:prstGeom>
        </p:spPr>
      </p:pic>
      <p:sp>
        <p:nvSpPr>
          <p:cNvPr id="6" name="文本框 5"/>
          <p:cNvSpPr txBox="1"/>
          <p:nvPr/>
        </p:nvSpPr>
        <p:spPr>
          <a:xfrm>
            <a:off x="569595" y="1156970"/>
            <a:ext cx="6442710" cy="5688965"/>
          </a:xfrm>
          <a:prstGeom prst="rect">
            <a:avLst/>
          </a:prstGeom>
          <a:noFill/>
        </p:spPr>
        <p:txBody>
          <a:bodyPr wrap="square" rtlCol="0" anchor="t">
            <a:spAutoFit/>
          </a:bodyPr>
          <a:lstStyle/>
          <a:p>
            <a:pPr>
              <a:lnSpc>
                <a:spcPct val="130000"/>
              </a:lnSpc>
            </a:pPr>
            <a:r>
              <a:rPr lang="zh-CN" altLang="en-US" sz="28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李向东</a:t>
            </a:r>
            <a:r>
              <a:rPr lang="zh-CN" altLang="en-US" sz="2800" dirty="0" smtClean="0">
                <a:solidFill>
                  <a:srgbClr val="757575"/>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男，1965年5月14日出生于江苏，中共党员，电子科技大学硕士、美国布法罗大学商学院EMBA，“百名红通人员”第7号。曾任四川移动公司数据部总经理、无线音乐运营中心总经理，中国移动无线音乐基地的创导人之一，中国移动中央音乐平台前负责人，先后获得“中国移动通信集团公司劳动模范”、“全球通四川十大杰出青年经济人物提名奖”等荣誉称号。</a:t>
            </a:r>
            <a:endParaRPr lang="zh-CN" altLang="en-US" sz="2800" dirty="0" smtClean="0">
              <a:solidFill>
                <a:srgbClr val="757575"/>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33793"/>
          <p:cNvSpPr>
            <a:spLocks noGrp="1"/>
          </p:cNvSpPr>
          <p:nvPr>
            <p:ph type="title"/>
          </p:nvPr>
        </p:nvSpPr>
        <p:spPr/>
        <p:txBody>
          <a:bodyPr anchor="ctr"/>
          <a:lstStyle/>
          <a:p>
            <a:pPr algn="ctr"/>
            <a:r>
              <a:rPr lang="zh-CN" altLang="en-US" dirty="0"/>
              <a:t>经济责任审计的特点</a:t>
            </a:r>
            <a:endParaRPr lang="zh-CN" altLang="en-US" dirty="0"/>
          </a:p>
        </p:txBody>
      </p:sp>
      <p:pic>
        <p:nvPicPr>
          <p:cNvPr id="33796" name="图片 33795"/>
          <p:cNvPicPr>
            <a:picLocks noChangeAspect="1"/>
          </p:cNvPicPr>
          <p:nvPr/>
        </p:nvPicPr>
        <p:blipFill>
          <a:blip r:embed="rId1"/>
          <a:stretch>
            <a:fillRect/>
          </a:stretch>
        </p:blipFill>
        <p:spPr>
          <a:xfrm>
            <a:off x="1528763" y="1871663"/>
            <a:ext cx="6086475" cy="3114675"/>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8433"/>
          <p:cNvSpPr>
            <a:spLocks noGrp="1"/>
          </p:cNvSpPr>
          <p:nvPr>
            <p:ph type="title"/>
          </p:nvPr>
        </p:nvSpPr>
        <p:spPr>
          <a:xfrm>
            <a:off x="468313" y="260350"/>
            <a:ext cx="8229600" cy="1143000"/>
          </a:xfrm>
        </p:spPr>
        <p:txBody>
          <a:bodyPr anchor="ctr"/>
          <a:lstStyle/>
          <a:p>
            <a:pPr algn="ctr"/>
            <a:r>
              <a:rPr lang="zh-CN" altLang="en-US" sz="3400" dirty="0">
                <a:sym typeface="+mn-ea"/>
              </a:rPr>
              <a:t>二、什么是经济责任审计</a:t>
            </a:r>
            <a:endParaRPr lang="zh-CN" altLang="en-US" sz="3400" dirty="0"/>
          </a:p>
        </p:txBody>
      </p:sp>
      <p:sp>
        <p:nvSpPr>
          <p:cNvPr id="18435" name="文本占位符 18434"/>
          <p:cNvSpPr>
            <a:spLocks noGrp="1"/>
          </p:cNvSpPr>
          <p:nvPr>
            <p:ph type="body" idx="1"/>
          </p:nvPr>
        </p:nvSpPr>
        <p:spPr>
          <a:xfrm>
            <a:off x="442595" y="1384935"/>
            <a:ext cx="8256270" cy="5069205"/>
          </a:xfrm>
        </p:spPr>
        <p:txBody>
          <a:bodyPr/>
          <a:lstStyle/>
          <a:p>
            <a:pPr>
              <a:lnSpc>
                <a:spcPct val="125000"/>
              </a:lnSpc>
              <a:spcBef>
                <a:spcPts val="20"/>
              </a:spcBef>
              <a:spcAft>
                <a:spcPts val="0"/>
              </a:spcAft>
            </a:pPr>
            <a:r>
              <a:rPr lang="zh-CN" altLang="en-US" sz="2800" dirty="0">
                <a:sym typeface="+mn-ea"/>
              </a:rPr>
              <a:t>中央经济责任审计工作联席会议制度 </a:t>
            </a:r>
            <a:endParaRPr lang="zh-CN" altLang="en-US" sz="2800" b="1" dirty="0">
              <a:solidFill>
                <a:srgbClr val="FF3300"/>
              </a:solidFill>
              <a:effectLst>
                <a:outerShdw blurRad="38100" dist="38100" dir="2700000">
                  <a:srgbClr val="C0C0C0"/>
                </a:outerShdw>
              </a:effectLst>
              <a:latin typeface="宋体" panose="02010600030101010101" pitchFamily="2" charset="-122"/>
              <a:ea typeface="宋体" panose="02010600030101010101" pitchFamily="2" charset="-122"/>
              <a:cs typeface="宋体" panose="02010600030101010101" pitchFamily="2" charset="-122"/>
            </a:endParaRPr>
          </a:p>
          <a:p>
            <a:pPr>
              <a:lnSpc>
                <a:spcPct val="125000"/>
              </a:lnSpc>
              <a:spcBef>
                <a:spcPts val="20"/>
              </a:spcBef>
              <a:spcAft>
                <a:spcPts val="0"/>
              </a:spcAft>
              <a:buFont typeface="Wingdings" panose="05000000000000000000" charset="0"/>
              <a:buChar char="n"/>
            </a:pPr>
            <a:r>
              <a:rPr lang="zh-CN" altLang="en-US" sz="2800" b="1" dirty="0">
                <a:solidFill>
                  <a:srgbClr val="FF3300"/>
                </a:solidFill>
                <a:effectLst>
                  <a:outerShdw blurRad="38100" dist="38100" dir="2700000">
                    <a:srgbClr val="C0C0C0"/>
                  </a:outerShdw>
                </a:effectLst>
                <a:latin typeface="宋体" panose="02010600030101010101" pitchFamily="2" charset="-122"/>
                <a:ea typeface="宋体" panose="02010600030101010101" pitchFamily="2" charset="-122"/>
                <a:cs typeface="宋体" panose="02010600030101010101" pitchFamily="2" charset="-122"/>
              </a:rPr>
              <a:t>第一阶段</a:t>
            </a:r>
            <a:endParaRPr lang="zh-CN" altLang="en-US" sz="2400" b="1" dirty="0">
              <a:solidFill>
                <a:srgbClr val="FF3300"/>
              </a:solidFill>
              <a:effectLst>
                <a:outerShdw blurRad="38100" dist="38100" dir="2700000">
                  <a:srgbClr val="C0C0C0"/>
                </a:outerShdw>
              </a:effectLst>
              <a:latin typeface="宋体" panose="02010600030101010101" pitchFamily="2" charset="-122"/>
              <a:ea typeface="宋体" panose="02010600030101010101" pitchFamily="2" charset="-122"/>
              <a:cs typeface="宋体" panose="02010600030101010101" pitchFamily="2" charset="-122"/>
            </a:endParaRPr>
          </a:p>
          <a:p>
            <a:pPr>
              <a:lnSpc>
                <a:spcPct val="125000"/>
              </a:lnSpc>
              <a:spcBef>
                <a:spcPts val="20"/>
              </a:spcBef>
              <a:spcAft>
                <a:spcPts val="0"/>
              </a:spcAft>
              <a:buFont typeface="Wingdings" panose="05000000000000000000" charset="0"/>
              <a:buChar char="ü"/>
            </a:pPr>
            <a:r>
              <a:rPr lang="zh-CN" altLang="en-US" sz="2800" dirty="0">
                <a:latin typeface="宋体" panose="02010600030101010101" pitchFamily="2" charset="-122"/>
                <a:ea typeface="宋体" panose="02010600030101010101" pitchFamily="2" charset="-122"/>
                <a:cs typeface="宋体" panose="02010600030101010101" pitchFamily="2" charset="-122"/>
              </a:rPr>
              <a:t>依据：</a:t>
            </a:r>
            <a:r>
              <a:rPr lang="en-US" altLang="zh-CN" sz="2800" dirty="0">
                <a:latin typeface="宋体" panose="02010600030101010101" pitchFamily="2" charset="-122"/>
                <a:ea typeface="宋体" panose="02010600030101010101" pitchFamily="2" charset="-122"/>
                <a:cs typeface="宋体" panose="02010600030101010101" pitchFamily="2" charset="-122"/>
              </a:rPr>
              <a:t>《</a:t>
            </a:r>
            <a:r>
              <a:rPr lang="zh-CN" altLang="en-US" sz="2800" dirty="0">
                <a:latin typeface="宋体" panose="02010600030101010101" pitchFamily="2" charset="-122"/>
                <a:ea typeface="宋体" panose="02010600030101010101" pitchFamily="2" charset="-122"/>
                <a:cs typeface="宋体" panose="02010600030101010101" pitchFamily="2" charset="-122"/>
              </a:rPr>
              <a:t>县级以下党政领导干部任期经济责任审计暂行规定</a:t>
            </a:r>
            <a:r>
              <a:rPr lang="en-US" altLang="zh-CN" sz="2800" dirty="0">
                <a:latin typeface="宋体" panose="02010600030101010101" pitchFamily="2" charset="-122"/>
                <a:ea typeface="宋体" panose="02010600030101010101" pitchFamily="2" charset="-122"/>
                <a:cs typeface="宋体" panose="02010600030101010101" pitchFamily="2" charset="-122"/>
              </a:rPr>
              <a:t>》</a:t>
            </a:r>
            <a:r>
              <a:rPr lang="zh-CN" altLang="en-US" sz="2800" dirty="0">
                <a:latin typeface="宋体" panose="02010600030101010101" pitchFamily="2" charset="-122"/>
                <a:ea typeface="宋体" panose="02010600030101010101" pitchFamily="2" charset="-122"/>
                <a:cs typeface="宋体" panose="02010600030101010101" pitchFamily="2" charset="-122"/>
              </a:rPr>
              <a:t>和</a:t>
            </a:r>
            <a:r>
              <a:rPr lang="en-US" altLang="zh-CN" sz="2800" dirty="0">
                <a:latin typeface="宋体" panose="02010600030101010101" pitchFamily="2" charset="-122"/>
                <a:ea typeface="宋体" panose="02010600030101010101" pitchFamily="2" charset="-122"/>
                <a:cs typeface="宋体" panose="02010600030101010101" pitchFamily="2" charset="-122"/>
              </a:rPr>
              <a:t>《</a:t>
            </a:r>
            <a:r>
              <a:rPr lang="zh-CN" altLang="en-US" sz="2800" dirty="0">
                <a:latin typeface="宋体" panose="02010600030101010101" pitchFamily="2" charset="-122"/>
                <a:ea typeface="宋体" panose="02010600030101010101" pitchFamily="2" charset="-122"/>
                <a:cs typeface="宋体" panose="02010600030101010101" pitchFamily="2" charset="-122"/>
              </a:rPr>
              <a:t>国有企业及国有控股企业领导人员任期经济责任审计暂行规定</a:t>
            </a:r>
            <a:r>
              <a:rPr lang="en-US" altLang="zh-CN" sz="2800" dirty="0">
                <a:latin typeface="宋体" panose="02010600030101010101" pitchFamily="2" charset="-122"/>
                <a:ea typeface="宋体" panose="02010600030101010101" pitchFamily="2" charset="-122"/>
                <a:cs typeface="宋体" panose="02010600030101010101" pitchFamily="2" charset="-122"/>
              </a:rPr>
              <a:t>》</a:t>
            </a:r>
            <a:endParaRPr lang="en-US" altLang="zh-CN" sz="2800" dirty="0">
              <a:latin typeface="宋体" panose="02010600030101010101" pitchFamily="2" charset="-122"/>
              <a:ea typeface="宋体" panose="02010600030101010101" pitchFamily="2" charset="-122"/>
              <a:cs typeface="宋体" panose="02010600030101010101" pitchFamily="2" charset="-122"/>
            </a:endParaRPr>
          </a:p>
          <a:p>
            <a:pPr>
              <a:lnSpc>
                <a:spcPct val="125000"/>
              </a:lnSpc>
              <a:spcBef>
                <a:spcPts val="20"/>
              </a:spcBef>
              <a:spcAft>
                <a:spcPts val="0"/>
              </a:spcAft>
              <a:buFont typeface="Wingdings" panose="05000000000000000000" charset="0"/>
              <a:buChar char="ü"/>
            </a:pPr>
            <a:r>
              <a:rPr lang="zh-CN" altLang="en-US" sz="2800" dirty="0">
                <a:latin typeface="宋体" panose="02010600030101010101" pitchFamily="2" charset="-122"/>
                <a:ea typeface="宋体" panose="02010600030101010101" pitchFamily="2" charset="-122"/>
                <a:cs typeface="宋体" panose="02010600030101010101" pitchFamily="2" charset="-122"/>
              </a:rPr>
              <a:t>名称：</a:t>
            </a:r>
            <a:r>
              <a:rPr lang="zh-CN" altLang="en-US" sz="2800" dirty="0">
                <a:latin typeface="宋体" panose="02010600030101010101" pitchFamily="2" charset="-122"/>
                <a:ea typeface="宋体" panose="02010600030101010101" pitchFamily="2" charset="-122"/>
                <a:cs typeface="宋体" panose="02010600030101010101" pitchFamily="2" charset="-122"/>
                <a:sym typeface="+mn-ea"/>
              </a:rPr>
              <a:t>中央部委一级的联席会议制度</a:t>
            </a:r>
            <a:endParaRPr lang="zh-CN" altLang="en-US" sz="2800" dirty="0">
              <a:latin typeface="宋体" panose="02010600030101010101" pitchFamily="2" charset="-122"/>
              <a:ea typeface="宋体" panose="02010600030101010101" pitchFamily="2" charset="-122"/>
              <a:cs typeface="宋体" panose="02010600030101010101" pitchFamily="2" charset="-122"/>
            </a:endParaRPr>
          </a:p>
          <a:p>
            <a:pPr>
              <a:lnSpc>
                <a:spcPct val="125000"/>
              </a:lnSpc>
              <a:spcBef>
                <a:spcPts val="20"/>
              </a:spcBef>
              <a:spcAft>
                <a:spcPts val="0"/>
              </a:spcAft>
              <a:buFont typeface="Wingdings" panose="05000000000000000000" charset="0"/>
              <a:buChar char="ü"/>
            </a:pPr>
            <a:r>
              <a:rPr lang="zh-CN" altLang="en-US" sz="2800" dirty="0">
                <a:latin typeface="宋体" panose="02010600030101010101" pitchFamily="2" charset="-122"/>
                <a:ea typeface="宋体" panose="02010600030101010101" pitchFamily="2" charset="-122"/>
                <a:cs typeface="宋体" panose="02010600030101010101" pitchFamily="2" charset="-122"/>
              </a:rPr>
              <a:t>成员：中纪委、中组部、人事部、监察部、审计署、国资委</a:t>
            </a:r>
            <a:endParaRPr lang="zh-CN" altLang="en-US" sz="28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8433"/>
          <p:cNvSpPr>
            <a:spLocks noGrp="1"/>
          </p:cNvSpPr>
          <p:nvPr>
            <p:ph type="title"/>
          </p:nvPr>
        </p:nvSpPr>
        <p:spPr>
          <a:xfrm>
            <a:off x="468313" y="260350"/>
            <a:ext cx="8229600" cy="1143000"/>
          </a:xfrm>
        </p:spPr>
        <p:txBody>
          <a:bodyPr anchor="ctr"/>
          <a:lstStyle/>
          <a:p>
            <a:pPr algn="ctr"/>
            <a:r>
              <a:rPr lang="zh-CN" altLang="en-US" sz="3400" dirty="0">
                <a:sym typeface="+mn-ea"/>
              </a:rPr>
              <a:t>二、什么是经济责任审计</a:t>
            </a:r>
            <a:endParaRPr lang="zh-CN" altLang="en-US" sz="3400" dirty="0"/>
          </a:p>
        </p:txBody>
      </p:sp>
      <p:sp>
        <p:nvSpPr>
          <p:cNvPr id="18435" name="文本占位符 18434"/>
          <p:cNvSpPr>
            <a:spLocks noGrp="1"/>
          </p:cNvSpPr>
          <p:nvPr>
            <p:ph type="body" idx="1"/>
          </p:nvPr>
        </p:nvSpPr>
        <p:spPr>
          <a:xfrm>
            <a:off x="230505" y="1384935"/>
            <a:ext cx="8468360" cy="5069205"/>
          </a:xfrm>
        </p:spPr>
        <p:txBody>
          <a:bodyPr/>
          <a:lstStyle/>
          <a:p>
            <a:pPr>
              <a:lnSpc>
                <a:spcPct val="125000"/>
              </a:lnSpc>
              <a:spcBef>
                <a:spcPts val="20"/>
              </a:spcBef>
              <a:spcAft>
                <a:spcPts val="0"/>
              </a:spcAft>
            </a:pPr>
            <a:r>
              <a:rPr lang="zh-CN" altLang="en-US" sz="2800" dirty="0">
                <a:sym typeface="+mn-ea"/>
              </a:rPr>
              <a:t>中央经济责任审计工作联席会议制度 </a:t>
            </a:r>
            <a:endParaRPr lang="zh-CN" altLang="en-US" sz="2800" b="1" dirty="0">
              <a:solidFill>
                <a:srgbClr val="FF3300"/>
              </a:solidFill>
              <a:effectLst>
                <a:outerShdw blurRad="38100" dist="38100" dir="2700000">
                  <a:srgbClr val="C0C0C0"/>
                </a:outerShdw>
              </a:effectLst>
              <a:latin typeface="宋体" panose="02010600030101010101" pitchFamily="2" charset="-122"/>
              <a:ea typeface="宋体" panose="02010600030101010101" pitchFamily="2" charset="-122"/>
              <a:cs typeface="宋体" panose="02010600030101010101" pitchFamily="2" charset="-122"/>
            </a:endParaRPr>
          </a:p>
          <a:p>
            <a:pPr>
              <a:lnSpc>
                <a:spcPct val="125000"/>
              </a:lnSpc>
              <a:spcBef>
                <a:spcPts val="20"/>
              </a:spcBef>
              <a:spcAft>
                <a:spcPts val="0"/>
              </a:spcAft>
              <a:buFont typeface="Wingdings" panose="05000000000000000000" charset="0"/>
              <a:buChar char="n"/>
            </a:pPr>
            <a:r>
              <a:rPr lang="zh-CN" altLang="en-US" sz="2800" b="1" dirty="0">
                <a:solidFill>
                  <a:srgbClr val="FF3300"/>
                </a:solidFill>
                <a:effectLst>
                  <a:outerShdw blurRad="38100" dist="38100" dir="2700000">
                    <a:srgbClr val="C0C0C0"/>
                  </a:outerShdw>
                </a:effectLst>
                <a:latin typeface="宋体" panose="02010600030101010101" pitchFamily="2" charset="-122"/>
                <a:ea typeface="宋体" panose="02010600030101010101" pitchFamily="2" charset="-122"/>
                <a:cs typeface="宋体" panose="02010600030101010101" pitchFamily="2" charset="-122"/>
                <a:sym typeface="+mn-ea"/>
              </a:rPr>
              <a:t>第二阶段</a:t>
            </a:r>
            <a:endParaRPr lang="zh-CN" altLang="en-US" sz="2800" b="1" dirty="0">
              <a:solidFill>
                <a:srgbClr val="FF3300"/>
              </a:solidFill>
              <a:effectLst>
                <a:outerShdw blurRad="38100" dist="38100" dir="2700000">
                  <a:srgbClr val="C0C0C0"/>
                </a:outerShdw>
              </a:effectLst>
              <a:latin typeface="宋体" panose="02010600030101010101" pitchFamily="2" charset="-122"/>
              <a:ea typeface="宋体" panose="02010600030101010101" pitchFamily="2" charset="-122"/>
              <a:cs typeface="宋体" panose="02010600030101010101" pitchFamily="2" charset="-122"/>
            </a:endParaRPr>
          </a:p>
          <a:p>
            <a:pPr>
              <a:lnSpc>
                <a:spcPct val="125000"/>
              </a:lnSpc>
              <a:spcBef>
                <a:spcPts val="20"/>
              </a:spcBef>
              <a:spcAft>
                <a:spcPts val="0"/>
              </a:spcAft>
              <a:buFont typeface="Wingdings" panose="05000000000000000000" charset="0"/>
              <a:buChar char="ü"/>
            </a:pP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依据：</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党政主要领导干部和国有企业领导人员经济责任审计规定</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400"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25000"/>
              </a:lnSpc>
              <a:spcBef>
                <a:spcPts val="20"/>
              </a:spcBef>
              <a:spcAft>
                <a:spcPts val="0"/>
              </a:spcAft>
              <a:buFont typeface="Wingdings" panose="05000000000000000000" charset="0"/>
              <a:buChar char="ü"/>
            </a:pP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名称：中央经济责任审计工作部际联席会议</a:t>
            </a:r>
            <a:endParaRPr lang="zh-CN" altLang="en-US" sz="2400"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25000"/>
              </a:lnSpc>
              <a:spcBef>
                <a:spcPts val="20"/>
              </a:spcBef>
              <a:spcAft>
                <a:spcPts val="0"/>
              </a:spcAft>
              <a:buFont typeface="Wingdings" panose="05000000000000000000" charset="0"/>
              <a:buChar char="ü"/>
            </a:pP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成员：审计署、中纪委、中组部、中央编办、监察部、人力资源社会保障部、国务院国资委</a:t>
            </a:r>
            <a:endParaRPr lang="zh-CN" altLang="en-US" sz="2400"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25000"/>
              </a:lnSpc>
              <a:spcBef>
                <a:spcPts val="20"/>
              </a:spcBef>
              <a:spcAft>
                <a:spcPts val="0"/>
              </a:spcAft>
              <a:buFont typeface="Wingdings" panose="05000000000000000000" charset="0"/>
              <a:buChar char="ü"/>
            </a:pP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召集人：审计署审计长</a:t>
            </a:r>
            <a:endParaRPr lang="zh-CN" altLang="en-US" sz="2400"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25000"/>
              </a:lnSpc>
              <a:spcBef>
                <a:spcPts val="20"/>
              </a:spcBef>
              <a:spcAft>
                <a:spcPts val="0"/>
              </a:spcAft>
              <a:buFont typeface="Wingdings" panose="05000000000000000000" charset="0"/>
              <a:buChar char="ü"/>
            </a:pP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职责：每年制定</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经济责任审计工作指导意见</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，指导、监督和检查 </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7409"/>
          <p:cNvSpPr>
            <a:spLocks noGrp="1"/>
          </p:cNvSpPr>
          <p:nvPr>
            <p:ph type="title"/>
          </p:nvPr>
        </p:nvSpPr>
        <p:spPr>
          <a:xfrm>
            <a:off x="468313" y="116840"/>
            <a:ext cx="8229600" cy="1143000"/>
          </a:xfrm>
        </p:spPr>
        <p:txBody>
          <a:bodyPr anchor="ctr"/>
          <a:lstStyle/>
          <a:p>
            <a:pPr algn="ctr"/>
            <a:r>
              <a:rPr lang="zh-CN" altLang="en-US" dirty="0"/>
              <a:t>二、什么是经济责任审计</a:t>
            </a:r>
            <a:endParaRPr lang="zh-CN" altLang="en-US" dirty="0"/>
          </a:p>
        </p:txBody>
      </p:sp>
      <p:sp>
        <p:nvSpPr>
          <p:cNvPr id="17411" name="文本占位符 17410"/>
          <p:cNvSpPr>
            <a:spLocks noGrp="1"/>
          </p:cNvSpPr>
          <p:nvPr>
            <p:ph type="body" idx="1"/>
          </p:nvPr>
        </p:nvSpPr>
        <p:spPr>
          <a:xfrm>
            <a:off x="364490" y="882650"/>
            <a:ext cx="8478520" cy="4530725"/>
          </a:xfrm>
        </p:spPr>
        <p:txBody>
          <a:bodyPr/>
          <a:lstStyle/>
          <a:p>
            <a:pPr>
              <a:lnSpc>
                <a:spcPct val="150000"/>
              </a:lnSpc>
              <a:spcBef>
                <a:spcPts val="20"/>
              </a:spcBef>
              <a:spcAft>
                <a:spcPts val="0"/>
              </a:spcAft>
            </a:pPr>
            <a:r>
              <a:rPr lang="zh-CN" altLang="en-US" dirty="0"/>
              <a:t>经济责任审计组织管理</a:t>
            </a:r>
            <a:endParaRPr lang="zh-CN" altLang="en-US" sz="2400" dirty="0"/>
          </a:p>
          <a:p>
            <a:pPr>
              <a:lnSpc>
                <a:spcPct val="150000"/>
              </a:lnSpc>
              <a:spcBef>
                <a:spcPts val="20"/>
              </a:spcBef>
              <a:spcAft>
                <a:spcPts val="0"/>
              </a:spcAft>
              <a:buFont typeface="Wingdings" panose="05000000000000000000" charset="0"/>
              <a:buChar char="ü"/>
            </a:pPr>
            <a:r>
              <a:rPr lang="zh-CN" altLang="en-US" sz="2400" dirty="0"/>
              <a:t>实行</a:t>
            </a:r>
            <a:r>
              <a:rPr lang="zh-CN" altLang="en-US" sz="2400" b="1" dirty="0">
                <a:solidFill>
                  <a:srgbClr val="FF3300"/>
                </a:solidFill>
                <a:effectLst>
                  <a:outerShdw blurRad="38100" dist="38100" dir="2700000">
                    <a:srgbClr val="C0C0C0"/>
                  </a:outerShdw>
                </a:effectLst>
              </a:rPr>
              <a:t>联席会议</a:t>
            </a:r>
            <a:r>
              <a:rPr lang="zh-CN" altLang="en-US" sz="2400" dirty="0"/>
              <a:t>或</a:t>
            </a:r>
            <a:r>
              <a:rPr lang="zh-CN" altLang="en-US" sz="2400" b="1" dirty="0">
                <a:solidFill>
                  <a:srgbClr val="FF3300"/>
                </a:solidFill>
                <a:effectLst>
                  <a:outerShdw blurRad="38100" dist="38100" dir="2700000">
                    <a:srgbClr val="C0C0C0"/>
                  </a:outerShdw>
                </a:effectLst>
              </a:rPr>
              <a:t>领导小组</a:t>
            </a:r>
            <a:r>
              <a:rPr lang="zh-CN" altLang="en-US" sz="2400" dirty="0"/>
              <a:t>制度</a:t>
            </a:r>
            <a:endParaRPr lang="zh-CN" altLang="en-US" sz="2400" dirty="0"/>
          </a:p>
          <a:p>
            <a:pPr>
              <a:lnSpc>
                <a:spcPct val="150000"/>
              </a:lnSpc>
              <a:spcBef>
                <a:spcPts val="20"/>
              </a:spcBef>
              <a:spcAft>
                <a:spcPts val="0"/>
              </a:spcAft>
              <a:buFont typeface="Wingdings" panose="05000000000000000000" charset="0"/>
              <a:buChar char="ü"/>
            </a:pPr>
            <a:r>
              <a:rPr lang="zh-CN" altLang="en-US" sz="2400" dirty="0"/>
              <a:t>成员：纪检监察机关和组织、机构编制、审计、财政、人力资源社会保障、国有资产监督管理、金融监督管理等部门</a:t>
            </a:r>
            <a:endParaRPr lang="zh-CN" altLang="en-US" sz="2400" dirty="0"/>
          </a:p>
          <a:p>
            <a:pPr>
              <a:lnSpc>
                <a:spcPct val="150000"/>
              </a:lnSpc>
              <a:spcBef>
                <a:spcPts val="20"/>
              </a:spcBef>
              <a:spcAft>
                <a:spcPts val="0"/>
              </a:spcAft>
              <a:buFont typeface="Wingdings" panose="05000000000000000000" charset="0"/>
              <a:buChar char="ü"/>
            </a:pPr>
            <a:r>
              <a:rPr lang="zh-CN" altLang="en-US" sz="2400" dirty="0"/>
              <a:t>召集人：</a:t>
            </a:r>
            <a:r>
              <a:rPr lang="zh-CN" altLang="en-US" sz="2400" b="1" dirty="0">
                <a:solidFill>
                  <a:srgbClr val="FF0000"/>
                </a:solidFill>
              </a:rPr>
              <a:t>审计委员会办公室主任</a:t>
            </a:r>
            <a:endParaRPr lang="zh-CN" altLang="en-US" sz="2400" b="1" dirty="0">
              <a:solidFill>
                <a:srgbClr val="FF0000"/>
              </a:solidFill>
            </a:endParaRPr>
          </a:p>
          <a:p>
            <a:pPr>
              <a:lnSpc>
                <a:spcPct val="150000"/>
              </a:lnSpc>
              <a:spcBef>
                <a:spcPts val="20"/>
              </a:spcBef>
              <a:spcAft>
                <a:spcPts val="0"/>
              </a:spcAft>
              <a:buFont typeface="Wingdings" panose="05000000000000000000" charset="0"/>
              <a:buChar char="ü"/>
            </a:pPr>
            <a:r>
              <a:rPr lang="zh-CN" altLang="en-US" sz="2400" dirty="0"/>
              <a:t>领导机构：同级审计委员会</a:t>
            </a:r>
            <a:endParaRPr lang="zh-CN" altLang="en-US" sz="2400" dirty="0"/>
          </a:p>
          <a:p>
            <a:pPr>
              <a:lnSpc>
                <a:spcPct val="150000"/>
              </a:lnSpc>
              <a:spcBef>
                <a:spcPts val="20"/>
              </a:spcBef>
              <a:spcAft>
                <a:spcPts val="0"/>
              </a:spcAft>
              <a:buFont typeface="Wingdings" panose="05000000000000000000" charset="0"/>
              <a:buChar char="ü"/>
            </a:pPr>
            <a:r>
              <a:rPr lang="zh-CN" altLang="en-US" sz="2400" dirty="0"/>
              <a:t>职责范围：本地区经济责任审计工作</a:t>
            </a:r>
            <a:endParaRPr lang="zh-CN" altLang="en-US" sz="2400" dirty="0"/>
          </a:p>
          <a:p>
            <a:pPr>
              <a:lnSpc>
                <a:spcPct val="150000"/>
              </a:lnSpc>
              <a:spcBef>
                <a:spcPts val="20"/>
              </a:spcBef>
              <a:spcAft>
                <a:spcPts val="0"/>
              </a:spcAft>
              <a:buFont typeface="Wingdings" panose="05000000000000000000" charset="0"/>
              <a:buChar char="ü"/>
            </a:pPr>
            <a:r>
              <a:rPr lang="zh-CN" altLang="en-US" sz="2400" dirty="0">
                <a:sym typeface="+mn-ea"/>
              </a:rPr>
              <a:t>协调机制</a:t>
            </a:r>
            <a:r>
              <a:rPr lang="zh-CN" altLang="en-US" sz="2400" dirty="0"/>
              <a:t>：“审前共商、审中协作、审后运用” </a:t>
            </a:r>
            <a:endParaRPr lang="zh-CN" altLang="en-US" sz="2400" dirty="0"/>
          </a:p>
          <a:p>
            <a:pPr>
              <a:lnSpc>
                <a:spcPct val="150000"/>
              </a:lnSpc>
              <a:spcBef>
                <a:spcPts val="20"/>
              </a:spcBef>
              <a:spcAft>
                <a:spcPts val="0"/>
              </a:spcAft>
              <a:buFont typeface="Wingdings" panose="05000000000000000000" charset="0"/>
              <a:buChar char="ü"/>
            </a:pPr>
            <a:r>
              <a:rPr lang="zh-CN" altLang="en-US" sz="2400" dirty="0"/>
              <a:t>日常管理：下设办公室。办公室主任由同级审计机关的副职领导或者相当职务层次领导担任。</a:t>
            </a:r>
            <a:endParaRPr lang="zh-CN" alt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9457"/>
          <p:cNvSpPr>
            <a:spLocks noGrp="1"/>
          </p:cNvSpPr>
          <p:nvPr>
            <p:ph type="title"/>
          </p:nvPr>
        </p:nvSpPr>
        <p:spPr/>
        <p:txBody>
          <a:bodyPr anchor="ctr"/>
          <a:lstStyle/>
          <a:p>
            <a:pPr algn="ctr"/>
            <a:r>
              <a:rPr lang="zh-CN" altLang="en-US" sz="3200" dirty="0"/>
              <a:t>地方经济责任审计工作</a:t>
            </a:r>
            <a:br>
              <a:rPr lang="zh-CN" altLang="en-US" sz="3200" dirty="0"/>
            </a:br>
            <a:r>
              <a:rPr lang="zh-CN" altLang="en-US" sz="3200" dirty="0"/>
              <a:t>联席会议制度</a:t>
            </a:r>
            <a:endParaRPr lang="zh-CN" altLang="en-US" sz="3200" dirty="0"/>
          </a:p>
        </p:txBody>
      </p:sp>
      <p:sp>
        <p:nvSpPr>
          <p:cNvPr id="19459" name="文本占位符 19458"/>
          <p:cNvSpPr>
            <a:spLocks noGrp="1"/>
          </p:cNvSpPr>
          <p:nvPr>
            <p:ph type="body" idx="1"/>
          </p:nvPr>
        </p:nvSpPr>
        <p:spPr>
          <a:xfrm>
            <a:off x="337820" y="1456690"/>
            <a:ext cx="8406130" cy="3394075"/>
          </a:xfrm>
        </p:spPr>
        <p:txBody>
          <a:bodyPr/>
          <a:lstStyle/>
          <a:p>
            <a:pPr>
              <a:lnSpc>
                <a:spcPct val="150000"/>
              </a:lnSpc>
            </a:pPr>
            <a:r>
              <a:rPr lang="zh-CN" altLang="en-US" sz="2800" dirty="0"/>
              <a:t>多数地方审计机构负责人担任本级联席会议召集人或领导小组组长，成员单位包括各级纪委、组织、编办、</a:t>
            </a:r>
            <a:r>
              <a:rPr lang="zh-CN" altLang="en-US" sz="2800" dirty="0">
                <a:sym typeface="+mn-ea"/>
              </a:rPr>
              <a:t>发展改革委、审计、财政、人力资源社会保障、国资委、金融监管局（金融办）</a:t>
            </a:r>
            <a:r>
              <a:rPr lang="zh-CN" altLang="en-US" sz="2800" dirty="0"/>
              <a:t>等部门，审计机构相关处室负责人列席会议。</a:t>
            </a:r>
            <a:endParaRPr lang="zh-CN" altLang="en-US" sz="2800" dirty="0"/>
          </a:p>
          <a:p>
            <a:pPr>
              <a:lnSpc>
                <a:spcPct val="150000"/>
              </a:lnSpc>
            </a:pPr>
            <a:r>
              <a:rPr lang="zh-CN" altLang="en-US" sz="2800" dirty="0"/>
              <a:t>经济责任审计联席会议制度的优势。 </a:t>
            </a:r>
            <a:endParaRPr lang="zh-CN" alt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31128"/>
            <a:ext cx="8229600" cy="1143000"/>
          </a:xfrm>
        </p:spPr>
        <p:txBody>
          <a:bodyPr/>
          <a:lstStyle/>
          <a:p>
            <a:pPr algn="ctr"/>
            <a:r>
              <a:rPr lang="zh-CN" altLang="en-US" dirty="0">
                <a:sym typeface="+mn-ea"/>
              </a:rPr>
              <a:t>二、什么是经济责任审计</a:t>
            </a:r>
            <a:endParaRPr lang="zh-CN" altLang="en-US"/>
          </a:p>
        </p:txBody>
      </p:sp>
      <p:sp>
        <p:nvSpPr>
          <p:cNvPr id="3" name="内容占位符 2"/>
          <p:cNvSpPr>
            <a:spLocks noGrp="1"/>
          </p:cNvSpPr>
          <p:nvPr>
            <p:ph idx="1"/>
          </p:nvPr>
        </p:nvSpPr>
        <p:spPr>
          <a:xfrm>
            <a:off x="457200" y="1384935"/>
            <a:ext cx="8229600" cy="4530725"/>
          </a:xfrm>
        </p:spPr>
        <p:txBody>
          <a:bodyPr/>
          <a:lstStyle/>
          <a:p>
            <a:r>
              <a:rPr lang="zh-CN" altLang="en-US"/>
              <a:t>联席会议工作职责：</a:t>
            </a:r>
            <a:endParaRPr lang="zh-CN" altLang="en-US" sz="2800"/>
          </a:p>
          <a:p>
            <a:pPr>
              <a:buFont typeface="Wingdings" panose="05000000000000000000" charset="0"/>
              <a:buChar char="ü"/>
            </a:pPr>
            <a:r>
              <a:rPr lang="zh-CN" altLang="en-US" sz="2800"/>
              <a:t>负责研究拟订有关经济责任审计的制度文件</a:t>
            </a:r>
            <a:endParaRPr lang="zh-CN" altLang="en-US" sz="2800"/>
          </a:p>
          <a:p>
            <a:pPr>
              <a:buFont typeface="Wingdings" panose="05000000000000000000" charset="0"/>
              <a:buChar char="ü"/>
            </a:pPr>
            <a:r>
              <a:rPr lang="zh-CN" altLang="en-US" sz="2800"/>
              <a:t>监督检查经济责任审计工作情况</a:t>
            </a:r>
            <a:endParaRPr lang="zh-CN" altLang="en-US" sz="2800"/>
          </a:p>
          <a:p>
            <a:pPr>
              <a:buFont typeface="Wingdings" panose="05000000000000000000" charset="0"/>
              <a:buChar char="ü"/>
            </a:pPr>
            <a:r>
              <a:rPr lang="zh-CN" altLang="en-US" sz="2800"/>
              <a:t>协调解决经济责任审计工作中出现的问题</a:t>
            </a:r>
            <a:endParaRPr lang="zh-CN" altLang="en-US" sz="2800"/>
          </a:p>
          <a:p>
            <a:pPr>
              <a:buFont typeface="Wingdings" panose="05000000000000000000" charset="0"/>
              <a:buChar char="ü"/>
            </a:pPr>
            <a:r>
              <a:rPr lang="zh-CN" altLang="en-US" sz="2800"/>
              <a:t>推进经济责任审计结果运用</a:t>
            </a:r>
            <a:endParaRPr lang="zh-CN" altLang="en-US" sz="2800"/>
          </a:p>
          <a:p>
            <a:pPr>
              <a:buFont typeface="Wingdings" panose="05000000000000000000" charset="0"/>
              <a:buChar char="ü"/>
            </a:pPr>
            <a:r>
              <a:rPr lang="zh-CN" altLang="en-US" sz="2800"/>
              <a:t>指导下级联席会议的工作</a:t>
            </a:r>
            <a:endParaRPr lang="zh-CN" altLang="en-US" sz="2800"/>
          </a:p>
          <a:p>
            <a:pPr>
              <a:buFont typeface="Wingdings" panose="05000000000000000000" charset="0"/>
              <a:buChar char="ü"/>
            </a:pPr>
            <a:r>
              <a:rPr lang="zh-CN" altLang="en-US" sz="2800"/>
              <a:t>指导和监督部门、单位内部管理领导干部经济责任审计工作</a:t>
            </a:r>
            <a:endParaRPr lang="zh-CN" altLang="en-US" sz="2800"/>
          </a:p>
          <a:p>
            <a:pPr>
              <a:buFont typeface="Wingdings" panose="05000000000000000000" charset="0"/>
              <a:buChar char="ü"/>
            </a:pPr>
            <a:r>
              <a:rPr lang="zh-CN" altLang="en-US" sz="2800"/>
              <a:t>完成审计委员会交办的其他工作</a:t>
            </a:r>
            <a:endParaRPr lang="zh-CN" altLang="en-US" sz="2800"/>
          </a:p>
          <a:p>
            <a:r>
              <a:rPr lang="zh-CN" altLang="en-US" sz="2800"/>
              <a:t>联席会议办公室负责联席会议的日常工作。</a:t>
            </a:r>
            <a:endParaRPr lang="zh-CN" altLang="en-US" sz="2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21505"/>
          <p:cNvSpPr>
            <a:spLocks noGrp="1"/>
          </p:cNvSpPr>
          <p:nvPr>
            <p:ph type="title"/>
          </p:nvPr>
        </p:nvSpPr>
        <p:spPr/>
        <p:txBody>
          <a:bodyPr anchor="ctr"/>
          <a:lstStyle/>
          <a:p>
            <a:pPr algn="ctr"/>
            <a:r>
              <a:rPr lang="zh-CN" altLang="en-US" dirty="0">
                <a:sym typeface="+mn-ea"/>
              </a:rPr>
              <a:t>二、什么是经济责任审计</a:t>
            </a:r>
            <a:endParaRPr lang="zh-CN" altLang="en-US" dirty="0"/>
          </a:p>
        </p:txBody>
      </p:sp>
      <p:pic>
        <p:nvPicPr>
          <p:cNvPr id="21510" name="图片 21509"/>
          <p:cNvPicPr>
            <a:picLocks noChangeAspect="1"/>
          </p:cNvPicPr>
          <p:nvPr/>
        </p:nvPicPr>
        <p:blipFill>
          <a:blip r:embed="rId1"/>
          <a:stretch>
            <a:fillRect/>
          </a:stretch>
        </p:blipFill>
        <p:spPr>
          <a:xfrm>
            <a:off x="842963" y="2192338"/>
            <a:ext cx="7456487" cy="3324225"/>
          </a:xfrm>
          <a:prstGeom prst="rect">
            <a:avLst/>
          </a:prstGeom>
          <a:noFill/>
          <a:ln w="9525">
            <a:noFill/>
          </a:ln>
        </p:spPr>
      </p:pic>
      <p:sp>
        <p:nvSpPr>
          <p:cNvPr id="2" name="文本框 1"/>
          <p:cNvSpPr txBox="1"/>
          <p:nvPr/>
        </p:nvSpPr>
        <p:spPr>
          <a:xfrm>
            <a:off x="3419475" y="5661025"/>
            <a:ext cx="2019300" cy="460375"/>
          </a:xfrm>
          <a:prstGeom prst="rect">
            <a:avLst/>
          </a:prstGeom>
          <a:noFill/>
        </p:spPr>
        <p:txBody>
          <a:bodyPr wrap="none" rtlCol="0" anchor="t">
            <a:spAutoFit/>
          </a:bodyPr>
          <a:lstStyle/>
          <a:p>
            <a:r>
              <a:rPr lang="zh-CN" altLang="en-US" sz="2400" b="1" dirty="0">
                <a:solidFill>
                  <a:schemeClr val="tx1"/>
                </a:solidFill>
                <a:sym typeface="+mn-ea"/>
              </a:rPr>
              <a:t>审计三方关系</a:t>
            </a:r>
            <a:endParaRPr lang="zh-CN" altLang="en-US" sz="2400" b="1" dirty="0">
              <a:solidFill>
                <a:schemeClr val="tx1"/>
              </a:solidFill>
              <a:sym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22529"/>
          <p:cNvSpPr>
            <a:spLocks noGrp="1"/>
          </p:cNvSpPr>
          <p:nvPr>
            <p:ph type="title"/>
          </p:nvPr>
        </p:nvSpPr>
        <p:spPr/>
        <p:txBody>
          <a:bodyPr anchor="ctr"/>
          <a:lstStyle/>
          <a:p>
            <a:pPr algn="ctr"/>
            <a:r>
              <a:rPr lang="zh-CN" altLang="en-US" dirty="0">
                <a:sym typeface="+mn-ea"/>
              </a:rPr>
              <a:t>二、什么是经济责任审计</a:t>
            </a:r>
            <a:endParaRPr lang="zh-CN" altLang="en-US" dirty="0"/>
          </a:p>
        </p:txBody>
      </p:sp>
      <p:sp>
        <p:nvSpPr>
          <p:cNvPr id="22531" name="文本占位符 22530"/>
          <p:cNvSpPr>
            <a:spLocks noGrp="1"/>
          </p:cNvSpPr>
          <p:nvPr>
            <p:ph type="body" idx="1"/>
          </p:nvPr>
        </p:nvSpPr>
        <p:spPr>
          <a:xfrm>
            <a:off x="323850" y="1600200"/>
            <a:ext cx="8569325" cy="2231390"/>
          </a:xfrm>
        </p:spPr>
        <p:txBody>
          <a:bodyPr/>
          <a:lstStyle/>
          <a:p>
            <a:pPr>
              <a:lnSpc>
                <a:spcPct val="150000"/>
              </a:lnSpc>
            </a:pPr>
            <a:r>
              <a:rPr lang="zh-CN" altLang="en-US" dirty="0">
                <a:sym typeface="+mn-ea"/>
              </a:rPr>
              <a:t>经济责任审计也是委托审计</a:t>
            </a:r>
            <a:endParaRPr lang="zh-CN" altLang="en-US" dirty="0"/>
          </a:p>
          <a:p>
            <a:pPr>
              <a:lnSpc>
                <a:spcPct val="150000"/>
              </a:lnSpc>
            </a:pPr>
            <a:r>
              <a:rPr lang="zh-CN" altLang="en-US" dirty="0"/>
              <a:t>委托人：组织部门、上级主管单位</a:t>
            </a:r>
            <a:endParaRPr lang="zh-CN" altLang="en-US" dirty="0"/>
          </a:p>
          <a:p>
            <a:pPr>
              <a:lnSpc>
                <a:spcPct val="150000"/>
              </a:lnSpc>
            </a:pPr>
            <a:r>
              <a:rPr lang="zh-CN" altLang="en-US" dirty="0"/>
              <a:t>受托人：党政机关、国有及国有控股企业</a:t>
            </a:r>
            <a:endParaRPr lang="zh-CN" altLang="en-US" dirty="0"/>
          </a:p>
          <a:p>
            <a:pPr>
              <a:lnSpc>
                <a:spcPct val="150000"/>
              </a:lnSpc>
            </a:pPr>
            <a:r>
              <a:rPr lang="zh-CN" altLang="en-US" dirty="0"/>
              <a:t>审计人：国家审计机关、单位内部审计机构</a:t>
            </a:r>
            <a:endParaRPr lang="zh-CN" altLang="en-US" dirty="0"/>
          </a:p>
          <a:p>
            <a:pPr>
              <a:lnSpc>
                <a:spcPct val="150000"/>
              </a:lnSpc>
            </a:pPr>
            <a:endParaRPr lang="zh-CN" altLang="en-US" dirty="0"/>
          </a:p>
          <a:p>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任意多边形 34"/>
          <p:cNvSpPr/>
          <p:nvPr/>
        </p:nvSpPr>
        <p:spPr>
          <a:xfrm>
            <a:off x="738188" y="3067050"/>
            <a:ext cx="7705725" cy="1152525"/>
          </a:xfrm>
          <a:custGeom>
            <a:avLst/>
            <a:gdLst/>
            <a:ahLst/>
            <a:cxnLst>
              <a:cxn ang="0">
                <a:pos x="0" y="1031191"/>
              </a:cxn>
              <a:cxn ang="0">
                <a:pos x="1095858" y="15"/>
              </a:cxn>
              <a:cxn ang="0">
                <a:pos x="2206136" y="1004751"/>
              </a:cxn>
              <a:cxn ang="0">
                <a:pos x="3676895" y="79336"/>
              </a:cxn>
              <a:cxn ang="0">
                <a:pos x="4758335" y="1031191"/>
              </a:cxn>
              <a:cxn ang="0">
                <a:pos x="6113740" y="145437"/>
              </a:cxn>
              <a:cxn ang="0">
                <a:pos x="7238436" y="1136953"/>
              </a:cxn>
              <a:cxn ang="0">
                <a:pos x="7705725" y="711677"/>
              </a:cxn>
            </a:cxnLst>
            <a:rect l="0" t="0" r="0" b="0"/>
            <a:pathLst>
              <a:path w="8010853" h="1306829">
                <a:moveTo>
                  <a:pt x="0" y="1169250"/>
                </a:moveTo>
                <a:cubicBezTo>
                  <a:pt x="307298" y="648342"/>
                  <a:pt x="757002" y="5014"/>
                  <a:pt x="1139251" y="17"/>
                </a:cubicBezTo>
                <a:cubicBezTo>
                  <a:pt x="1521500" y="-4980"/>
                  <a:pt x="1846287" y="1124280"/>
                  <a:pt x="2293494" y="1139270"/>
                </a:cubicBezTo>
                <a:cubicBezTo>
                  <a:pt x="2740701" y="1154260"/>
                  <a:pt x="3380281" y="84961"/>
                  <a:pt x="3822491" y="89958"/>
                </a:cubicBezTo>
                <a:cubicBezTo>
                  <a:pt x="4264701" y="94955"/>
                  <a:pt x="4524530" y="1156758"/>
                  <a:pt x="4946753" y="1169250"/>
                </a:cubicBezTo>
                <a:cubicBezTo>
                  <a:pt x="5368976" y="1181742"/>
                  <a:pt x="5926111" y="144922"/>
                  <a:pt x="6355829" y="164909"/>
                </a:cubicBezTo>
                <a:cubicBezTo>
                  <a:pt x="6785547" y="184896"/>
                  <a:pt x="7249224" y="1182164"/>
                  <a:pt x="7525061" y="1289172"/>
                </a:cubicBezTo>
                <a:cubicBezTo>
                  <a:pt x="7800898" y="1396180"/>
                  <a:pt x="7850958" y="989339"/>
                  <a:pt x="8010853" y="806959"/>
                </a:cubicBezTo>
              </a:path>
            </a:pathLst>
          </a:custGeom>
          <a:noFill/>
          <a:ln w="76200" cap="flat" cmpd="sng">
            <a:solidFill>
              <a:srgbClr val="EAEAEA"/>
            </a:solidFill>
            <a:prstDash val="solid"/>
            <a:headEnd type="none" w="med" len="med"/>
            <a:tailEnd type="none" w="med" len="med"/>
          </a:ln>
        </p:spPr>
        <p:txBody>
          <a:bodyPr/>
          <a:lstStyle/>
          <a:p>
            <a:endParaRPr lang="zh-CN" altLang="en-US"/>
          </a:p>
        </p:txBody>
      </p:sp>
      <p:sp>
        <p:nvSpPr>
          <p:cNvPr id="112643" name="任意多边形 35"/>
          <p:cNvSpPr/>
          <p:nvPr/>
        </p:nvSpPr>
        <p:spPr>
          <a:xfrm>
            <a:off x="738188" y="3576638"/>
            <a:ext cx="7705725" cy="1152525"/>
          </a:xfrm>
          <a:custGeom>
            <a:avLst/>
            <a:gdLst/>
            <a:ahLst/>
            <a:cxnLst>
              <a:cxn ang="0">
                <a:pos x="0" y="1030991"/>
              </a:cxn>
              <a:cxn ang="0">
                <a:pos x="1094064" y="15"/>
              </a:cxn>
              <a:cxn ang="0">
                <a:pos x="2202526" y="1004556"/>
              </a:cxn>
              <a:cxn ang="0">
                <a:pos x="3670877" y="79321"/>
              </a:cxn>
              <a:cxn ang="0">
                <a:pos x="4750547" y="1030991"/>
              </a:cxn>
              <a:cxn ang="0">
                <a:pos x="6103734" y="145409"/>
              </a:cxn>
              <a:cxn ang="0">
                <a:pos x="7226590" y="1136733"/>
              </a:cxn>
              <a:cxn ang="0">
                <a:pos x="7705725" y="714309"/>
              </a:cxn>
            </a:cxnLst>
            <a:rect l="0" t="0" r="0" b="0"/>
            <a:pathLst>
              <a:path w="8023985" h="1307082">
                <a:moveTo>
                  <a:pt x="0" y="1169250"/>
                </a:moveTo>
                <a:cubicBezTo>
                  <a:pt x="307298" y="648342"/>
                  <a:pt x="757002" y="5014"/>
                  <a:pt x="1139251" y="17"/>
                </a:cubicBezTo>
                <a:cubicBezTo>
                  <a:pt x="1521500" y="-4980"/>
                  <a:pt x="1846287" y="1124280"/>
                  <a:pt x="2293494" y="1139270"/>
                </a:cubicBezTo>
                <a:cubicBezTo>
                  <a:pt x="2740701" y="1154260"/>
                  <a:pt x="3380281" y="84961"/>
                  <a:pt x="3822491" y="89958"/>
                </a:cubicBezTo>
                <a:cubicBezTo>
                  <a:pt x="4264701" y="94955"/>
                  <a:pt x="4524530" y="1156758"/>
                  <a:pt x="4946753" y="1169250"/>
                </a:cubicBezTo>
                <a:cubicBezTo>
                  <a:pt x="5368976" y="1181742"/>
                  <a:pt x="5926111" y="144922"/>
                  <a:pt x="6355829" y="164909"/>
                </a:cubicBezTo>
                <a:cubicBezTo>
                  <a:pt x="6785547" y="184896"/>
                  <a:pt x="7247035" y="1181640"/>
                  <a:pt x="7525061" y="1289172"/>
                </a:cubicBezTo>
                <a:cubicBezTo>
                  <a:pt x="7803087" y="1396704"/>
                  <a:pt x="7864090" y="992480"/>
                  <a:pt x="8023985" y="810100"/>
                </a:cubicBezTo>
              </a:path>
            </a:pathLst>
          </a:custGeom>
          <a:noFill/>
          <a:ln w="76200" cap="flat" cmpd="sng">
            <a:solidFill>
              <a:srgbClr val="EAEAEA"/>
            </a:solidFill>
            <a:prstDash val="solid"/>
            <a:headEnd type="none" w="med" len="med"/>
            <a:tailEnd type="none" w="med" len="med"/>
          </a:ln>
        </p:spPr>
        <p:txBody>
          <a:bodyPr/>
          <a:lstStyle/>
          <a:p>
            <a:endParaRPr lang="zh-CN" altLang="en-US"/>
          </a:p>
        </p:txBody>
      </p:sp>
      <p:sp>
        <p:nvSpPr>
          <p:cNvPr id="112644" name="椭圆 38"/>
          <p:cNvSpPr/>
          <p:nvPr/>
        </p:nvSpPr>
        <p:spPr>
          <a:xfrm>
            <a:off x="973138" y="2659063"/>
            <a:ext cx="1511300" cy="757237"/>
          </a:xfrm>
          <a:prstGeom prst="ellipse">
            <a:avLst/>
          </a:prstGeom>
          <a:solidFill>
            <a:srgbClr val="92D050"/>
          </a:solidFill>
          <a:ln w="57150" cap="flat" cmpd="sng">
            <a:solidFill>
              <a:srgbClr val="B6E088"/>
            </a:solidFill>
            <a:prstDash val="solid"/>
            <a:headEnd type="none" w="med" len="med"/>
            <a:tailEnd type="none" w="med" len="med"/>
          </a:ln>
        </p:spPr>
        <p:txBody>
          <a:bodyPr lIns="0" tIns="0" rIns="0" bIns="0" anchor="ctr" anchorCtr="0"/>
          <a:lstStyle/>
          <a:p>
            <a:r>
              <a:rPr lang="zh-CN" altLang="en-US" b="1" dirty="0">
                <a:solidFill>
                  <a:schemeClr val="bg1"/>
                </a:solidFill>
                <a:latin typeface="Arial Rounded MT Bold" panose="020F0704030504030204" pitchFamily="2" charset="0"/>
                <a:ea typeface="微软雅黑" panose="020B0503020204020204" charset="-122"/>
              </a:rPr>
              <a:t>依法依规</a:t>
            </a:r>
            <a:endParaRPr lang="zh-CN" altLang="en-US" b="1" dirty="0">
              <a:solidFill>
                <a:schemeClr val="bg1"/>
              </a:solidFill>
              <a:latin typeface="Arial Rounded MT Bold" panose="020F0704030504030204" pitchFamily="2" charset="0"/>
              <a:ea typeface="微软雅黑" panose="020B0503020204020204" charset="-122"/>
            </a:endParaRPr>
          </a:p>
        </p:txBody>
      </p:sp>
      <p:sp>
        <p:nvSpPr>
          <p:cNvPr id="112645" name="圆角矩形 2"/>
          <p:cNvSpPr/>
          <p:nvPr/>
        </p:nvSpPr>
        <p:spPr>
          <a:xfrm>
            <a:off x="1189038" y="1271588"/>
            <a:ext cx="2519362" cy="1463675"/>
          </a:xfrm>
          <a:custGeom>
            <a:avLst/>
            <a:gdLst>
              <a:gd name="txL" fmla="*/ 0 w 1440160"/>
              <a:gd name="txT" fmla="*/ 0 h 1221073"/>
              <a:gd name="txR" fmla="*/ 1440160 w 1440160"/>
              <a:gd name="txB" fmla="*/ 1221073 h 1221073"/>
            </a:gdLst>
            <a:ahLst/>
            <a:cxnLst>
              <a:cxn ang="0">
                <a:pos x="0" y="143711"/>
              </a:cxn>
              <a:cxn ang="0">
                <a:pos x="206377" y="0"/>
              </a:cxn>
              <a:cxn ang="0">
                <a:pos x="1417635" y="0"/>
              </a:cxn>
              <a:cxn ang="0">
                <a:pos x="1624012" y="143711"/>
              </a:cxn>
              <a:cxn ang="0">
                <a:pos x="1624012" y="647911"/>
              </a:cxn>
              <a:cxn ang="0">
                <a:pos x="1417635" y="791622"/>
              </a:cxn>
              <a:cxn ang="0">
                <a:pos x="206377" y="791622"/>
              </a:cxn>
              <a:cxn ang="0">
                <a:pos x="0" y="942187"/>
              </a:cxn>
              <a:cxn ang="0">
                <a:pos x="0" y="143711"/>
              </a:cxn>
            </a:cxnLst>
            <a:rect l="txL" t="txT" r="txR" b="txB"/>
            <a:pathLst>
              <a:path w="1440160" h="1221073">
                <a:moveTo>
                  <a:pt x="0" y="183013"/>
                </a:moveTo>
                <a:cubicBezTo>
                  <a:pt x="0" y="81938"/>
                  <a:pt x="81938" y="0"/>
                  <a:pt x="183013" y="0"/>
                </a:cubicBezTo>
                <a:lnTo>
                  <a:pt x="1257147" y="0"/>
                </a:lnTo>
                <a:cubicBezTo>
                  <a:pt x="1358222" y="0"/>
                  <a:pt x="1440160" y="81938"/>
                  <a:pt x="1440160" y="183013"/>
                </a:cubicBezTo>
                <a:lnTo>
                  <a:pt x="1440160" y="825099"/>
                </a:lnTo>
                <a:cubicBezTo>
                  <a:pt x="1440160" y="926174"/>
                  <a:pt x="1358222" y="1008112"/>
                  <a:pt x="1257147" y="1008112"/>
                </a:cubicBezTo>
                <a:lnTo>
                  <a:pt x="183013" y="1008112"/>
                </a:lnTo>
                <a:cubicBezTo>
                  <a:pt x="81938" y="1008112"/>
                  <a:pt x="0" y="1300928"/>
                  <a:pt x="0" y="1199853"/>
                </a:cubicBezTo>
                <a:lnTo>
                  <a:pt x="0" y="18301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lIns="0" tIns="0" rIns="0" bIns="144000" anchor="ctr" anchorCtr="0"/>
          <a:lstStyle/>
          <a:p>
            <a:pPr>
              <a:lnSpc>
                <a:spcPct val="130000"/>
              </a:lnSpc>
            </a:pPr>
            <a:r>
              <a:rPr lang="zh-CN" altLang="en-US" sz="1600" b="1" dirty="0">
                <a:solidFill>
                  <a:schemeClr val="tx1"/>
                </a:solidFill>
                <a:latin typeface="黑体" panose="02010609060101010101" pitchFamily="49" charset="-122"/>
                <a:ea typeface="黑体" panose="02010609060101010101" pitchFamily="49" charset="-122"/>
                <a:cs typeface="黑体" panose="02010609060101010101" pitchFamily="49" charset="-122"/>
              </a:rPr>
              <a:t>定责与评价必须紧扣法律法规，依法进行审计。 确保定责与评价的高度一致性。</a:t>
            </a:r>
            <a:endParaRPr lang="zh-CN" altLang="en-US" sz="1600" b="1" dirty="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112646" name="椭圆 43"/>
          <p:cNvSpPr/>
          <p:nvPr/>
        </p:nvSpPr>
        <p:spPr>
          <a:xfrm>
            <a:off x="3565525" y="2659063"/>
            <a:ext cx="1295400" cy="757237"/>
          </a:xfrm>
          <a:prstGeom prst="ellipse">
            <a:avLst/>
          </a:prstGeom>
          <a:solidFill>
            <a:srgbClr val="92D050"/>
          </a:solidFill>
          <a:ln w="57150" cap="flat" cmpd="sng">
            <a:solidFill>
              <a:srgbClr val="B6E088"/>
            </a:solidFill>
            <a:prstDash val="solid"/>
            <a:headEnd type="none" w="med" len="med"/>
            <a:tailEnd type="none" w="med" len="med"/>
          </a:ln>
        </p:spPr>
        <p:txBody>
          <a:bodyPr lIns="0" tIns="0" rIns="0" bIns="0" anchor="ctr" anchorCtr="0"/>
          <a:lstStyle/>
          <a:p>
            <a:r>
              <a:rPr lang="zh-CN" altLang="en-US" b="1" dirty="0">
                <a:solidFill>
                  <a:schemeClr val="bg1"/>
                </a:solidFill>
                <a:latin typeface="Arial Rounded MT Bold" panose="020F0704030504030204" pitchFamily="2" charset="0"/>
                <a:ea typeface="微软雅黑" panose="020B0503020204020204" charset="-122"/>
              </a:rPr>
              <a:t>权责一致</a:t>
            </a:r>
            <a:endParaRPr lang="zh-CN" altLang="en-US" b="1" dirty="0">
              <a:solidFill>
                <a:schemeClr val="bg1"/>
              </a:solidFill>
              <a:latin typeface="Arial Rounded MT Bold" panose="020F0704030504030204" pitchFamily="2" charset="0"/>
              <a:ea typeface="微软雅黑" panose="020B0503020204020204" charset="-122"/>
            </a:endParaRPr>
          </a:p>
        </p:txBody>
      </p:sp>
      <p:sp>
        <p:nvSpPr>
          <p:cNvPr id="112647" name="圆角矩形 2"/>
          <p:cNvSpPr/>
          <p:nvPr/>
        </p:nvSpPr>
        <p:spPr>
          <a:xfrm>
            <a:off x="3970020" y="1170940"/>
            <a:ext cx="2484120" cy="1610360"/>
          </a:xfrm>
          <a:custGeom>
            <a:avLst/>
            <a:gdLst>
              <a:gd name="txL" fmla="*/ 0 w 1440160"/>
              <a:gd name="txT" fmla="*/ 0 h 1221073"/>
              <a:gd name="txR" fmla="*/ 1440160 w 1440160"/>
              <a:gd name="txB" fmla="*/ 1221073 h 1221073"/>
            </a:gdLst>
            <a:ahLst/>
            <a:cxnLst>
              <a:cxn ang="0">
                <a:pos x="0" y="143711"/>
              </a:cxn>
              <a:cxn ang="0">
                <a:pos x="206175" y="0"/>
              </a:cxn>
              <a:cxn ang="0">
                <a:pos x="1416250" y="0"/>
              </a:cxn>
              <a:cxn ang="0">
                <a:pos x="1622425" y="143711"/>
              </a:cxn>
              <a:cxn ang="0">
                <a:pos x="1622425" y="647911"/>
              </a:cxn>
              <a:cxn ang="0">
                <a:pos x="1416250" y="791622"/>
              </a:cxn>
              <a:cxn ang="0">
                <a:pos x="206175" y="791622"/>
              </a:cxn>
              <a:cxn ang="0">
                <a:pos x="0" y="942187"/>
              </a:cxn>
              <a:cxn ang="0">
                <a:pos x="0" y="143711"/>
              </a:cxn>
            </a:cxnLst>
            <a:rect l="txL" t="txT" r="txR" b="txB"/>
            <a:pathLst>
              <a:path w="1440160" h="1221073">
                <a:moveTo>
                  <a:pt x="0" y="183013"/>
                </a:moveTo>
                <a:cubicBezTo>
                  <a:pt x="0" y="81938"/>
                  <a:pt x="81938" y="0"/>
                  <a:pt x="183013" y="0"/>
                </a:cubicBezTo>
                <a:lnTo>
                  <a:pt x="1257147" y="0"/>
                </a:lnTo>
                <a:cubicBezTo>
                  <a:pt x="1358222" y="0"/>
                  <a:pt x="1440160" y="81938"/>
                  <a:pt x="1440160" y="183013"/>
                </a:cubicBezTo>
                <a:lnTo>
                  <a:pt x="1440160" y="825099"/>
                </a:lnTo>
                <a:cubicBezTo>
                  <a:pt x="1440160" y="926174"/>
                  <a:pt x="1358222" y="1008112"/>
                  <a:pt x="1257147" y="1008112"/>
                </a:cubicBezTo>
                <a:lnTo>
                  <a:pt x="183013" y="1008112"/>
                </a:lnTo>
                <a:cubicBezTo>
                  <a:pt x="81938" y="1008112"/>
                  <a:pt x="0" y="1300928"/>
                  <a:pt x="0" y="1199853"/>
                </a:cubicBezTo>
                <a:lnTo>
                  <a:pt x="0" y="183013"/>
                </a:lnTo>
                <a:close/>
              </a:path>
            </a:pathLst>
          </a:custGeom>
          <a:solidFill>
            <a:srgbClr val="00B0F0"/>
          </a:solidFill>
          <a:ln w="9525">
            <a:noFill/>
          </a:ln>
        </p:spPr>
        <p:txBody>
          <a:bodyPr lIns="0" tIns="0" rIns="0" bIns="144000" anchor="ctr" anchorCtr="0"/>
          <a:lstStyle/>
          <a:p>
            <a:pPr>
              <a:lnSpc>
                <a:spcPct val="130000"/>
              </a:lnSpc>
            </a:pPr>
            <a:r>
              <a:rPr lang="zh-CN" altLang="en-US" sz="1600" b="1" dirty="0">
                <a:solidFill>
                  <a:schemeClr val="tx1"/>
                </a:solidFill>
                <a:latin typeface="微软雅黑" panose="020B0503020204020204" charset="-122"/>
                <a:ea typeface="微软雅黑" panose="020B0503020204020204" charset="-122"/>
              </a:rPr>
              <a:t>定责与评价要紧密围绕权力运行来进行，责任界定需要与赋予领导干部的权力保持一致。</a:t>
            </a:r>
            <a:r>
              <a:rPr lang="zh-CN" altLang="en-US" sz="1600" dirty="0">
                <a:solidFill>
                  <a:srgbClr val="7F7F7F"/>
                </a:solidFill>
                <a:latin typeface="微软雅黑" panose="020B0503020204020204" charset="-122"/>
                <a:ea typeface="微软雅黑" panose="020B0503020204020204" charset="-122"/>
              </a:rPr>
              <a:t> </a:t>
            </a:r>
            <a:endParaRPr lang="zh-CN" altLang="en-US" sz="1600" dirty="0">
              <a:solidFill>
                <a:srgbClr val="7F7F7F"/>
              </a:solidFill>
              <a:latin typeface="微软雅黑" panose="020B0503020204020204" charset="-122"/>
              <a:ea typeface="微软雅黑" panose="020B0503020204020204" charset="-122"/>
            </a:endParaRPr>
          </a:p>
        </p:txBody>
      </p:sp>
      <p:sp>
        <p:nvSpPr>
          <p:cNvPr id="112648" name="椭圆 48"/>
          <p:cNvSpPr/>
          <p:nvPr/>
        </p:nvSpPr>
        <p:spPr>
          <a:xfrm>
            <a:off x="5940425" y="2657475"/>
            <a:ext cx="1327150" cy="758825"/>
          </a:xfrm>
          <a:prstGeom prst="ellipse">
            <a:avLst/>
          </a:prstGeom>
          <a:solidFill>
            <a:srgbClr val="92D050"/>
          </a:solidFill>
          <a:ln w="57150" cap="flat" cmpd="sng">
            <a:solidFill>
              <a:srgbClr val="B6E088"/>
            </a:solidFill>
            <a:prstDash val="solid"/>
            <a:headEnd type="none" w="med" len="med"/>
            <a:tailEnd type="none" w="med" len="med"/>
          </a:ln>
        </p:spPr>
        <p:txBody>
          <a:bodyPr lIns="0" tIns="0" rIns="0" bIns="0" anchor="ctr" anchorCtr="0"/>
          <a:lstStyle/>
          <a:p>
            <a:pPr algn="ctr"/>
            <a:r>
              <a:rPr lang="zh-CN" altLang="en-US" b="1" dirty="0">
                <a:solidFill>
                  <a:schemeClr val="bg1"/>
                </a:solidFill>
                <a:latin typeface="Arial Rounded MT Bold" panose="020F0704030504030204" pitchFamily="2" charset="0"/>
                <a:ea typeface="微软雅黑" panose="020B0503020204020204" charset="-122"/>
              </a:rPr>
              <a:t>客观</a:t>
            </a:r>
            <a:endParaRPr lang="zh-CN" altLang="en-US" b="1" dirty="0">
              <a:solidFill>
                <a:schemeClr val="bg1"/>
              </a:solidFill>
              <a:latin typeface="Arial Rounded MT Bold" panose="020F0704030504030204" pitchFamily="2" charset="0"/>
              <a:ea typeface="微软雅黑" panose="020B0503020204020204" charset="-122"/>
            </a:endParaRPr>
          </a:p>
        </p:txBody>
      </p:sp>
      <p:sp>
        <p:nvSpPr>
          <p:cNvPr id="112649" name="圆角矩形 2"/>
          <p:cNvSpPr/>
          <p:nvPr/>
        </p:nvSpPr>
        <p:spPr>
          <a:xfrm>
            <a:off x="6637655" y="1435735"/>
            <a:ext cx="2327275" cy="1053465"/>
          </a:xfrm>
          <a:custGeom>
            <a:avLst/>
            <a:gdLst>
              <a:gd name="txL" fmla="*/ 0 w 1440160"/>
              <a:gd name="txT" fmla="*/ 0 h 1221073"/>
              <a:gd name="txR" fmla="*/ 1440160 w 1440160"/>
              <a:gd name="txB" fmla="*/ 1221073 h 1221073"/>
            </a:gdLst>
            <a:ahLst/>
            <a:cxnLst>
              <a:cxn ang="0">
                <a:pos x="0" y="144187"/>
              </a:cxn>
              <a:cxn ang="0">
                <a:pos x="206377" y="0"/>
              </a:cxn>
              <a:cxn ang="0">
                <a:pos x="1417636" y="0"/>
              </a:cxn>
              <a:cxn ang="0">
                <a:pos x="1624013" y="144187"/>
              </a:cxn>
              <a:cxn ang="0">
                <a:pos x="1624013" y="650056"/>
              </a:cxn>
              <a:cxn ang="0">
                <a:pos x="1417636" y="794243"/>
              </a:cxn>
              <a:cxn ang="0">
                <a:pos x="206377" y="794243"/>
              </a:cxn>
              <a:cxn ang="0">
                <a:pos x="0" y="945307"/>
              </a:cxn>
              <a:cxn ang="0">
                <a:pos x="0" y="144187"/>
              </a:cxn>
            </a:cxnLst>
            <a:rect l="txL" t="txT" r="txR" b="txB"/>
            <a:pathLst>
              <a:path w="1440160" h="1221073">
                <a:moveTo>
                  <a:pt x="0" y="183013"/>
                </a:moveTo>
                <a:cubicBezTo>
                  <a:pt x="0" y="81938"/>
                  <a:pt x="81938" y="0"/>
                  <a:pt x="183013" y="0"/>
                </a:cubicBezTo>
                <a:lnTo>
                  <a:pt x="1257147" y="0"/>
                </a:lnTo>
                <a:cubicBezTo>
                  <a:pt x="1358222" y="0"/>
                  <a:pt x="1440160" y="81938"/>
                  <a:pt x="1440160" y="183013"/>
                </a:cubicBezTo>
                <a:lnTo>
                  <a:pt x="1440160" y="825099"/>
                </a:lnTo>
                <a:cubicBezTo>
                  <a:pt x="1440160" y="926174"/>
                  <a:pt x="1358222" y="1008112"/>
                  <a:pt x="1257147" y="1008112"/>
                </a:cubicBezTo>
                <a:lnTo>
                  <a:pt x="183013" y="1008112"/>
                </a:lnTo>
                <a:cubicBezTo>
                  <a:pt x="81938" y="1008112"/>
                  <a:pt x="0" y="1300928"/>
                  <a:pt x="0" y="1199853"/>
                </a:cubicBezTo>
                <a:lnTo>
                  <a:pt x="0" y="183013"/>
                </a:lnTo>
                <a:close/>
              </a:path>
            </a:pathLst>
          </a:custGeom>
          <a:solidFill>
            <a:srgbClr val="FFC000"/>
          </a:solidFill>
          <a:ln w="9525">
            <a:noFill/>
          </a:ln>
        </p:spPr>
        <p:txBody>
          <a:bodyPr lIns="0" tIns="0" rIns="0" bIns="144000" anchor="ctr" anchorCtr="0"/>
          <a:lstStyle/>
          <a:p>
            <a:pPr>
              <a:lnSpc>
                <a:spcPct val="130000"/>
              </a:lnSpc>
            </a:pPr>
            <a:r>
              <a:rPr lang="zh-CN" altLang="en-US" sz="1600" dirty="0">
                <a:solidFill>
                  <a:schemeClr val="tx1"/>
                </a:solidFill>
                <a:latin typeface="黑体" panose="02010609060101010101" pitchFamily="49" charset="-122"/>
                <a:ea typeface="黑体" panose="02010609060101010101" pitchFamily="49" charset="-122"/>
                <a:cs typeface="黑体" panose="02010609060101010101" pitchFamily="49" charset="-122"/>
              </a:rPr>
              <a:t>要以事实为准绳，坚持实事求是、以理服人。 </a:t>
            </a:r>
            <a:endParaRPr lang="zh-CN" altLang="en-US" sz="16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112650" name="椭圆 53"/>
          <p:cNvSpPr/>
          <p:nvPr/>
        </p:nvSpPr>
        <p:spPr>
          <a:xfrm>
            <a:off x="1908175" y="4375150"/>
            <a:ext cx="1339850" cy="758825"/>
          </a:xfrm>
          <a:prstGeom prst="ellipse">
            <a:avLst/>
          </a:prstGeom>
          <a:solidFill>
            <a:srgbClr val="92D050"/>
          </a:solidFill>
          <a:ln w="57150" cap="flat" cmpd="sng">
            <a:solidFill>
              <a:srgbClr val="B6E088"/>
            </a:solidFill>
            <a:prstDash val="solid"/>
            <a:headEnd type="none" w="med" len="med"/>
            <a:tailEnd type="none" w="med" len="med"/>
          </a:ln>
        </p:spPr>
        <p:txBody>
          <a:bodyPr lIns="0" tIns="0" rIns="0" bIns="0" anchor="ctr" anchorCtr="0"/>
          <a:lstStyle/>
          <a:p>
            <a:pPr algn="ctr"/>
            <a:r>
              <a:rPr lang="zh-CN" altLang="en-US" b="1" dirty="0">
                <a:solidFill>
                  <a:schemeClr val="bg1"/>
                </a:solidFill>
                <a:latin typeface="Arial Rounded MT Bold" panose="020F0704030504030204" pitchFamily="2" charset="0"/>
                <a:ea typeface="微软雅黑" panose="020B0503020204020204" charset="-122"/>
              </a:rPr>
              <a:t>全面</a:t>
            </a:r>
            <a:endParaRPr lang="zh-CN" altLang="en-US" b="1" dirty="0">
              <a:solidFill>
                <a:schemeClr val="bg1"/>
              </a:solidFill>
              <a:latin typeface="Arial Rounded MT Bold" panose="020F0704030504030204" pitchFamily="2" charset="0"/>
              <a:ea typeface="微软雅黑" panose="020B0503020204020204" charset="-122"/>
            </a:endParaRPr>
          </a:p>
        </p:txBody>
      </p:sp>
      <p:sp>
        <p:nvSpPr>
          <p:cNvPr id="112651" name="椭圆 58"/>
          <p:cNvSpPr/>
          <p:nvPr/>
        </p:nvSpPr>
        <p:spPr>
          <a:xfrm>
            <a:off x="4572000" y="4221163"/>
            <a:ext cx="1322388" cy="757237"/>
          </a:xfrm>
          <a:prstGeom prst="ellipse">
            <a:avLst/>
          </a:prstGeom>
          <a:solidFill>
            <a:srgbClr val="92D050"/>
          </a:solidFill>
          <a:ln w="57150" cap="flat" cmpd="sng">
            <a:solidFill>
              <a:srgbClr val="B6E088"/>
            </a:solidFill>
            <a:prstDash val="solid"/>
            <a:headEnd type="none" w="med" len="med"/>
            <a:tailEnd type="none" w="med" len="med"/>
          </a:ln>
        </p:spPr>
        <p:txBody>
          <a:bodyPr lIns="0" tIns="0" rIns="0" bIns="0" anchor="ctr" anchorCtr="0"/>
          <a:lstStyle/>
          <a:p>
            <a:pPr algn="ctr"/>
            <a:r>
              <a:rPr lang="zh-CN" altLang="en-US" b="1" dirty="0">
                <a:solidFill>
                  <a:schemeClr val="bg1"/>
                </a:solidFill>
                <a:latin typeface="Arial Rounded MT Bold" panose="020F0704030504030204" pitchFamily="2" charset="0"/>
                <a:ea typeface="微软雅黑" panose="020B0503020204020204" charset="-122"/>
              </a:rPr>
              <a:t>重要性</a:t>
            </a:r>
            <a:endParaRPr lang="zh-CN" altLang="en-US" b="1" dirty="0">
              <a:solidFill>
                <a:schemeClr val="bg1"/>
              </a:solidFill>
              <a:latin typeface="Arial Rounded MT Bold" panose="020F0704030504030204" pitchFamily="2" charset="0"/>
              <a:ea typeface="微软雅黑" panose="020B0503020204020204" charset="-122"/>
            </a:endParaRPr>
          </a:p>
        </p:txBody>
      </p:sp>
      <p:sp>
        <p:nvSpPr>
          <p:cNvPr id="112652" name="椭圆 3"/>
          <p:cNvSpPr/>
          <p:nvPr/>
        </p:nvSpPr>
        <p:spPr>
          <a:xfrm>
            <a:off x="396875" y="5086350"/>
            <a:ext cx="2735580" cy="1327150"/>
          </a:xfrm>
          <a:custGeom>
            <a:avLst/>
            <a:gdLst>
              <a:gd name="txL" fmla="*/ 0 w 1680224"/>
              <a:gd name="txT" fmla="*/ 0 h 959276"/>
              <a:gd name="txR" fmla="*/ 1680224 w 1680224"/>
              <a:gd name="txB" fmla="*/ 959276 h 959276"/>
            </a:gdLst>
            <a:ahLst/>
            <a:cxnLst/>
            <a:rect l="txL" t="txT" r="txR" b="txB"/>
            <a:pathLst>
              <a:path w="1680224" h="959276">
                <a:moveTo>
                  <a:pt x="1675886" y="345"/>
                </a:moveTo>
                <a:cubicBezTo>
                  <a:pt x="1678730" y="1654"/>
                  <a:pt x="1680224" y="6745"/>
                  <a:pt x="1680224" y="16670"/>
                </a:cubicBezTo>
                <a:lnTo>
                  <a:pt x="1680224" y="815501"/>
                </a:lnTo>
                <a:cubicBezTo>
                  <a:pt x="1680224" y="894906"/>
                  <a:pt x="1584627" y="959276"/>
                  <a:pt x="1466704" y="959276"/>
                </a:cubicBezTo>
                <a:lnTo>
                  <a:pt x="213520" y="959276"/>
                </a:lnTo>
                <a:cubicBezTo>
                  <a:pt x="95596" y="959276"/>
                  <a:pt x="0" y="894906"/>
                  <a:pt x="0" y="815501"/>
                </a:cubicBezTo>
                <a:lnTo>
                  <a:pt x="0" y="311077"/>
                </a:lnTo>
                <a:cubicBezTo>
                  <a:pt x="0" y="231673"/>
                  <a:pt x="95596" y="167302"/>
                  <a:pt x="213520" y="167302"/>
                </a:cubicBezTo>
                <a:lnTo>
                  <a:pt x="1466704" y="167302"/>
                </a:lnTo>
                <a:cubicBezTo>
                  <a:pt x="1569887" y="167302"/>
                  <a:pt x="1655976" y="-8819"/>
                  <a:pt x="1675886" y="345"/>
                </a:cubicBezTo>
                <a:close/>
              </a:path>
            </a:pathLst>
          </a:custGeom>
          <a:solidFill>
            <a:srgbClr val="FFFF00"/>
          </a:solidFill>
          <a:ln w="9525">
            <a:noFill/>
          </a:ln>
        </p:spPr>
        <p:txBody>
          <a:bodyPr lIns="0" tIns="144000" rIns="0" bIns="0" anchor="ctr" anchorCtr="0"/>
          <a:lstStyle/>
          <a:p>
            <a:pPr>
              <a:lnSpc>
                <a:spcPct val="130000"/>
              </a:lnSpc>
            </a:pPr>
            <a:r>
              <a:rPr lang="zh-CN" altLang="en-US" sz="1600" b="1" dirty="0">
                <a:solidFill>
                  <a:srgbClr val="7F7F7F"/>
                </a:solidFill>
                <a:latin typeface="黑体" panose="02010609060101010101" pitchFamily="49" charset="-122"/>
                <a:ea typeface="黑体" panose="02010609060101010101" pitchFamily="49" charset="-122"/>
              </a:rPr>
              <a:t>定责与评价要覆盖到领导干部所履行的所有责任范围，不能片面化、碎片化和以偏概全。</a:t>
            </a:r>
            <a:r>
              <a:rPr lang="zh-CN" altLang="en-US" sz="1600" dirty="0">
                <a:solidFill>
                  <a:srgbClr val="7F7F7F"/>
                </a:solidFill>
                <a:latin typeface="微软雅黑" panose="020B0503020204020204" charset="-122"/>
                <a:ea typeface="微软雅黑" panose="020B0503020204020204" charset="-122"/>
              </a:rPr>
              <a:t> </a:t>
            </a:r>
            <a:endParaRPr lang="zh-CN" altLang="en-US" sz="1600" dirty="0">
              <a:solidFill>
                <a:srgbClr val="7F7F7F"/>
              </a:solidFill>
              <a:latin typeface="微软雅黑" panose="020B0503020204020204" charset="-122"/>
              <a:ea typeface="微软雅黑" panose="020B0503020204020204" charset="-122"/>
            </a:endParaRPr>
          </a:p>
        </p:txBody>
      </p:sp>
      <p:sp>
        <p:nvSpPr>
          <p:cNvPr id="112653" name="矩形 5"/>
          <p:cNvSpPr/>
          <p:nvPr/>
        </p:nvSpPr>
        <p:spPr>
          <a:xfrm>
            <a:off x="4716780" y="4797425"/>
            <a:ext cx="4247515" cy="1550035"/>
          </a:xfrm>
          <a:custGeom>
            <a:avLst/>
            <a:gdLst>
              <a:gd name="txL" fmla="*/ 0 w 1750606"/>
              <a:gd name="txT" fmla="*/ 0 h 959277"/>
              <a:gd name="txR" fmla="*/ 1750606 w 1750606"/>
              <a:gd name="txB" fmla="*/ 959277 h 959277"/>
            </a:gdLst>
            <a:ahLst/>
            <a:cxnLst/>
            <a:rect l="txL" t="txT" r="txR" b="txB"/>
            <a:pathLst>
              <a:path w="1750606" h="959277">
                <a:moveTo>
                  <a:pt x="4520" y="345"/>
                </a:moveTo>
                <a:cubicBezTo>
                  <a:pt x="25264" y="-8819"/>
                  <a:pt x="114959" y="167302"/>
                  <a:pt x="222464" y="167302"/>
                </a:cubicBezTo>
                <a:lnTo>
                  <a:pt x="1528142" y="167302"/>
                </a:lnTo>
                <a:cubicBezTo>
                  <a:pt x="1651005" y="167302"/>
                  <a:pt x="1750606" y="231673"/>
                  <a:pt x="1750606" y="311078"/>
                </a:cubicBezTo>
                <a:lnTo>
                  <a:pt x="1750606" y="815502"/>
                </a:lnTo>
                <a:cubicBezTo>
                  <a:pt x="1750606" y="894907"/>
                  <a:pt x="1651005" y="959277"/>
                  <a:pt x="1528142" y="959277"/>
                </a:cubicBezTo>
                <a:lnTo>
                  <a:pt x="222464" y="959277"/>
                </a:lnTo>
                <a:cubicBezTo>
                  <a:pt x="99601" y="959277"/>
                  <a:pt x="0" y="894907"/>
                  <a:pt x="0" y="815502"/>
                </a:cubicBezTo>
                <a:lnTo>
                  <a:pt x="0" y="16670"/>
                </a:lnTo>
                <a:lnTo>
                  <a:pt x="4520" y="345"/>
                </a:lnTo>
                <a:close/>
              </a:path>
            </a:pathLst>
          </a:custGeom>
          <a:solidFill>
            <a:schemeClr val="accent1">
              <a:lumMod val="75000"/>
            </a:schemeClr>
          </a:solidFill>
          <a:ln w="9525">
            <a:noFill/>
          </a:ln>
        </p:spPr>
        <p:txBody>
          <a:bodyPr lIns="0" tIns="144000" rIns="0" bIns="0" anchor="ctr" anchorCtr="0"/>
          <a:lstStyle/>
          <a:p>
            <a:pPr>
              <a:lnSpc>
                <a:spcPct val="130000"/>
              </a:lnSpc>
            </a:pPr>
            <a:r>
              <a:rPr lang="zh-CN" altLang="en-US" sz="1600" b="1" dirty="0">
                <a:solidFill>
                  <a:srgbClr val="FFFF00"/>
                </a:solidFill>
                <a:latin typeface="黑体" panose="02010609060101010101" pitchFamily="49" charset="-122"/>
                <a:ea typeface="黑体" panose="02010609060101010101" pitchFamily="49" charset="-122"/>
              </a:rPr>
              <a:t>定责与评价要有所侧重，重要岗位、重要职责、重要决策、重大影响要予以重点关注和审查。不能避重就轻、不分主次，眉毛胡子一把抓。</a:t>
            </a:r>
            <a:endParaRPr lang="zh-CN" altLang="en-US" sz="1600" b="1" dirty="0">
              <a:solidFill>
                <a:srgbClr val="FFFF00"/>
              </a:solidFill>
              <a:latin typeface="黑体" panose="02010609060101010101" pitchFamily="49" charset="-122"/>
              <a:ea typeface="黑体" panose="02010609060101010101" pitchFamily="49" charset="-122"/>
            </a:endParaRPr>
          </a:p>
        </p:txBody>
      </p:sp>
      <p:sp>
        <p:nvSpPr>
          <p:cNvPr id="34818" name="标题 34817"/>
          <p:cNvSpPr>
            <a:spLocks noGrp="1"/>
          </p:cNvSpPr>
          <p:nvPr/>
        </p:nvSpPr>
        <p:spPr>
          <a:xfrm>
            <a:off x="457200" y="202883"/>
            <a:ext cx="8229600" cy="1143000"/>
          </a:xfrm>
          <a:prstGeom prst="rect">
            <a:avLst/>
          </a:prstGeom>
          <a:noFill/>
          <a:ln w="9525">
            <a:noFill/>
          </a:ln>
        </p:spPr>
        <p:txBody>
          <a:bodyPr anchor="ctr"/>
          <a:lstStyle>
            <a:lvl1pPr marL="0" lvl="0" indent="0" algn="l" defTabSz="914400" rtl="0" eaLnBrk="1" fontAlgn="base" latinLnBrk="0" hangingPunct="1">
              <a:lnSpc>
                <a:spcPct val="100000"/>
              </a:lnSpc>
              <a:spcBef>
                <a:spcPct val="0"/>
              </a:spcBef>
              <a:spcAft>
                <a:spcPct val="0"/>
              </a:spcAft>
              <a:buNone/>
              <a:defRPr sz="3800" b="0" i="0" u="none" kern="1200" baseline="0">
                <a:solidFill>
                  <a:schemeClr val="tx2"/>
                </a:solidFill>
                <a:latin typeface="+mj-lt"/>
                <a:ea typeface="+mj-ea"/>
                <a:cs typeface="+mj-cs"/>
              </a:defRPr>
            </a:lvl1pPr>
          </a:lstStyle>
          <a:p>
            <a:pPr algn="ctr"/>
            <a:r>
              <a:rPr lang="zh-CN" altLang="en-US" dirty="0"/>
              <a:t>经济责任审计的原则</a:t>
            </a:r>
            <a:endParaRPr lang="zh-CN" altLang="en-US" dirty="0"/>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23553"/>
          <p:cNvSpPr>
            <a:spLocks noGrp="1"/>
          </p:cNvSpPr>
          <p:nvPr>
            <p:ph type="title"/>
          </p:nvPr>
        </p:nvSpPr>
        <p:spPr/>
        <p:txBody>
          <a:bodyPr anchor="ctr"/>
          <a:lstStyle/>
          <a:p>
            <a:pPr algn="ctr"/>
            <a:r>
              <a:rPr lang="zh-CN" altLang="en-US" dirty="0"/>
              <a:t>三、经济责任审计“审什么”</a:t>
            </a:r>
            <a:endParaRPr lang="zh-CN" altLang="en-US" dirty="0"/>
          </a:p>
        </p:txBody>
      </p:sp>
      <p:sp>
        <p:nvSpPr>
          <p:cNvPr id="23555" name="文本占位符 23554"/>
          <p:cNvSpPr>
            <a:spLocks noGrp="1"/>
          </p:cNvSpPr>
          <p:nvPr>
            <p:ph type="body" idx="1"/>
          </p:nvPr>
        </p:nvSpPr>
        <p:spPr>
          <a:xfrm>
            <a:off x="305435" y="1169670"/>
            <a:ext cx="8482965" cy="4530725"/>
          </a:xfrm>
        </p:spPr>
        <p:txBody>
          <a:bodyPr/>
          <a:lstStyle/>
          <a:p>
            <a:pPr>
              <a:lnSpc>
                <a:spcPct val="150000"/>
              </a:lnSpc>
            </a:pPr>
            <a:r>
              <a:rPr lang="en-US" altLang="zh-CN" dirty="0">
                <a:latin typeface="宋体" panose="02010600030101010101" pitchFamily="2" charset="-122"/>
                <a:ea typeface="宋体" panose="02010600030101010101" pitchFamily="2" charset="-122"/>
                <a:cs typeface="宋体" panose="02010600030101010101" pitchFamily="2" charset="-122"/>
              </a:rPr>
              <a:t> </a:t>
            </a:r>
            <a:r>
              <a:rPr lang="zh-CN" altLang="en-US" dirty="0">
                <a:latin typeface="宋体" panose="02010600030101010101" pitchFamily="2" charset="-122"/>
                <a:ea typeface="宋体" panose="02010600030101010101" pitchFamily="2" charset="-122"/>
                <a:cs typeface="宋体" panose="02010600030101010101" pitchFamily="2" charset="-122"/>
              </a:rPr>
              <a:t>经济责任审计目标</a:t>
            </a:r>
            <a:endParaRPr lang="zh-CN" altLang="en-US" dirty="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dirty="0">
                <a:latin typeface="宋体" panose="02010600030101010101" pitchFamily="2" charset="-122"/>
                <a:ea typeface="宋体" panose="02010600030101010101" pitchFamily="2" charset="-122"/>
                <a:cs typeface="宋体" panose="02010600030101010101" pitchFamily="2" charset="-122"/>
              </a:rPr>
              <a:t>经济责任审计应当以领导干部任职期间公共资金、国有资产、国有资源的</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管理</a:t>
            </a:r>
            <a:r>
              <a:rPr lang="zh-CN" altLang="en-US" sz="2400" dirty="0">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分配</a:t>
            </a:r>
            <a:r>
              <a:rPr lang="zh-CN" altLang="en-US" sz="2400" dirty="0">
                <a:latin typeface="宋体" panose="02010600030101010101" pitchFamily="2" charset="-122"/>
                <a:ea typeface="宋体" panose="02010600030101010101" pitchFamily="2" charset="-122"/>
                <a:cs typeface="宋体" panose="02010600030101010101" pitchFamily="2" charset="-122"/>
              </a:rPr>
              <a:t>和</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使用</a:t>
            </a:r>
            <a:r>
              <a:rPr lang="zh-CN" altLang="en-US" sz="2400" dirty="0">
                <a:latin typeface="宋体" panose="02010600030101010101" pitchFamily="2" charset="-122"/>
                <a:ea typeface="宋体" panose="02010600030101010101" pitchFamily="2" charset="-122"/>
                <a:cs typeface="宋体" panose="02010600030101010101" pitchFamily="2" charset="-122"/>
              </a:rPr>
              <a:t>为基础，以领导干部</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权力运行</a:t>
            </a:r>
            <a:r>
              <a:rPr lang="zh-CN" altLang="en-US" sz="2400" dirty="0">
                <a:latin typeface="宋体" panose="02010600030101010101" pitchFamily="2" charset="-122"/>
                <a:ea typeface="宋体" panose="02010600030101010101" pitchFamily="2" charset="-122"/>
                <a:cs typeface="宋体" panose="02010600030101010101" pitchFamily="2" charset="-122"/>
              </a:rPr>
              <a:t>和</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责任落实</a:t>
            </a:r>
            <a:r>
              <a:rPr lang="zh-CN" altLang="en-US" sz="2400" dirty="0">
                <a:latin typeface="宋体" panose="02010600030101010101" pitchFamily="2" charset="-122"/>
                <a:ea typeface="宋体" panose="02010600030101010101" pitchFamily="2" charset="-122"/>
                <a:cs typeface="宋体" panose="02010600030101010101" pitchFamily="2" charset="-122"/>
              </a:rPr>
              <a:t>情况为重点，充分考虑领导干部管理监督需要、履职特点和审计资源等因素，依规依法确定审计内容。（</a:t>
            </a:r>
            <a:r>
              <a:rPr lang="en-US" altLang="zh-CN" sz="2400" dirty="0">
                <a:latin typeface="宋体" panose="02010600030101010101" pitchFamily="2" charset="-122"/>
                <a:ea typeface="宋体" panose="02010600030101010101" pitchFamily="2" charset="-122"/>
                <a:cs typeface="宋体" panose="02010600030101010101" pitchFamily="2" charset="-122"/>
              </a:rPr>
              <a:t>2019</a:t>
            </a:r>
            <a:r>
              <a:rPr lang="zh-CN" altLang="en-US" sz="2400" dirty="0">
                <a:latin typeface="宋体" panose="02010600030101010101" pitchFamily="2" charset="-122"/>
                <a:ea typeface="宋体" panose="02010600030101010101" pitchFamily="2" charset="-122"/>
                <a:cs typeface="宋体" panose="02010600030101010101" pitchFamily="2" charset="-122"/>
              </a:rPr>
              <a:t>年</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规定</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第十六条）</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a:effectLst>
                  <a:outerShdw blurRad="38100" dist="38100" dir="2700000" algn="tl">
                    <a:srgbClr val="000000">
                      <a:alpha val="43137"/>
                    </a:srgbClr>
                  </a:outerShdw>
                </a:effectLst>
              </a:rPr>
              <a:t>“百名红通人员”第7号</a:t>
            </a:r>
            <a:r>
              <a:rPr lang="en-US" altLang="zh-CN" b="1">
                <a:effectLst>
                  <a:outerShdw blurRad="38100" dist="38100" dir="2700000" algn="tl">
                    <a:srgbClr val="000000">
                      <a:alpha val="43137"/>
                    </a:srgbClr>
                  </a:outerShdw>
                </a:effectLst>
              </a:rPr>
              <a:t>——</a:t>
            </a:r>
            <a:r>
              <a:rPr lang="zh-CN" altLang="en-US" b="1">
                <a:effectLst>
                  <a:outerShdw blurRad="38100" dist="38100" dir="2700000" algn="tl">
                    <a:srgbClr val="000000">
                      <a:alpha val="43137"/>
                    </a:srgbClr>
                  </a:outerShdw>
                </a:effectLst>
              </a:rPr>
              <a:t>李向东</a:t>
            </a:r>
            <a:endParaRPr lang="zh-CN" altLang="en-US" b="1">
              <a:effectLst>
                <a:outerShdw blurRad="38100" dist="38100" dir="2700000" algn="tl">
                  <a:srgbClr val="000000">
                    <a:alpha val="43137"/>
                  </a:srgbClr>
                </a:outerShdw>
              </a:effectLst>
            </a:endParaRPr>
          </a:p>
        </p:txBody>
      </p:sp>
      <p:pic>
        <p:nvPicPr>
          <p:cNvPr id="7" name="内容占位符 6"/>
          <p:cNvPicPr>
            <a:picLocks noGrp="1" noChangeAspect="1"/>
          </p:cNvPicPr>
          <p:nvPr>
            <p:ph sz="half" idx="2"/>
          </p:nvPr>
        </p:nvPicPr>
        <p:blipFill>
          <a:blip r:embed="rId1"/>
          <a:stretch>
            <a:fillRect/>
          </a:stretch>
        </p:blipFill>
        <p:spPr>
          <a:xfrm>
            <a:off x="7011670" y="1557020"/>
            <a:ext cx="1905000" cy="1409700"/>
          </a:xfrm>
          <a:prstGeom prst="rect">
            <a:avLst/>
          </a:prstGeom>
        </p:spPr>
      </p:pic>
      <p:sp>
        <p:nvSpPr>
          <p:cNvPr id="8" name="文本框 7"/>
          <p:cNvSpPr txBox="1"/>
          <p:nvPr/>
        </p:nvSpPr>
        <p:spPr>
          <a:xfrm>
            <a:off x="568960" y="1202690"/>
            <a:ext cx="6442710" cy="4887595"/>
          </a:xfrm>
          <a:prstGeom prst="rect">
            <a:avLst/>
          </a:prstGeom>
          <a:noFill/>
        </p:spPr>
        <p:txBody>
          <a:bodyPr wrap="square" rtlCol="0" anchor="t">
            <a:spAutoFit/>
          </a:bodyPr>
          <a:lstStyle/>
          <a:p>
            <a:pPr>
              <a:lnSpc>
                <a:spcPct val="130000"/>
              </a:lnSpc>
            </a:pPr>
            <a:r>
              <a:rPr lang="zh-CN" altLang="en-US" sz="2400" dirty="0" smtClean="0">
                <a:solidFill>
                  <a:srgbClr val="757575"/>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腐败源于业务集权导致的权力寻租。最近几年，中移动开始采取了一种</a:t>
            </a:r>
            <a:r>
              <a:rPr lang="zh-CN" altLang="en-US" sz="24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基地化业务运作模式</a:t>
            </a:r>
            <a:r>
              <a:rPr lang="zh-CN" altLang="en-US" sz="2400" dirty="0" smtClean="0">
                <a:solidFill>
                  <a:srgbClr val="757575"/>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，即对于某一项新业务，集团总部会挑选条件比较适合的省份，让其试运营，如果效果突出，就将该业务在全国铺开。该基地化运作模式也被中国电信和中国联通)等运营商所采用。</a:t>
            </a:r>
            <a:endParaRPr lang="zh-CN" altLang="en-US" sz="2400" dirty="0" smtClean="0">
              <a:solidFill>
                <a:srgbClr val="757575"/>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nSpc>
                <a:spcPct val="130000"/>
              </a:lnSpc>
            </a:pPr>
            <a:r>
              <a:rPr lang="zh-CN" altLang="en-US" sz="2400" dirty="0" smtClean="0">
                <a:solidFill>
                  <a:srgbClr val="757575"/>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目前，除</a:t>
            </a:r>
            <a:r>
              <a:rPr lang="zh-CN" altLang="en-US" sz="24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四川成都音乐基地</a:t>
            </a:r>
            <a:r>
              <a:rPr lang="zh-CN" altLang="en-US" sz="2400" dirty="0" smtClean="0">
                <a:solidFill>
                  <a:srgbClr val="757575"/>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外，</a:t>
            </a:r>
            <a:r>
              <a:rPr lang="zh-CN" altLang="en-US" sz="2400" b="1" dirty="0" smtClean="0">
                <a:solidFill>
                  <a:srgbClr val="0099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中移动还有浙江移动手机阅读</a:t>
            </a:r>
            <a:r>
              <a:rPr lang="zh-CN" altLang="en-US" sz="2400" dirty="0" smtClean="0">
                <a:solidFill>
                  <a:srgbClr val="757575"/>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400" b="1" dirty="0" smtClean="0">
                <a:solidFill>
                  <a:srgbClr val="00B05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上海视频、</a:t>
            </a:r>
            <a:r>
              <a:rPr lang="zh-CN" altLang="en-US" sz="2400" b="1" dirty="0" smtClean="0">
                <a:solidFill>
                  <a:srgbClr val="00B0F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辽宁位置</a:t>
            </a:r>
            <a:r>
              <a:rPr lang="zh-CN" altLang="en-US" sz="2400" dirty="0" smtClean="0">
                <a:solidFill>
                  <a:srgbClr val="757575"/>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400" b="1" dirty="0" smtClean="0">
                <a:solidFill>
                  <a:schemeClr val="accent5">
                    <a:lumMod val="75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湖南电子商务</a:t>
            </a:r>
            <a:r>
              <a:rPr lang="zh-CN" altLang="en-US" sz="2400" dirty="0" smtClean="0">
                <a:solidFill>
                  <a:srgbClr val="757575"/>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400" b="1" dirty="0" smtClean="0">
                <a:solidFill>
                  <a:schemeClr val="accent6">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广东南方</a:t>
            </a:r>
            <a:r>
              <a:rPr lang="zh-CN" altLang="en-US" sz="2400" dirty="0" smtClean="0">
                <a:solidFill>
                  <a:srgbClr val="757575"/>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400" b="1" dirty="0" smtClean="0">
                <a:solidFill>
                  <a:srgbClr val="0099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江苏游戏</a:t>
            </a:r>
            <a:r>
              <a:rPr lang="zh-CN" altLang="en-US" sz="2400" dirty="0" smtClean="0">
                <a:solidFill>
                  <a:srgbClr val="757575"/>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和</a:t>
            </a:r>
            <a:r>
              <a:rPr lang="zh-CN" altLang="en-US" sz="24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福建手机动漫</a:t>
            </a:r>
            <a:r>
              <a:rPr lang="zh-CN" altLang="en-US" sz="2400" dirty="0" smtClean="0">
                <a:solidFill>
                  <a:srgbClr val="757575"/>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等多个基地。</a:t>
            </a:r>
            <a:endParaRPr lang="zh-CN" altLang="en-US" sz="2400" dirty="0" smtClean="0">
              <a:solidFill>
                <a:srgbClr val="757575"/>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标题 82945"/>
          <p:cNvSpPr>
            <a:spLocks noGrp="1"/>
          </p:cNvSpPr>
          <p:nvPr>
            <p:ph type="title"/>
          </p:nvPr>
        </p:nvSpPr>
        <p:spPr>
          <a:xfrm>
            <a:off x="457200" y="59373"/>
            <a:ext cx="8229600" cy="1143000"/>
          </a:xfrm>
        </p:spPr>
        <p:txBody>
          <a:bodyPr anchor="ctr"/>
          <a:lstStyle/>
          <a:p>
            <a:pPr algn="ctr"/>
            <a:r>
              <a:rPr lang="zh-CN" altLang="en-US" sz="3200" dirty="0"/>
              <a:t>三、经济责任审计“审什么”</a:t>
            </a:r>
            <a:endParaRPr lang="zh-CN" altLang="en-US" sz="3200" dirty="0"/>
          </a:p>
        </p:txBody>
      </p:sp>
      <p:sp>
        <p:nvSpPr>
          <p:cNvPr id="82947" name="文本占位符 82946"/>
          <p:cNvSpPr>
            <a:spLocks noGrp="1"/>
          </p:cNvSpPr>
          <p:nvPr>
            <p:ph type="body" idx="1"/>
          </p:nvPr>
        </p:nvSpPr>
        <p:spPr>
          <a:xfrm>
            <a:off x="187325" y="1026160"/>
            <a:ext cx="8662035" cy="4530725"/>
          </a:xfrm>
        </p:spPr>
        <p:txBody>
          <a:bodyPr/>
          <a:lstStyle/>
          <a:p>
            <a:pPr>
              <a:lnSpc>
                <a:spcPct val="120000"/>
              </a:lnSpc>
              <a:spcBef>
                <a:spcPts val="20"/>
              </a:spcBef>
              <a:spcAft>
                <a:spcPts val="0"/>
              </a:spcAft>
            </a:pPr>
            <a:r>
              <a:rPr lang="zh-CN" altLang="en-US" sz="2800" dirty="0">
                <a:latin typeface="宋体" panose="02010600030101010101" pitchFamily="2" charset="-122"/>
                <a:ea typeface="宋体" panose="02010600030101010101" pitchFamily="2" charset="-122"/>
                <a:cs typeface="宋体" panose="02010600030101010101" pitchFamily="2" charset="-122"/>
              </a:rPr>
              <a:t>经济责任审计对象</a:t>
            </a:r>
            <a:endParaRPr lang="zh-CN" altLang="en-US" sz="2800" dirty="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ts val="20"/>
              </a:spcBef>
              <a:spcAft>
                <a:spcPts val="0"/>
              </a:spcAft>
              <a:buFont typeface="Wingdings" panose="05000000000000000000" charset="0"/>
              <a:buChar char="ü"/>
            </a:pPr>
            <a:r>
              <a:rPr lang="zh-CN" altLang="en-US" sz="2400" dirty="0">
                <a:latin typeface="宋体" panose="02010600030101010101" pitchFamily="2" charset="-122"/>
                <a:ea typeface="宋体" panose="02010600030101010101" pitchFamily="2" charset="-122"/>
                <a:cs typeface="宋体" panose="02010600030101010101" pitchFamily="2" charset="-122"/>
              </a:rPr>
              <a:t>（一）地方各级党委、政府、纪检监察机关、法院、检察院的正职领导干部或者主持工作1年以上的副职领导干部；</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ts val="20"/>
              </a:spcBef>
              <a:spcAft>
                <a:spcPts val="0"/>
              </a:spcAft>
              <a:buFont typeface="Wingdings" panose="05000000000000000000" charset="0"/>
              <a:buChar char="ü"/>
            </a:pPr>
            <a:r>
              <a:rPr lang="zh-CN" altLang="en-US" sz="2400" dirty="0">
                <a:latin typeface="宋体" panose="02010600030101010101" pitchFamily="2" charset="-122"/>
                <a:ea typeface="宋体" panose="02010600030101010101" pitchFamily="2" charset="-122"/>
                <a:cs typeface="宋体" panose="02010600030101010101" pitchFamily="2" charset="-122"/>
              </a:rPr>
              <a:t>（二）中央和地方各级党政工作部门、事业单位和人民团体等单位的正职领导干部或者主持工作1年以上的副职领导干部；</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ts val="20"/>
              </a:spcBef>
              <a:spcAft>
                <a:spcPts val="0"/>
              </a:spcAft>
              <a:buFont typeface="Wingdings" panose="05000000000000000000" charset="0"/>
              <a:buChar char="ü"/>
            </a:pPr>
            <a:r>
              <a:rPr lang="zh-CN" altLang="en-US" sz="2400" dirty="0">
                <a:latin typeface="宋体" panose="02010600030101010101" pitchFamily="2" charset="-122"/>
                <a:ea typeface="宋体" panose="02010600030101010101" pitchFamily="2" charset="-122"/>
                <a:cs typeface="宋体" panose="02010600030101010101" pitchFamily="2" charset="-122"/>
              </a:rPr>
              <a:t>（三）国有和国有资本占控股地位或者主导地位的企业（含金融机构，以下统称国有企业）的法定代表人或者不担任法定代表人但实际行使相应职权的主要领导人员；</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ts val="20"/>
              </a:spcBef>
              <a:spcAft>
                <a:spcPts val="0"/>
              </a:spcAft>
              <a:buFont typeface="Wingdings" panose="05000000000000000000" charset="0"/>
              <a:buChar char="ü"/>
            </a:pPr>
            <a:r>
              <a:rPr lang="zh-CN" altLang="en-US" sz="2400" dirty="0">
                <a:latin typeface="宋体" panose="02010600030101010101" pitchFamily="2" charset="-122"/>
                <a:ea typeface="宋体" panose="02010600030101010101" pitchFamily="2" charset="-122"/>
                <a:cs typeface="宋体" panose="02010600030101010101" pitchFamily="2" charset="-122"/>
              </a:rPr>
              <a:t>（四）上级领导干部兼任下级单位正职领导职务且不实际履行经济责任时，实际分管日常工作的副职领导干部；</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ts val="20"/>
              </a:spcBef>
              <a:spcAft>
                <a:spcPts val="0"/>
              </a:spcAft>
              <a:buFont typeface="Wingdings" panose="05000000000000000000" charset="0"/>
              <a:buChar char="ü"/>
            </a:pPr>
            <a:r>
              <a:rPr lang="zh-CN" altLang="en-US" sz="2400" dirty="0">
                <a:latin typeface="宋体" panose="02010600030101010101" pitchFamily="2" charset="-122"/>
                <a:ea typeface="宋体" panose="02010600030101010101" pitchFamily="2" charset="-122"/>
                <a:cs typeface="宋体" panose="02010600030101010101" pitchFamily="2" charset="-122"/>
              </a:rPr>
              <a:t>（五）党中央和县级以上地方党委要求进行经济责任审计的其他主要领导干部。</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标题 83969"/>
          <p:cNvSpPr>
            <a:spLocks noGrp="1"/>
          </p:cNvSpPr>
          <p:nvPr>
            <p:ph type="title"/>
          </p:nvPr>
        </p:nvSpPr>
        <p:spPr>
          <a:xfrm>
            <a:off x="468313" y="260350"/>
            <a:ext cx="8229600" cy="1143000"/>
          </a:xfrm>
        </p:spPr>
        <p:txBody>
          <a:bodyPr anchor="ctr"/>
          <a:lstStyle/>
          <a:p>
            <a:pPr algn="ctr"/>
            <a:r>
              <a:rPr lang="zh-CN" altLang="en-US" b="1" dirty="0"/>
              <a:t>【确定审计对象的原则</a:t>
            </a:r>
            <a:r>
              <a:rPr lang="zh-CN" altLang="en-US" b="1"/>
              <a:t>】</a:t>
            </a:r>
            <a:r>
              <a:rPr lang="zh-CN" altLang="en-US"/>
              <a:t> </a:t>
            </a:r>
            <a:endParaRPr lang="zh-CN" altLang="en-US"/>
          </a:p>
        </p:txBody>
      </p:sp>
      <p:sp>
        <p:nvSpPr>
          <p:cNvPr id="83971" name="文本占位符 83970"/>
          <p:cNvSpPr>
            <a:spLocks noGrp="1"/>
          </p:cNvSpPr>
          <p:nvPr>
            <p:ph type="body" idx="1"/>
          </p:nvPr>
        </p:nvSpPr>
        <p:spPr>
          <a:xfrm>
            <a:off x="457200" y="1341438"/>
            <a:ext cx="8229600" cy="5183187"/>
          </a:xfrm>
        </p:spPr>
        <p:txBody>
          <a:bodyPr/>
          <a:lstStyle/>
          <a:p>
            <a:pPr>
              <a:lnSpc>
                <a:spcPct val="135000"/>
              </a:lnSpc>
            </a:pPr>
            <a:r>
              <a:rPr lang="zh-CN" altLang="en-US" sz="2000" dirty="0"/>
              <a:t>通常情况：</a:t>
            </a:r>
            <a:r>
              <a:rPr lang="en-US" altLang="zh-CN" sz="2000" dirty="0"/>
              <a:t>按照</a:t>
            </a:r>
            <a:r>
              <a:rPr lang="en-US" altLang="zh-CN" sz="2000" b="1" dirty="0">
                <a:solidFill>
                  <a:srgbClr val="FF0000"/>
                </a:solidFill>
              </a:rPr>
              <a:t>干部管理权限</a:t>
            </a:r>
            <a:r>
              <a:rPr lang="en-US" altLang="zh-CN" sz="2000" dirty="0"/>
              <a:t>确定。</a:t>
            </a:r>
            <a:endParaRPr lang="en-US" altLang="zh-CN" sz="2000" dirty="0"/>
          </a:p>
          <a:p>
            <a:pPr>
              <a:lnSpc>
                <a:spcPct val="135000"/>
              </a:lnSpc>
            </a:pPr>
            <a:r>
              <a:rPr lang="zh-CN" altLang="en-US" sz="2000" dirty="0"/>
              <a:t>特殊情况：</a:t>
            </a:r>
            <a:r>
              <a:rPr lang="en-US" altLang="zh-CN" sz="2000" dirty="0">
                <a:sym typeface="+mn-ea"/>
              </a:rPr>
              <a:t>共同确定</a:t>
            </a:r>
            <a:r>
              <a:rPr lang="zh-CN" altLang="en-US" sz="2000" dirty="0">
                <a:sym typeface="+mn-ea"/>
              </a:rPr>
              <a:t>。例如，</a:t>
            </a:r>
            <a:r>
              <a:rPr lang="en-US" altLang="zh-CN" sz="2000" dirty="0"/>
              <a:t>干部管理权限与财政财务隶属关系等不一致。</a:t>
            </a:r>
            <a:endParaRPr lang="en-US" altLang="zh-CN" sz="2000" dirty="0"/>
          </a:p>
          <a:p>
            <a:pPr>
              <a:lnSpc>
                <a:spcPct val="135000"/>
              </a:lnSpc>
            </a:pPr>
            <a:r>
              <a:rPr lang="zh-CN" altLang="en-US" sz="2000" dirty="0">
                <a:sym typeface="+mn-ea"/>
              </a:rPr>
              <a:t>审计管辖范围：</a:t>
            </a:r>
            <a:r>
              <a:rPr lang="zh-CN" altLang="en-US" sz="2000" dirty="0"/>
              <a:t>被审计单位的财政、财务隶属关系或者国有资产监督管理关系。</a:t>
            </a:r>
            <a:endParaRPr lang="zh-CN" altLang="en-US" sz="2000" dirty="0"/>
          </a:p>
          <a:p>
            <a:pPr>
              <a:lnSpc>
                <a:spcPct val="135000"/>
              </a:lnSpc>
              <a:buFont typeface="Wingdings" panose="05000000000000000000" charset="0"/>
              <a:buChar char="u"/>
            </a:pPr>
            <a:r>
              <a:rPr lang="zh-CN" altLang="en-US" sz="2000" dirty="0"/>
              <a:t>经责审计对象是自然人。</a:t>
            </a:r>
            <a:endParaRPr lang="zh-CN" altLang="en-US" sz="2000" dirty="0"/>
          </a:p>
          <a:p>
            <a:pPr>
              <a:lnSpc>
                <a:spcPct val="135000"/>
              </a:lnSpc>
              <a:buFont typeface="Wingdings" panose="05000000000000000000" charset="0"/>
              <a:buChar char="ü"/>
            </a:pPr>
            <a:r>
              <a:rPr lang="zh-CN" altLang="en-US" sz="2000" dirty="0"/>
              <a:t>如省委组织部管理的县委书记，应由省委组织部委托，可以由省审计厅，也可以由省委组织部和省审计厅授权下级审计机关实施经济责任审计</a:t>
            </a:r>
            <a:r>
              <a:rPr lang="zh-CN" altLang="en-US" sz="2400" dirty="0"/>
              <a:t>。</a:t>
            </a:r>
            <a:br>
              <a:rPr lang="zh-CN" altLang="en-US" sz="2400" dirty="0"/>
            </a:br>
            <a:br>
              <a:rPr lang="zh-CN" altLang="en-US" sz="2400" dirty="0"/>
            </a:br>
            <a:endParaRPr lang="zh-CN" alt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24577"/>
          <p:cNvSpPr>
            <a:spLocks noGrp="1"/>
          </p:cNvSpPr>
          <p:nvPr>
            <p:ph type="title"/>
          </p:nvPr>
        </p:nvSpPr>
        <p:spPr/>
        <p:txBody>
          <a:bodyPr anchor="ctr"/>
          <a:lstStyle/>
          <a:p>
            <a:pPr algn="ctr"/>
            <a:r>
              <a:rPr lang="zh-CN" altLang="en-US" dirty="0"/>
              <a:t>三、经济责任审计“审什么”</a:t>
            </a:r>
            <a:endParaRPr lang="zh-CN" altLang="en-US" dirty="0"/>
          </a:p>
        </p:txBody>
      </p:sp>
      <p:sp>
        <p:nvSpPr>
          <p:cNvPr id="24579" name="文本占位符 24578"/>
          <p:cNvSpPr>
            <a:spLocks noGrp="1"/>
          </p:cNvSpPr>
          <p:nvPr>
            <p:ph type="body" idx="1"/>
          </p:nvPr>
        </p:nvSpPr>
        <p:spPr>
          <a:xfrm>
            <a:off x="177800" y="1241425"/>
            <a:ext cx="8725535" cy="4530725"/>
          </a:xfrm>
        </p:spPr>
        <p:txBody>
          <a:bodyPr/>
          <a:lstStyle/>
          <a:p>
            <a:pPr>
              <a:lnSpc>
                <a:spcPct val="140000"/>
              </a:lnSpc>
            </a:pPr>
            <a:r>
              <a:rPr lang="zh-CN" altLang="en-US" sz="2400" dirty="0">
                <a:latin typeface="宋体" panose="02010600030101010101" pitchFamily="2" charset="-122"/>
                <a:ea typeface="宋体" panose="02010600030101010101" pitchFamily="2" charset="-122"/>
                <a:cs typeface="宋体" panose="02010600030101010101" pitchFamily="2" charset="-122"/>
              </a:rPr>
              <a:t>经济责任审计内容</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nSpc>
                <a:spcPct val="140000"/>
              </a:lnSpc>
              <a:buFont typeface="Wingdings" panose="05000000000000000000" charset="0"/>
              <a:buChar char="u"/>
            </a:pPr>
            <a:r>
              <a:rPr lang="zh-CN" altLang="en-US" sz="2000" dirty="0">
                <a:latin typeface="宋体" panose="02010600030101010101" pitchFamily="2" charset="-122"/>
                <a:ea typeface="宋体" panose="02010600030101010101" pitchFamily="2" charset="-122"/>
                <a:cs typeface="宋体" panose="02010600030101010101" pitchFamily="2" charset="-122"/>
              </a:rPr>
              <a:t>地方各级党委和政府主要领导干部</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a:lnSpc>
                <a:spcPct val="140000"/>
              </a:lnSpc>
              <a:buFont typeface="Wingdings" panose="05000000000000000000" charset="0"/>
              <a:buChar char="ü"/>
            </a:pPr>
            <a:r>
              <a:rPr lang="zh-CN" altLang="en-US" sz="2000" dirty="0">
                <a:latin typeface="宋体" panose="02010600030101010101" pitchFamily="2" charset="-122"/>
                <a:ea typeface="宋体" panose="02010600030101010101" pitchFamily="2" charset="-122"/>
                <a:cs typeface="宋体" panose="02010600030101010101" pitchFamily="2" charset="-122"/>
              </a:rPr>
              <a:t>（一）贯彻执行党和国家经济方针政策、决策部署情况；</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a:lnSpc>
                <a:spcPct val="140000"/>
              </a:lnSpc>
              <a:buFont typeface="Wingdings" panose="05000000000000000000" charset="0"/>
              <a:buChar char="ü"/>
            </a:pPr>
            <a:r>
              <a:rPr lang="zh-CN" altLang="en-US" sz="2000" dirty="0">
                <a:latin typeface="宋体" panose="02010600030101010101" pitchFamily="2" charset="-122"/>
                <a:ea typeface="宋体" panose="02010600030101010101" pitchFamily="2" charset="-122"/>
                <a:cs typeface="宋体" panose="02010600030101010101" pitchFamily="2" charset="-122"/>
              </a:rPr>
              <a:t>（二）本地区经济社会发展规划和政策措施的制定、执行和效果情况；</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a:lnSpc>
                <a:spcPct val="140000"/>
              </a:lnSpc>
              <a:buFont typeface="Wingdings" panose="05000000000000000000" charset="0"/>
              <a:buChar char="ü"/>
            </a:pPr>
            <a:r>
              <a:rPr lang="zh-CN" altLang="en-US" sz="2000" dirty="0">
                <a:latin typeface="宋体" panose="02010600030101010101" pitchFamily="2" charset="-122"/>
                <a:ea typeface="宋体" panose="02010600030101010101" pitchFamily="2" charset="-122"/>
                <a:cs typeface="宋体" panose="02010600030101010101" pitchFamily="2" charset="-122"/>
              </a:rPr>
              <a:t>（三）重大经济事项的决策、执行和效果情况；</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a:lnSpc>
                <a:spcPct val="140000"/>
              </a:lnSpc>
              <a:buFont typeface="Wingdings" panose="05000000000000000000" charset="0"/>
              <a:buChar char="ü"/>
            </a:pPr>
            <a:r>
              <a:rPr lang="zh-CN" altLang="en-US" sz="2000" dirty="0">
                <a:latin typeface="宋体" panose="02010600030101010101" pitchFamily="2" charset="-122"/>
                <a:ea typeface="宋体" panose="02010600030101010101" pitchFamily="2" charset="-122"/>
                <a:cs typeface="宋体" panose="02010600030101010101" pitchFamily="2" charset="-122"/>
              </a:rPr>
              <a:t>（四）财政财务管理和经济风险防范情况，民生保障和改善情况，生态文明建设项目、资金等管理使用和效益情况，以及在预算管理中执行机构编制管理规定情况；</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a:lnSpc>
                <a:spcPct val="140000"/>
              </a:lnSpc>
              <a:buFont typeface="Wingdings" panose="05000000000000000000" charset="0"/>
              <a:buChar char="ü"/>
            </a:pPr>
            <a:r>
              <a:rPr lang="zh-CN" altLang="en-US" sz="2000" dirty="0">
                <a:latin typeface="宋体" panose="02010600030101010101" pitchFamily="2" charset="-122"/>
                <a:ea typeface="宋体" panose="02010600030101010101" pitchFamily="2" charset="-122"/>
                <a:cs typeface="宋体" panose="02010600030101010101" pitchFamily="2" charset="-122"/>
              </a:rPr>
              <a:t>（五）在经济活动中落实有关党风廉政建设责任和遵守廉洁从政规定情况；</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a:lnSpc>
                <a:spcPct val="140000"/>
              </a:lnSpc>
              <a:buFont typeface="Wingdings" panose="05000000000000000000" charset="0"/>
              <a:buChar char="ü"/>
            </a:pPr>
            <a:r>
              <a:rPr lang="zh-CN" altLang="en-US" sz="2000" dirty="0">
                <a:latin typeface="宋体" panose="02010600030101010101" pitchFamily="2" charset="-122"/>
                <a:ea typeface="宋体" panose="02010600030101010101" pitchFamily="2" charset="-122"/>
                <a:cs typeface="宋体" panose="02010600030101010101" pitchFamily="2" charset="-122"/>
              </a:rPr>
              <a:t>（六）以往审计发现问题的整改情况；</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a:lnSpc>
                <a:spcPct val="140000"/>
              </a:lnSpc>
              <a:buFont typeface="Wingdings" panose="05000000000000000000" charset="0"/>
              <a:buChar char="ü"/>
            </a:pPr>
            <a:r>
              <a:rPr lang="zh-CN" altLang="en-US" sz="2000" dirty="0">
                <a:latin typeface="宋体" panose="02010600030101010101" pitchFamily="2" charset="-122"/>
                <a:ea typeface="宋体" panose="02010600030101010101" pitchFamily="2" charset="-122"/>
                <a:cs typeface="宋体" panose="02010600030101010101" pitchFamily="2" charset="-122"/>
              </a:rPr>
              <a:t>（七）其他需要审计的内容。（</a:t>
            </a:r>
            <a:r>
              <a:rPr lang="en-US" altLang="zh-CN" sz="2000" dirty="0">
                <a:latin typeface="宋体" panose="02010600030101010101" pitchFamily="2" charset="-122"/>
                <a:ea typeface="宋体" panose="02010600030101010101" pitchFamily="2" charset="-122"/>
                <a:cs typeface="宋体" panose="02010600030101010101" pitchFamily="2" charset="-122"/>
              </a:rPr>
              <a:t>2019</a:t>
            </a:r>
            <a:r>
              <a:rPr lang="zh-CN" altLang="en-US" sz="2000" dirty="0">
                <a:latin typeface="宋体" panose="02010600030101010101" pitchFamily="2" charset="-122"/>
                <a:ea typeface="宋体" panose="02010600030101010101" pitchFamily="2" charset="-122"/>
                <a:cs typeface="宋体" panose="02010600030101010101" pitchFamily="2" charset="-122"/>
              </a:rPr>
              <a:t>年</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规定</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十七条）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25601"/>
          <p:cNvSpPr>
            <a:spLocks noGrp="1"/>
          </p:cNvSpPr>
          <p:nvPr>
            <p:ph type="title"/>
          </p:nvPr>
        </p:nvSpPr>
        <p:spPr>
          <a:xfrm>
            <a:off x="457200" y="131128"/>
            <a:ext cx="8229600" cy="1143000"/>
          </a:xfrm>
        </p:spPr>
        <p:txBody>
          <a:bodyPr anchor="ctr"/>
          <a:lstStyle/>
          <a:p>
            <a:pPr algn="ctr"/>
            <a:r>
              <a:rPr lang="zh-CN" altLang="en-US" dirty="0"/>
              <a:t>三、经济责任审计“审什么”</a:t>
            </a:r>
            <a:endParaRPr lang="zh-CN" altLang="en-US" dirty="0"/>
          </a:p>
        </p:txBody>
      </p:sp>
      <p:sp>
        <p:nvSpPr>
          <p:cNvPr id="25603" name="文本占位符 25602"/>
          <p:cNvSpPr>
            <a:spLocks noGrp="1"/>
          </p:cNvSpPr>
          <p:nvPr>
            <p:ph type="body" idx="1"/>
          </p:nvPr>
        </p:nvSpPr>
        <p:spPr>
          <a:xfrm>
            <a:off x="258445" y="1456690"/>
            <a:ext cx="8727440" cy="4530725"/>
          </a:xfrm>
        </p:spPr>
        <p:txBody>
          <a:bodyPr/>
          <a:lstStyle/>
          <a:p>
            <a:pPr>
              <a:lnSpc>
                <a:spcPct val="95000"/>
              </a:lnSpc>
            </a:pPr>
            <a:r>
              <a:rPr lang="zh-CN" altLang="en-US" sz="2400" dirty="0"/>
              <a:t>经济责任审计内容</a:t>
            </a:r>
            <a:endParaRPr lang="zh-CN" altLang="en-US" sz="2400" dirty="0"/>
          </a:p>
          <a:p>
            <a:pPr>
              <a:lnSpc>
                <a:spcPct val="140000"/>
              </a:lnSpc>
              <a:buFont typeface="Wingdings" panose="05000000000000000000" charset="0"/>
              <a:buChar char="u"/>
            </a:pPr>
            <a:r>
              <a:rPr lang="zh-CN" altLang="en-US" sz="2000" dirty="0"/>
              <a:t>党政工作部门、纪检监察机关、法院、检察院、事业单位和人民团体等单位主要领导干部</a:t>
            </a:r>
            <a:endParaRPr lang="zh-CN" altLang="en-US" sz="2000" dirty="0"/>
          </a:p>
          <a:p>
            <a:pPr>
              <a:lnSpc>
                <a:spcPct val="140000"/>
              </a:lnSpc>
              <a:buFont typeface="Wingdings" panose="05000000000000000000" charset="0"/>
              <a:buChar char="ü"/>
            </a:pPr>
            <a:r>
              <a:rPr lang="zh-CN" altLang="en-US" sz="2000" dirty="0"/>
              <a:t>（一）贯彻执行党和国家经济方针政策、决策部署情况；</a:t>
            </a:r>
            <a:endParaRPr lang="zh-CN" altLang="en-US" sz="2000" dirty="0"/>
          </a:p>
          <a:p>
            <a:pPr>
              <a:lnSpc>
                <a:spcPct val="140000"/>
              </a:lnSpc>
              <a:buFont typeface="Wingdings" panose="05000000000000000000" charset="0"/>
              <a:buChar char="ü"/>
            </a:pPr>
            <a:r>
              <a:rPr lang="zh-CN" altLang="en-US" sz="2000" dirty="0"/>
              <a:t>（二）本部门本单位重要发展规划和政策措施的制定、执行和效果情况；</a:t>
            </a:r>
            <a:endParaRPr lang="zh-CN" altLang="en-US" sz="2000" dirty="0"/>
          </a:p>
          <a:p>
            <a:pPr>
              <a:lnSpc>
                <a:spcPct val="140000"/>
              </a:lnSpc>
              <a:buFont typeface="Wingdings" panose="05000000000000000000" charset="0"/>
              <a:buChar char="ü"/>
            </a:pPr>
            <a:r>
              <a:rPr lang="zh-CN" altLang="en-US" sz="2000" dirty="0"/>
              <a:t>（三）重大经济事项的决策、执行和效果情况；</a:t>
            </a:r>
            <a:endParaRPr lang="zh-CN" altLang="en-US" sz="2000" dirty="0"/>
          </a:p>
          <a:p>
            <a:pPr>
              <a:lnSpc>
                <a:spcPct val="140000"/>
              </a:lnSpc>
              <a:buFont typeface="Wingdings" panose="05000000000000000000" charset="0"/>
              <a:buChar char="ü"/>
            </a:pPr>
            <a:r>
              <a:rPr lang="zh-CN" altLang="en-US" sz="2000" dirty="0"/>
              <a:t>（四）财政财务管理和经济风险防范情况，生态文明建设项目、资金等管理使用和效益情况，以及在预算管理中执行机构编制管理规定情况；</a:t>
            </a:r>
            <a:endParaRPr lang="zh-CN" altLang="en-US" sz="2000" dirty="0"/>
          </a:p>
          <a:p>
            <a:pPr>
              <a:lnSpc>
                <a:spcPct val="140000"/>
              </a:lnSpc>
              <a:buFont typeface="Wingdings" panose="05000000000000000000" charset="0"/>
              <a:buChar char="ü"/>
            </a:pPr>
            <a:r>
              <a:rPr lang="zh-CN" altLang="en-US" sz="2000" dirty="0"/>
              <a:t>（五）在经济活动中落实有关党风廉政建设责任和遵守廉洁从政规定情况；</a:t>
            </a:r>
            <a:endParaRPr lang="zh-CN" altLang="en-US" sz="2000" dirty="0"/>
          </a:p>
          <a:p>
            <a:pPr>
              <a:lnSpc>
                <a:spcPct val="140000"/>
              </a:lnSpc>
              <a:buFont typeface="Wingdings" panose="05000000000000000000" charset="0"/>
              <a:buChar char="ü"/>
            </a:pPr>
            <a:r>
              <a:rPr lang="zh-CN" altLang="en-US" sz="2000" dirty="0"/>
              <a:t>（六）以往审计发现问题的整改情况；</a:t>
            </a:r>
            <a:endParaRPr lang="zh-CN" altLang="en-US" sz="2000" dirty="0"/>
          </a:p>
          <a:p>
            <a:pPr>
              <a:lnSpc>
                <a:spcPct val="140000"/>
              </a:lnSpc>
              <a:buFont typeface="Wingdings" panose="05000000000000000000" charset="0"/>
              <a:buChar char="ü"/>
            </a:pPr>
            <a:r>
              <a:rPr lang="zh-CN" altLang="en-US" sz="2000" dirty="0"/>
              <a:t>（七）其他需要审计的内容。 （</a:t>
            </a:r>
            <a:r>
              <a:rPr lang="en-US" altLang="zh-CN" sz="2000" dirty="0"/>
              <a:t>2019</a:t>
            </a:r>
            <a:r>
              <a:rPr lang="zh-CN" altLang="en-US" sz="2000" dirty="0"/>
              <a:t>年</a:t>
            </a:r>
            <a:r>
              <a:rPr lang="en-US" altLang="zh-CN" sz="2000" dirty="0"/>
              <a:t>《</a:t>
            </a:r>
            <a:r>
              <a:rPr lang="zh-CN" altLang="en-US" sz="2000" dirty="0"/>
              <a:t>规定</a:t>
            </a:r>
            <a:r>
              <a:rPr lang="en-US" altLang="zh-CN" sz="2000" dirty="0"/>
              <a:t>》</a:t>
            </a:r>
            <a:r>
              <a:rPr lang="zh-CN" altLang="en-US" sz="2000" dirty="0"/>
              <a:t>十八条）</a:t>
            </a:r>
            <a:endParaRPr lang="zh-CN" altLang="en-US" sz="2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26625"/>
          <p:cNvSpPr>
            <a:spLocks noGrp="1"/>
          </p:cNvSpPr>
          <p:nvPr>
            <p:ph type="title"/>
          </p:nvPr>
        </p:nvSpPr>
        <p:spPr/>
        <p:txBody>
          <a:bodyPr anchor="ctr"/>
          <a:lstStyle/>
          <a:p>
            <a:pPr algn="ctr"/>
            <a:r>
              <a:rPr lang="zh-CN" altLang="en-US" dirty="0"/>
              <a:t>三、经济责任审计“审什么”</a:t>
            </a:r>
            <a:endParaRPr lang="zh-CN" altLang="en-US" dirty="0"/>
          </a:p>
        </p:txBody>
      </p:sp>
      <p:sp>
        <p:nvSpPr>
          <p:cNvPr id="26627" name="文本占位符 26626"/>
          <p:cNvSpPr>
            <a:spLocks noGrp="1"/>
          </p:cNvSpPr>
          <p:nvPr>
            <p:ph type="body" idx="1"/>
          </p:nvPr>
        </p:nvSpPr>
        <p:spPr>
          <a:xfrm>
            <a:off x="457200" y="1456690"/>
            <a:ext cx="8362950" cy="4530725"/>
          </a:xfrm>
        </p:spPr>
        <p:txBody>
          <a:bodyPr/>
          <a:lstStyle/>
          <a:p>
            <a:r>
              <a:rPr lang="zh-CN" altLang="en-US" sz="2800" dirty="0"/>
              <a:t>经济责任审计内容</a:t>
            </a:r>
            <a:endParaRPr lang="zh-CN" altLang="en-US" sz="2800" dirty="0"/>
          </a:p>
          <a:p>
            <a:pPr>
              <a:buFont typeface="Wingdings" panose="05000000000000000000" charset="0"/>
              <a:buChar char="u"/>
            </a:pPr>
            <a:r>
              <a:rPr lang="zh-CN" altLang="en-US" sz="2800" dirty="0"/>
              <a:t>国有企业领导人员</a:t>
            </a:r>
            <a:endParaRPr lang="zh-CN" altLang="en-US" sz="2800" dirty="0"/>
          </a:p>
          <a:p>
            <a:pPr>
              <a:buFont typeface="Wingdings" panose="05000000000000000000" charset="0"/>
              <a:buChar char="ü"/>
            </a:pPr>
            <a:r>
              <a:rPr lang="zh-CN" altLang="en-US" sz="2000" dirty="0"/>
              <a:t>（一）贯彻执行党和国家经济方针政策、决策部署情况；</a:t>
            </a:r>
            <a:endParaRPr lang="zh-CN" altLang="en-US" sz="2000" dirty="0"/>
          </a:p>
          <a:p>
            <a:pPr>
              <a:buFont typeface="Wingdings" panose="05000000000000000000" charset="0"/>
              <a:buChar char="ü"/>
            </a:pPr>
            <a:r>
              <a:rPr lang="zh-CN" altLang="en-US" sz="2000" dirty="0"/>
              <a:t>（二）企业发展战略规划的制定、执行和效果情况；</a:t>
            </a:r>
            <a:endParaRPr lang="zh-CN" altLang="en-US" sz="2000" dirty="0"/>
          </a:p>
          <a:p>
            <a:pPr>
              <a:buFont typeface="Wingdings" panose="05000000000000000000" charset="0"/>
              <a:buChar char="ü"/>
            </a:pPr>
            <a:r>
              <a:rPr lang="zh-CN" altLang="en-US" sz="2000" dirty="0"/>
              <a:t>（三）重大经济事项的决策、执行和效果情况；</a:t>
            </a:r>
            <a:endParaRPr lang="zh-CN" altLang="en-US" sz="2000" dirty="0"/>
          </a:p>
          <a:p>
            <a:pPr>
              <a:buFont typeface="Wingdings" panose="05000000000000000000" charset="0"/>
              <a:buChar char="ü"/>
            </a:pPr>
            <a:r>
              <a:rPr lang="zh-CN" altLang="en-US" sz="2000" dirty="0"/>
              <a:t>（四）企业法人治理结构的建立、健全和运行情况，内部控制制度的制定和执行情况；</a:t>
            </a:r>
            <a:endParaRPr lang="zh-CN" altLang="en-US" sz="2000" dirty="0"/>
          </a:p>
          <a:p>
            <a:pPr>
              <a:buFont typeface="Wingdings" panose="05000000000000000000" charset="0"/>
              <a:buChar char="ü"/>
            </a:pPr>
            <a:r>
              <a:rPr lang="zh-CN" altLang="en-US" sz="2000" dirty="0"/>
              <a:t>（五）企业财务的真实合法效益情况，风险管控情况，境外资产管理情况，生态环境保护情况；</a:t>
            </a:r>
            <a:endParaRPr lang="zh-CN" altLang="en-US" sz="2000" dirty="0"/>
          </a:p>
          <a:p>
            <a:pPr>
              <a:buFont typeface="Wingdings" panose="05000000000000000000" charset="0"/>
              <a:buChar char="ü"/>
            </a:pPr>
            <a:r>
              <a:rPr lang="zh-CN" altLang="en-US" sz="2000" dirty="0"/>
              <a:t>（六）在经济活动中落实有关党风廉政建设责任和遵守廉洁从业规定情况；</a:t>
            </a:r>
            <a:endParaRPr lang="zh-CN" altLang="en-US" sz="2000" dirty="0"/>
          </a:p>
          <a:p>
            <a:pPr>
              <a:buFont typeface="Wingdings" panose="05000000000000000000" charset="0"/>
              <a:buChar char="ü"/>
            </a:pPr>
            <a:r>
              <a:rPr lang="zh-CN" altLang="en-US" sz="2000" dirty="0"/>
              <a:t>（七）以往审计发现问题的整改情况；</a:t>
            </a:r>
            <a:endParaRPr lang="zh-CN" altLang="en-US" sz="2000" dirty="0"/>
          </a:p>
          <a:p>
            <a:pPr>
              <a:buFont typeface="Wingdings" panose="05000000000000000000" charset="0"/>
              <a:buChar char="ü"/>
            </a:pPr>
            <a:r>
              <a:rPr lang="zh-CN" altLang="en-US" sz="2000" dirty="0"/>
              <a:t>（八）其他需要审计的内容。（</a:t>
            </a:r>
            <a:r>
              <a:rPr lang="en-US" altLang="zh-CN" sz="2000" dirty="0"/>
              <a:t>2019</a:t>
            </a:r>
            <a:r>
              <a:rPr lang="zh-CN" altLang="en-US" sz="2000" dirty="0"/>
              <a:t>年</a:t>
            </a:r>
            <a:r>
              <a:rPr lang="en-US" altLang="zh-CN" sz="2000" dirty="0"/>
              <a:t>《</a:t>
            </a:r>
            <a:r>
              <a:rPr lang="zh-CN" altLang="en-US" sz="2000" dirty="0"/>
              <a:t>规定</a:t>
            </a:r>
            <a:r>
              <a:rPr lang="en-US" altLang="zh-CN" sz="2000" dirty="0"/>
              <a:t>》</a:t>
            </a:r>
            <a:r>
              <a:rPr lang="zh-CN" altLang="en-US" sz="2000" dirty="0"/>
              <a:t>十九条）</a:t>
            </a:r>
            <a:endParaRPr lang="zh-CN" altLang="en-US" sz="2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图片 76801"/>
          <p:cNvPicPr>
            <a:picLocks noChangeAspect="1"/>
          </p:cNvPicPr>
          <p:nvPr/>
        </p:nvPicPr>
        <p:blipFill>
          <a:blip r:embed="rId1"/>
          <a:stretch>
            <a:fillRect/>
          </a:stretch>
        </p:blipFill>
        <p:spPr>
          <a:xfrm>
            <a:off x="179388" y="1341438"/>
            <a:ext cx="4537075" cy="4591050"/>
          </a:xfrm>
          <a:prstGeom prst="rect">
            <a:avLst/>
          </a:prstGeom>
          <a:noFill/>
          <a:ln w="9525">
            <a:noFill/>
          </a:ln>
        </p:spPr>
      </p:pic>
      <p:pic>
        <p:nvPicPr>
          <p:cNvPr id="76803" name="图片 76802"/>
          <p:cNvPicPr>
            <a:picLocks noChangeAspect="1"/>
          </p:cNvPicPr>
          <p:nvPr/>
        </p:nvPicPr>
        <p:blipFill>
          <a:blip r:embed="rId2"/>
          <a:stretch>
            <a:fillRect/>
          </a:stretch>
        </p:blipFill>
        <p:spPr>
          <a:xfrm>
            <a:off x="4787900" y="1412875"/>
            <a:ext cx="4176713" cy="3495675"/>
          </a:xfrm>
          <a:prstGeom prst="rect">
            <a:avLst/>
          </a:prstGeom>
          <a:noFill/>
          <a:ln w="9525">
            <a:noFill/>
          </a:ln>
        </p:spPr>
      </p:pic>
      <p:sp>
        <p:nvSpPr>
          <p:cNvPr id="76804" name="矩形 76803"/>
          <p:cNvSpPr/>
          <p:nvPr/>
        </p:nvSpPr>
        <p:spPr>
          <a:xfrm>
            <a:off x="179388" y="260350"/>
            <a:ext cx="8785225" cy="915988"/>
          </a:xfrm>
          <a:prstGeom prst="rect">
            <a:avLst/>
          </a:prstGeom>
          <a:noFill/>
          <a:ln w="9525">
            <a:noFill/>
          </a:ln>
        </p:spPr>
        <p:txBody>
          <a:bodyPr anchor="ctr">
            <a:spAutoFit/>
          </a:bodyPr>
          <a:lstStyle/>
          <a:p>
            <a:r>
              <a:rPr lang="zh-CN" altLang="en-US" dirty="0">
                <a:latin typeface="Arial" panose="020B0604020202020204" pitchFamily="34" charset="0"/>
              </a:rPr>
              <a:t>以经济责任为重心，按照“</a:t>
            </a:r>
            <a:r>
              <a:rPr lang="zh-CN" altLang="en-US" b="1" dirty="0">
                <a:solidFill>
                  <a:srgbClr val="FF3300"/>
                </a:solidFill>
                <a:effectLst>
                  <a:outerShdw blurRad="38100" dist="38100" dir="2700000">
                    <a:srgbClr val="C0C0C0"/>
                  </a:outerShdw>
                </a:effectLst>
                <a:latin typeface="Arial" panose="020B0604020202020204" pitchFamily="34" charset="0"/>
              </a:rPr>
              <a:t>明责</a:t>
            </a:r>
            <a:r>
              <a:rPr lang="zh-CN" altLang="en-US" dirty="0">
                <a:latin typeface="Arial" panose="020B0604020202020204" pitchFamily="34" charset="0"/>
              </a:rPr>
              <a:t>（明确责任）”</a:t>
            </a:r>
            <a:r>
              <a:rPr lang="en-US" altLang="zh-CN" dirty="0">
                <a:latin typeface="Arial" panose="020B0604020202020204" pitchFamily="34" charset="0"/>
              </a:rPr>
              <a:t>→“</a:t>
            </a:r>
            <a:r>
              <a:rPr lang="zh-CN" altLang="en-US" b="1" dirty="0">
                <a:solidFill>
                  <a:srgbClr val="FF3300"/>
                </a:solidFill>
                <a:effectLst>
                  <a:outerShdw blurRad="38100" dist="38100" dir="2700000">
                    <a:srgbClr val="C0C0C0"/>
                  </a:outerShdw>
                </a:effectLst>
                <a:latin typeface="Arial" panose="020B0604020202020204" pitchFamily="34" charset="0"/>
              </a:rPr>
              <a:t>履责</a:t>
            </a:r>
            <a:r>
              <a:rPr lang="zh-CN" altLang="en-US" dirty="0">
                <a:latin typeface="Arial" panose="020B0604020202020204" pitchFamily="34" charset="0"/>
              </a:rPr>
              <a:t>（履行责任）”</a:t>
            </a:r>
            <a:r>
              <a:rPr lang="en-US" altLang="zh-CN" dirty="0">
                <a:latin typeface="Arial" panose="020B0604020202020204" pitchFamily="34" charset="0"/>
              </a:rPr>
              <a:t>→“</a:t>
            </a:r>
            <a:r>
              <a:rPr lang="zh-CN" altLang="en-US" b="1" dirty="0">
                <a:solidFill>
                  <a:srgbClr val="FF3300"/>
                </a:solidFill>
                <a:effectLst>
                  <a:outerShdw blurRad="38100" dist="38100" dir="2700000">
                    <a:srgbClr val="C0C0C0"/>
                  </a:outerShdw>
                </a:effectLst>
                <a:latin typeface="Arial" panose="020B0604020202020204" pitchFamily="34" charset="0"/>
              </a:rPr>
              <a:t>审责</a:t>
            </a:r>
            <a:r>
              <a:rPr lang="zh-CN" altLang="en-US" dirty="0">
                <a:latin typeface="Arial" panose="020B0604020202020204" pitchFamily="34" charset="0"/>
              </a:rPr>
              <a:t>（审查责任）”</a:t>
            </a:r>
            <a:r>
              <a:rPr lang="en-US" altLang="zh-CN" dirty="0">
                <a:latin typeface="Arial" panose="020B0604020202020204" pitchFamily="34" charset="0"/>
              </a:rPr>
              <a:t>→“</a:t>
            </a:r>
            <a:r>
              <a:rPr lang="zh-CN" altLang="en-US" b="1" dirty="0">
                <a:solidFill>
                  <a:srgbClr val="FF3300"/>
                </a:solidFill>
                <a:effectLst>
                  <a:outerShdw blurRad="38100" dist="38100" dir="2700000">
                    <a:srgbClr val="C0C0C0"/>
                  </a:outerShdw>
                </a:effectLst>
                <a:latin typeface="Arial" panose="020B0604020202020204" pitchFamily="34" charset="0"/>
              </a:rPr>
              <a:t>评责</a:t>
            </a:r>
            <a:r>
              <a:rPr lang="zh-CN" altLang="en-US" dirty="0">
                <a:latin typeface="Arial" panose="020B0604020202020204" pitchFamily="34" charset="0"/>
              </a:rPr>
              <a:t>（评价责任）”</a:t>
            </a:r>
            <a:r>
              <a:rPr lang="en-US" altLang="zh-CN" dirty="0">
                <a:latin typeface="Arial" panose="020B0604020202020204" pitchFamily="34" charset="0"/>
              </a:rPr>
              <a:t>→“</a:t>
            </a:r>
            <a:r>
              <a:rPr lang="zh-CN" altLang="en-US" b="1" dirty="0">
                <a:solidFill>
                  <a:srgbClr val="FF3300"/>
                </a:solidFill>
                <a:effectLst>
                  <a:outerShdw blurRad="38100" dist="38100" dir="2700000">
                    <a:srgbClr val="C0C0C0"/>
                  </a:outerShdw>
                </a:effectLst>
                <a:latin typeface="Arial" panose="020B0604020202020204" pitchFamily="34" charset="0"/>
              </a:rPr>
              <a:t>问责</a:t>
            </a:r>
            <a:r>
              <a:rPr lang="zh-CN" altLang="en-US" dirty="0">
                <a:latin typeface="Arial" panose="020B0604020202020204" pitchFamily="34" charset="0"/>
              </a:rPr>
              <a:t>（追究责任）”的逻辑顺序，组织实施领导干部经济责任审计。 </a:t>
            </a:r>
            <a:endParaRPr lang="zh-CN" altLang="en-US" dirty="0">
              <a:latin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31745"/>
          <p:cNvSpPr>
            <a:spLocks noGrp="1"/>
          </p:cNvSpPr>
          <p:nvPr>
            <p:ph type="title"/>
          </p:nvPr>
        </p:nvSpPr>
        <p:spPr/>
        <p:txBody>
          <a:bodyPr anchor="ctr"/>
          <a:lstStyle/>
          <a:p>
            <a:pPr algn="ctr"/>
            <a:r>
              <a:rPr lang="zh-CN" altLang="en-US" dirty="0"/>
              <a:t>四、经济责任审计“怎么审”</a:t>
            </a:r>
            <a:endParaRPr lang="zh-CN" altLang="en-US" dirty="0"/>
          </a:p>
        </p:txBody>
      </p:sp>
      <p:sp>
        <p:nvSpPr>
          <p:cNvPr id="31747" name="文本占位符 31746"/>
          <p:cNvSpPr>
            <a:spLocks noGrp="1"/>
          </p:cNvSpPr>
          <p:nvPr>
            <p:ph type="body" idx="1"/>
          </p:nvPr>
        </p:nvSpPr>
        <p:spPr>
          <a:xfrm>
            <a:off x="335915" y="1384935"/>
            <a:ext cx="8441690" cy="4530725"/>
          </a:xfrm>
        </p:spPr>
        <p:txBody>
          <a:bodyPr/>
          <a:lstStyle/>
          <a:p>
            <a:pPr>
              <a:lnSpc>
                <a:spcPct val="150000"/>
              </a:lnSpc>
              <a:spcBef>
                <a:spcPts val="20"/>
              </a:spcBef>
              <a:spcAft>
                <a:spcPts val="0"/>
              </a:spcAft>
            </a:pPr>
            <a:r>
              <a:rPr lang="zh-CN" altLang="en-US" sz="2400" dirty="0"/>
              <a:t>审计委员会办公室、审计机关应当根据年度经济责任审计项目计划，组成审计组并实施审计。</a:t>
            </a:r>
            <a:endParaRPr lang="zh-CN" altLang="en-US" sz="2400" dirty="0"/>
          </a:p>
          <a:p>
            <a:pPr>
              <a:lnSpc>
                <a:spcPct val="150000"/>
              </a:lnSpc>
              <a:spcBef>
                <a:spcPts val="20"/>
              </a:spcBef>
              <a:spcAft>
                <a:spcPts val="0"/>
              </a:spcAft>
            </a:pPr>
            <a:r>
              <a:rPr lang="zh-CN" altLang="en-US" sz="2400" dirty="0"/>
              <a:t> 党政同级领导同步审计。</a:t>
            </a:r>
            <a:endParaRPr lang="zh-CN" altLang="en-US" sz="2400" dirty="0"/>
          </a:p>
          <a:p>
            <a:pPr>
              <a:lnSpc>
                <a:spcPct val="150000"/>
              </a:lnSpc>
              <a:spcBef>
                <a:spcPts val="20"/>
              </a:spcBef>
              <a:spcAft>
                <a:spcPts val="0"/>
              </a:spcAft>
            </a:pPr>
            <a:r>
              <a:rPr sz="2400" dirty="0"/>
              <a:t>送达审计通知书，抄送同级纪检监察机关、组织部门等有关单位。</a:t>
            </a:r>
            <a:endParaRPr sz="2400" dirty="0"/>
          </a:p>
          <a:p>
            <a:pPr>
              <a:lnSpc>
                <a:spcPct val="150000"/>
              </a:lnSpc>
              <a:spcBef>
                <a:spcPts val="20"/>
              </a:spcBef>
              <a:spcAft>
                <a:spcPts val="0"/>
              </a:spcAft>
            </a:pPr>
            <a:r>
              <a:rPr lang="zh-CN" altLang="en-US" sz="2400" dirty="0"/>
              <a:t>地方审计机关主要领导干部的经济责任审计通知书，由上一级审计机关送达。</a:t>
            </a:r>
            <a:endParaRPr lang="zh-CN" altLang="en-US"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31745"/>
          <p:cNvSpPr>
            <a:spLocks noGrp="1"/>
          </p:cNvSpPr>
          <p:nvPr>
            <p:ph type="title"/>
          </p:nvPr>
        </p:nvSpPr>
        <p:spPr>
          <a:xfrm>
            <a:off x="457200" y="59373"/>
            <a:ext cx="8229600" cy="1143000"/>
          </a:xfrm>
        </p:spPr>
        <p:txBody>
          <a:bodyPr anchor="ctr"/>
          <a:lstStyle/>
          <a:p>
            <a:pPr algn="ctr"/>
            <a:r>
              <a:rPr lang="zh-CN" altLang="en-US" dirty="0"/>
              <a:t>四、经济责任审计“怎么审”</a:t>
            </a:r>
            <a:endParaRPr lang="zh-CN" altLang="en-US" dirty="0"/>
          </a:p>
        </p:txBody>
      </p:sp>
      <p:sp>
        <p:nvSpPr>
          <p:cNvPr id="31747" name="文本占位符 31746"/>
          <p:cNvSpPr>
            <a:spLocks noGrp="1"/>
          </p:cNvSpPr>
          <p:nvPr>
            <p:ph type="body" idx="1"/>
          </p:nvPr>
        </p:nvSpPr>
        <p:spPr>
          <a:xfrm>
            <a:off x="179705" y="1169670"/>
            <a:ext cx="8799830" cy="4530725"/>
          </a:xfrm>
        </p:spPr>
        <p:txBody>
          <a:bodyPr/>
          <a:lstStyle/>
          <a:p>
            <a:pPr>
              <a:lnSpc>
                <a:spcPct val="150000"/>
              </a:lnSpc>
            </a:pPr>
            <a:r>
              <a:rPr lang="zh-CN" altLang="en-US" sz="2400" dirty="0"/>
              <a:t>召开进场（点）会议。</a:t>
            </a:r>
            <a:endParaRPr lang="zh-CN" altLang="en-US" sz="2400" dirty="0"/>
          </a:p>
          <a:p>
            <a:pPr>
              <a:lnSpc>
                <a:spcPct val="150000"/>
              </a:lnSpc>
            </a:pPr>
            <a:r>
              <a:rPr lang="zh-CN" altLang="en-US" sz="2400" dirty="0"/>
              <a:t>具体要求：</a:t>
            </a:r>
            <a:endParaRPr lang="zh-CN" altLang="en-US" sz="2400" dirty="0"/>
          </a:p>
          <a:p>
            <a:pPr>
              <a:lnSpc>
                <a:spcPct val="150000"/>
              </a:lnSpc>
              <a:buFont typeface="Wingdings" panose="05000000000000000000" charset="0"/>
              <a:buChar char="ü"/>
            </a:pPr>
            <a:r>
              <a:rPr lang="zh-CN" altLang="en-US" sz="2400" dirty="0"/>
              <a:t>公示相关内容。</a:t>
            </a:r>
            <a:endParaRPr lang="zh-CN" altLang="en-US" sz="2400" dirty="0"/>
          </a:p>
          <a:p>
            <a:pPr>
              <a:lnSpc>
                <a:spcPct val="150000"/>
              </a:lnSpc>
              <a:buFont typeface="Wingdings" panose="05000000000000000000" charset="0"/>
              <a:buChar char="ü"/>
            </a:pPr>
            <a:r>
              <a:rPr lang="zh-CN" altLang="en-US" sz="2400" dirty="0"/>
              <a:t>听取所在单位领导班子成员的意见。</a:t>
            </a:r>
            <a:endParaRPr lang="zh-CN" altLang="en-US" sz="2400" dirty="0"/>
          </a:p>
          <a:p>
            <a:pPr>
              <a:lnSpc>
                <a:spcPct val="150000"/>
              </a:lnSpc>
              <a:buFont typeface="Wingdings" panose="05000000000000000000" charset="0"/>
              <a:buChar char="ü"/>
            </a:pPr>
            <a:r>
              <a:rPr lang="zh-CN" altLang="en-US" sz="2400" dirty="0"/>
              <a:t>听取同级人大常委会、政协主要负责同志的意见。</a:t>
            </a:r>
            <a:endParaRPr lang="zh-CN" altLang="en-US" sz="2400" dirty="0"/>
          </a:p>
          <a:p>
            <a:pPr>
              <a:lnSpc>
                <a:spcPct val="150000"/>
              </a:lnSpc>
              <a:buFont typeface="Wingdings" panose="05000000000000000000" charset="0"/>
              <a:buChar char="ü"/>
            </a:pPr>
            <a:r>
              <a:rPr lang="zh-CN" altLang="en-US" sz="2400" dirty="0"/>
              <a:t>听取联席会议有关成员单位的意见。</a:t>
            </a:r>
            <a:endParaRPr lang="zh-CN" altLang="en-US" sz="2400" dirty="0"/>
          </a:p>
          <a:p>
            <a:pPr>
              <a:lnSpc>
                <a:spcPct val="150000"/>
              </a:lnSpc>
              <a:buFont typeface="Wingdings" panose="05000000000000000000" charset="0"/>
              <a:buChar char="ü"/>
            </a:pPr>
            <a:r>
              <a:rPr lang="zh-CN" altLang="en-US" sz="2400" dirty="0"/>
              <a:t>及时了解领导干部履责有关的考察考核、群众反映、巡视巡察反馈、组织约谈、函询调查、案件查处结果等情况。</a:t>
            </a:r>
            <a:endParaRPr lang="zh-CN" altLang="en-US"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标题 87041"/>
          <p:cNvSpPr>
            <a:spLocks noGrp="1"/>
          </p:cNvSpPr>
          <p:nvPr>
            <p:ph type="title"/>
          </p:nvPr>
        </p:nvSpPr>
        <p:spPr/>
        <p:txBody>
          <a:bodyPr anchor="ctr"/>
          <a:lstStyle/>
          <a:p>
            <a:pPr algn="ctr"/>
            <a:r>
              <a:rPr lang="zh-CN" altLang="en-US" dirty="0">
                <a:sym typeface="+mn-ea"/>
              </a:rPr>
              <a:t>四、经济责任审计“怎么审”</a:t>
            </a:r>
            <a:endParaRPr lang="zh-CN" altLang="en-US"/>
          </a:p>
        </p:txBody>
      </p:sp>
      <p:sp>
        <p:nvSpPr>
          <p:cNvPr id="87043" name="文本占位符 87042"/>
          <p:cNvSpPr>
            <a:spLocks noGrp="1"/>
          </p:cNvSpPr>
          <p:nvPr>
            <p:ph type="body" idx="1"/>
          </p:nvPr>
        </p:nvSpPr>
        <p:spPr>
          <a:xfrm>
            <a:off x="457200" y="1463040"/>
            <a:ext cx="8229600" cy="4763770"/>
          </a:xfrm>
        </p:spPr>
        <p:txBody>
          <a:bodyPr/>
          <a:lstStyle/>
          <a:p>
            <a:pPr>
              <a:lnSpc>
                <a:spcPct val="135000"/>
              </a:lnSpc>
            </a:pPr>
            <a:r>
              <a:rPr lang="en-US" altLang="zh-CN" sz="2400" dirty="0"/>
              <a:t>《</a:t>
            </a:r>
            <a:r>
              <a:rPr lang="zh-CN" altLang="en-US" sz="2400" dirty="0"/>
              <a:t>规定</a:t>
            </a:r>
            <a:r>
              <a:rPr lang="en-US" altLang="zh-CN" sz="2400" dirty="0"/>
              <a:t>》</a:t>
            </a:r>
            <a:r>
              <a:rPr lang="zh-CN" altLang="en-US" sz="2400" dirty="0"/>
              <a:t>第二十六条：</a:t>
            </a:r>
            <a:r>
              <a:rPr sz="2400" dirty="0"/>
              <a:t>被审计领导干部及其所在单位，以及其他有关单位应当及时、准确、完整地提供与被审计领导干部履行经济责任有关的下列资料：</a:t>
            </a:r>
            <a:endParaRPr sz="2400" dirty="0"/>
          </a:p>
          <a:p>
            <a:pPr>
              <a:lnSpc>
                <a:spcPct val="135000"/>
              </a:lnSpc>
              <a:buFont typeface="Wingdings" panose="05000000000000000000" charset="0"/>
              <a:buChar char="ü"/>
            </a:pPr>
            <a:r>
              <a:rPr sz="2000" dirty="0"/>
              <a:t>（一）被审计领导干部经济责任履行情况报告；</a:t>
            </a:r>
            <a:endParaRPr sz="2000" dirty="0"/>
          </a:p>
          <a:p>
            <a:pPr>
              <a:lnSpc>
                <a:spcPct val="135000"/>
              </a:lnSpc>
              <a:buFont typeface="Wingdings" panose="05000000000000000000" charset="0"/>
              <a:buChar char="ü"/>
            </a:pPr>
            <a:r>
              <a:rPr sz="2000" dirty="0"/>
              <a:t>（二）工作计划、工作总结、工作报告、会议记录、会议纪要、决议决定、请示、批示、目标责任书、经济合同、考核检查结果、业务档案、机构编制、规章制度、以往审计发现问题整改情况等资料；</a:t>
            </a:r>
            <a:endParaRPr sz="2000" dirty="0"/>
          </a:p>
          <a:p>
            <a:pPr>
              <a:lnSpc>
                <a:spcPct val="135000"/>
              </a:lnSpc>
              <a:buFont typeface="Wingdings" panose="05000000000000000000" charset="0"/>
              <a:buChar char="ü"/>
            </a:pPr>
            <a:r>
              <a:rPr sz="2000" dirty="0"/>
              <a:t>（三）财政收支、财务收支相关资料；</a:t>
            </a:r>
            <a:endParaRPr sz="2000" dirty="0"/>
          </a:p>
          <a:p>
            <a:pPr>
              <a:lnSpc>
                <a:spcPct val="135000"/>
              </a:lnSpc>
              <a:buFont typeface="Wingdings" panose="05000000000000000000" charset="0"/>
              <a:buChar char="ü"/>
            </a:pPr>
            <a:r>
              <a:rPr sz="2000" dirty="0"/>
              <a:t>（四）与履行职责相关的电子数据和必要的技术文档；</a:t>
            </a:r>
            <a:endParaRPr sz="2000" dirty="0"/>
          </a:p>
          <a:p>
            <a:pPr>
              <a:lnSpc>
                <a:spcPct val="135000"/>
              </a:lnSpc>
              <a:buFont typeface="Wingdings" panose="05000000000000000000" charset="0"/>
              <a:buChar char="ü"/>
            </a:pPr>
            <a:r>
              <a:rPr sz="2000" dirty="0"/>
              <a:t>（五）审计所需的其他资料。</a:t>
            </a:r>
            <a:endParaRPr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标题 88065"/>
          <p:cNvSpPr>
            <a:spLocks noGrp="1"/>
          </p:cNvSpPr>
          <p:nvPr>
            <p:ph type="title"/>
          </p:nvPr>
        </p:nvSpPr>
        <p:spPr/>
        <p:txBody>
          <a:bodyPr anchor="ctr"/>
          <a:lstStyle/>
          <a:p>
            <a:pPr algn="ctr"/>
            <a:r>
              <a:rPr lang="en-US" altLang="zh-CN" dirty="0"/>
              <a:t> </a:t>
            </a:r>
            <a:r>
              <a:rPr lang="zh-CN" altLang="en-US" dirty="0"/>
              <a:t>四</a:t>
            </a:r>
            <a:r>
              <a:rPr lang="zh-CN" altLang="en-US" dirty="0">
                <a:sym typeface="+mn-ea"/>
              </a:rPr>
              <a:t>、经济责任审计“怎么审”</a:t>
            </a:r>
            <a:r>
              <a:rPr lang="en-US" altLang="zh-CN"/>
              <a:t>  </a:t>
            </a:r>
            <a:endParaRPr lang="en-US" altLang="zh-CN"/>
          </a:p>
        </p:txBody>
      </p:sp>
      <p:sp>
        <p:nvSpPr>
          <p:cNvPr id="88067" name="文本占位符 88066"/>
          <p:cNvSpPr>
            <a:spLocks noGrp="1"/>
          </p:cNvSpPr>
          <p:nvPr>
            <p:ph type="body" idx="1"/>
          </p:nvPr>
        </p:nvSpPr>
        <p:spPr>
          <a:xfrm>
            <a:off x="457200" y="1268413"/>
            <a:ext cx="8229600" cy="5329237"/>
          </a:xfrm>
        </p:spPr>
        <p:txBody>
          <a:bodyPr/>
          <a:lstStyle/>
          <a:p>
            <a:pPr>
              <a:lnSpc>
                <a:spcPct val="150000"/>
              </a:lnSpc>
            </a:pPr>
            <a:r>
              <a:rPr sz="2400" dirty="0"/>
              <a:t>审计组实施审计后，应当向派出审计组的审计委员会办公室、审计机关提交审计报告。</a:t>
            </a:r>
            <a:endParaRPr sz="2400" dirty="0"/>
          </a:p>
          <a:p>
            <a:pPr>
              <a:lnSpc>
                <a:spcPct val="150000"/>
              </a:lnSpc>
            </a:pPr>
            <a:r>
              <a:rPr sz="2400" dirty="0"/>
              <a:t>审计报告</a:t>
            </a:r>
            <a:r>
              <a:rPr lang="zh-CN" sz="2400" dirty="0"/>
              <a:t>内容：</a:t>
            </a:r>
            <a:r>
              <a:rPr sz="2400" dirty="0"/>
              <a:t>总体评价、主要业绩、审计发现的主要问题和责任认定、审计建议。</a:t>
            </a:r>
            <a:endParaRPr sz="2400" dirty="0"/>
          </a:p>
          <a:p>
            <a:pPr>
              <a:lnSpc>
                <a:spcPct val="150000"/>
              </a:lnSpc>
            </a:pPr>
            <a:r>
              <a:rPr sz="2400" dirty="0"/>
              <a:t>书面征求意见。</a:t>
            </a:r>
            <a:endParaRPr sz="2400" dirty="0"/>
          </a:p>
          <a:p>
            <a:pPr>
              <a:lnSpc>
                <a:spcPct val="150000"/>
              </a:lnSpc>
            </a:pPr>
            <a:r>
              <a:rPr sz="2400" dirty="0">
                <a:sym typeface="+mn-ea"/>
              </a:rPr>
              <a:t>被审计领导干部及其所在单位应当自收到审计组审计报告之日起10个工作日内提出书面意见。</a:t>
            </a:r>
            <a:endParaRPr sz="2400" dirty="0"/>
          </a:p>
          <a:p>
            <a:pPr>
              <a:lnSpc>
                <a:spcPct val="150000"/>
              </a:lnSpc>
            </a:pPr>
            <a:endParaRPr sz="2400" dirty="0"/>
          </a:p>
          <a:p>
            <a:pPr>
              <a:lnSpc>
                <a:spcPct val="125000"/>
              </a:lnSpc>
            </a:pPr>
            <a:endParaRP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a:effectLst>
                  <a:outerShdw blurRad="38100" dist="38100" dir="2700000" algn="tl">
                    <a:srgbClr val="000000">
                      <a:alpha val="43137"/>
                    </a:srgbClr>
                  </a:outerShdw>
                </a:effectLst>
              </a:rPr>
              <a:t>“百名红通人员”第7号</a:t>
            </a:r>
            <a:r>
              <a:rPr lang="en-US" altLang="zh-CN" b="1">
                <a:effectLst>
                  <a:outerShdw blurRad="38100" dist="38100" dir="2700000" algn="tl">
                    <a:srgbClr val="000000">
                      <a:alpha val="43137"/>
                    </a:srgbClr>
                  </a:outerShdw>
                </a:effectLst>
              </a:rPr>
              <a:t>——</a:t>
            </a:r>
            <a:r>
              <a:rPr lang="zh-CN" altLang="en-US" b="1">
                <a:effectLst>
                  <a:outerShdw blurRad="38100" dist="38100" dir="2700000" algn="tl">
                    <a:srgbClr val="000000">
                      <a:alpha val="43137"/>
                    </a:srgbClr>
                  </a:outerShdw>
                </a:effectLst>
              </a:rPr>
              <a:t>李向东</a:t>
            </a:r>
            <a:endParaRPr lang="zh-CN" altLang="en-US" b="1">
              <a:effectLst>
                <a:outerShdw blurRad="38100" dist="38100" dir="2700000" algn="tl">
                  <a:srgbClr val="000000">
                    <a:alpha val="43137"/>
                  </a:srgbClr>
                </a:outerShdw>
              </a:effectLst>
            </a:endParaRPr>
          </a:p>
        </p:txBody>
      </p:sp>
      <p:sp>
        <p:nvSpPr>
          <p:cNvPr id="9" name="文本框 8"/>
          <p:cNvSpPr txBox="1"/>
          <p:nvPr/>
        </p:nvSpPr>
        <p:spPr>
          <a:xfrm>
            <a:off x="467360" y="1557020"/>
            <a:ext cx="8457565" cy="2330450"/>
          </a:xfrm>
          <a:prstGeom prst="rect">
            <a:avLst/>
          </a:prstGeom>
          <a:noFill/>
        </p:spPr>
        <p:txBody>
          <a:bodyPr wrap="square" rtlCol="0" anchor="t">
            <a:spAutoFit/>
          </a:bodyPr>
          <a:lstStyle/>
          <a:p>
            <a:pPr>
              <a:lnSpc>
                <a:spcPct val="130000"/>
              </a:lnSpc>
            </a:pPr>
            <a:r>
              <a:rPr lang="zh-CN" altLang="en-US" sz="2800" dirty="0" smtClean="0">
                <a:solidFill>
                  <a:srgbClr val="757575"/>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四川无线音乐产品基地是最早的基地，其成立前，彩铃在中移动数据业务中的收入贡献越加突出，2004年中国移动无线音乐市场规模为15.8亿元，2005年为30多亿元，最终催生出了在成都建立基地的决策。</a:t>
            </a:r>
            <a:endParaRPr lang="zh-CN" altLang="en-US" sz="2800" dirty="0" smtClean="0">
              <a:solidFill>
                <a:srgbClr val="757575"/>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标题 89089"/>
          <p:cNvSpPr>
            <a:spLocks noGrp="1"/>
          </p:cNvSpPr>
          <p:nvPr>
            <p:ph type="title"/>
          </p:nvPr>
        </p:nvSpPr>
        <p:spPr>
          <a:xfrm>
            <a:off x="468313" y="116840"/>
            <a:ext cx="8229600" cy="1143000"/>
          </a:xfrm>
        </p:spPr>
        <p:txBody>
          <a:bodyPr anchor="ctr"/>
          <a:lstStyle/>
          <a:p>
            <a:pPr algn="ctr"/>
            <a:r>
              <a:rPr lang="en-US" altLang="zh-CN" dirty="0"/>
              <a:t> </a:t>
            </a:r>
            <a:r>
              <a:rPr lang="zh-CN" altLang="en-US" dirty="0"/>
              <a:t>四</a:t>
            </a:r>
            <a:r>
              <a:rPr lang="zh-CN" altLang="en-US" dirty="0">
                <a:sym typeface="+mn-ea"/>
              </a:rPr>
              <a:t>、经济责任审计“怎么审”</a:t>
            </a:r>
            <a:endParaRPr lang="zh-CN" altLang="en-US"/>
          </a:p>
        </p:txBody>
      </p:sp>
      <p:sp>
        <p:nvSpPr>
          <p:cNvPr id="89091" name="文本占位符 89090"/>
          <p:cNvSpPr>
            <a:spLocks noGrp="1"/>
          </p:cNvSpPr>
          <p:nvPr>
            <p:ph type="body" idx="1"/>
          </p:nvPr>
        </p:nvSpPr>
        <p:spPr>
          <a:xfrm>
            <a:off x="240030" y="1196975"/>
            <a:ext cx="8625205" cy="5400675"/>
          </a:xfrm>
        </p:spPr>
        <p:txBody>
          <a:bodyPr/>
          <a:lstStyle/>
          <a:p>
            <a:pPr>
              <a:lnSpc>
                <a:spcPct val="125000"/>
              </a:lnSpc>
            </a:pPr>
            <a:r>
              <a:rPr sz="2400" dirty="0">
                <a:sym typeface="+mn-ea"/>
              </a:rPr>
              <a:t>审计组</a:t>
            </a:r>
            <a:r>
              <a:rPr lang="zh-CN" sz="2400" dirty="0">
                <a:sym typeface="+mn-ea"/>
              </a:rPr>
              <a:t>对</a:t>
            </a:r>
            <a:r>
              <a:rPr sz="2400" dirty="0">
                <a:sym typeface="+mn-ea"/>
              </a:rPr>
              <a:t>书面意见</a:t>
            </a:r>
            <a:r>
              <a:rPr lang="zh-CN" sz="2400" dirty="0">
                <a:sym typeface="+mn-ea"/>
              </a:rPr>
              <a:t>的处理</a:t>
            </a:r>
            <a:endParaRPr sz="2400" dirty="0">
              <a:sym typeface="+mn-ea"/>
            </a:endParaRPr>
          </a:p>
          <a:p>
            <a:pPr>
              <a:lnSpc>
                <a:spcPct val="125000"/>
              </a:lnSpc>
            </a:pPr>
            <a:r>
              <a:rPr lang="zh-CN" altLang="en-US" sz="2400" dirty="0"/>
              <a:t>经济责任审计报告出具</a:t>
            </a:r>
            <a:endParaRPr lang="zh-CN" altLang="en-US" sz="2400" dirty="0"/>
          </a:p>
          <a:p>
            <a:pPr>
              <a:lnSpc>
                <a:spcPct val="125000"/>
              </a:lnSpc>
            </a:pPr>
            <a:r>
              <a:rPr lang="zh-CN" altLang="en-US" sz="2400" dirty="0"/>
              <a:t>经济责任审计结果报告</a:t>
            </a:r>
            <a:r>
              <a:rPr lang="zh-CN" altLang="en-US" sz="2400" dirty="0">
                <a:sym typeface="+mn-ea"/>
              </a:rPr>
              <a:t>出具</a:t>
            </a:r>
            <a:endParaRPr lang="zh-CN" altLang="en-US" sz="2400" dirty="0">
              <a:sym typeface="+mn-ea"/>
            </a:endParaRPr>
          </a:p>
          <a:p>
            <a:pPr>
              <a:lnSpc>
                <a:spcPct val="125000"/>
              </a:lnSpc>
            </a:pPr>
            <a:r>
              <a:rPr lang="zh-CN" altLang="en-US" sz="2400" dirty="0"/>
              <a:t>报告要求：</a:t>
            </a:r>
            <a:endParaRPr lang="zh-CN" altLang="en-US" sz="2400" dirty="0"/>
          </a:p>
          <a:p>
            <a:pPr>
              <a:lnSpc>
                <a:spcPct val="125000"/>
              </a:lnSpc>
              <a:buFont typeface="Wingdings" panose="05000000000000000000" charset="0"/>
              <a:buChar char="ü"/>
            </a:pPr>
            <a:r>
              <a:rPr lang="zh-CN" altLang="en-US" sz="2400" dirty="0"/>
              <a:t>事实清楚</a:t>
            </a:r>
            <a:endParaRPr lang="zh-CN" altLang="en-US" sz="2400" dirty="0"/>
          </a:p>
          <a:p>
            <a:pPr>
              <a:lnSpc>
                <a:spcPct val="125000"/>
              </a:lnSpc>
              <a:buFont typeface="Wingdings" panose="05000000000000000000" charset="0"/>
              <a:buChar char="ü"/>
            </a:pPr>
            <a:r>
              <a:rPr lang="zh-CN" altLang="en-US" sz="2400" dirty="0"/>
              <a:t>评价客观</a:t>
            </a:r>
            <a:endParaRPr lang="zh-CN" altLang="en-US" sz="2400" dirty="0"/>
          </a:p>
          <a:p>
            <a:pPr>
              <a:lnSpc>
                <a:spcPct val="125000"/>
              </a:lnSpc>
              <a:buFont typeface="Wingdings" panose="05000000000000000000" charset="0"/>
              <a:buChar char="ü"/>
            </a:pPr>
            <a:r>
              <a:rPr lang="zh-CN" altLang="en-US" sz="2400" dirty="0"/>
              <a:t>责任明确</a:t>
            </a:r>
            <a:endParaRPr lang="zh-CN" altLang="en-US" sz="2400" dirty="0"/>
          </a:p>
          <a:p>
            <a:pPr>
              <a:lnSpc>
                <a:spcPct val="125000"/>
              </a:lnSpc>
              <a:buFont typeface="Wingdings" panose="05000000000000000000" charset="0"/>
              <a:buChar char="ü"/>
            </a:pPr>
            <a:r>
              <a:rPr lang="zh-CN" altLang="en-US" sz="2400" dirty="0"/>
              <a:t>用词恰当</a:t>
            </a:r>
            <a:endParaRPr lang="zh-CN" altLang="en-US" sz="2400" dirty="0"/>
          </a:p>
          <a:p>
            <a:pPr>
              <a:lnSpc>
                <a:spcPct val="125000"/>
              </a:lnSpc>
              <a:buFont typeface="Wingdings" panose="05000000000000000000" charset="0"/>
              <a:buChar char="ü"/>
            </a:pPr>
            <a:r>
              <a:rPr lang="zh-CN" altLang="en-US" sz="2400" dirty="0"/>
              <a:t>文字精炼</a:t>
            </a:r>
            <a:endParaRPr lang="zh-CN" altLang="en-US" sz="2400" dirty="0"/>
          </a:p>
          <a:p>
            <a:pPr>
              <a:lnSpc>
                <a:spcPct val="125000"/>
              </a:lnSpc>
              <a:buFont typeface="Wingdings" panose="05000000000000000000" charset="0"/>
              <a:buChar char="ü"/>
            </a:pPr>
            <a:r>
              <a:rPr lang="zh-CN" altLang="en-US" sz="2400" dirty="0"/>
              <a:t>通俗易懂</a:t>
            </a:r>
            <a:endParaRPr lang="zh-CN" altLang="en-US" sz="2400" dirty="0"/>
          </a:p>
          <a:p>
            <a:pPr>
              <a:lnSpc>
                <a:spcPct val="125000"/>
              </a:lnSpc>
            </a:pPr>
            <a:endParaRPr lang="zh-CN" altLang="en-US"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标题 90113"/>
          <p:cNvSpPr>
            <a:spLocks noGrp="1"/>
          </p:cNvSpPr>
          <p:nvPr>
            <p:ph type="title"/>
          </p:nvPr>
        </p:nvSpPr>
        <p:spPr/>
        <p:txBody>
          <a:bodyPr anchor="ctr"/>
          <a:lstStyle/>
          <a:p>
            <a:pPr algn="ctr"/>
            <a:r>
              <a:rPr lang="zh-CN" altLang="en-US" dirty="0">
                <a:sym typeface="+mn-ea"/>
              </a:rPr>
              <a:t>四、经济责任审计“怎么审”</a:t>
            </a:r>
            <a:r>
              <a:rPr lang="zh-CN" altLang="en-US"/>
              <a:t> </a:t>
            </a:r>
            <a:endParaRPr lang="zh-CN" altLang="en-US"/>
          </a:p>
        </p:txBody>
      </p:sp>
      <p:sp>
        <p:nvSpPr>
          <p:cNvPr id="90115" name="文本占位符 90114"/>
          <p:cNvSpPr>
            <a:spLocks noGrp="1"/>
          </p:cNvSpPr>
          <p:nvPr>
            <p:ph type="body" idx="1"/>
          </p:nvPr>
        </p:nvSpPr>
        <p:spPr>
          <a:xfrm>
            <a:off x="317500" y="1600200"/>
            <a:ext cx="8490585" cy="4530725"/>
          </a:xfrm>
        </p:spPr>
        <p:txBody>
          <a:bodyPr/>
          <a:lstStyle/>
          <a:p>
            <a:pPr>
              <a:lnSpc>
                <a:spcPct val="150000"/>
              </a:lnSpc>
              <a:spcBef>
                <a:spcPts val="20"/>
              </a:spcBef>
              <a:spcAft>
                <a:spcPts val="0"/>
              </a:spcAft>
            </a:pPr>
            <a:r>
              <a:rPr lang="zh-CN" altLang="en-US" sz="2400" dirty="0">
                <a:sym typeface="+mn-ea"/>
              </a:rPr>
              <a:t>评价原则：定性与定量相结合</a:t>
            </a:r>
            <a:endParaRPr lang="zh-CN" altLang="en-US" sz="2400" dirty="0">
              <a:sym typeface="+mn-ea"/>
            </a:endParaRPr>
          </a:p>
          <a:p>
            <a:pPr>
              <a:lnSpc>
                <a:spcPct val="150000"/>
              </a:lnSpc>
              <a:spcBef>
                <a:spcPts val="20"/>
              </a:spcBef>
              <a:spcAft>
                <a:spcPts val="0"/>
              </a:spcAft>
            </a:pPr>
            <a:r>
              <a:rPr lang="zh-CN" altLang="en-US" sz="2400" dirty="0">
                <a:sym typeface="+mn-ea"/>
              </a:rPr>
              <a:t>依据：党内法规、法律法规、政策规定、责任制考核目标等</a:t>
            </a:r>
            <a:endParaRPr lang="zh-CN" altLang="en-US" sz="2400" dirty="0">
              <a:sym typeface="+mn-ea"/>
            </a:endParaRPr>
          </a:p>
          <a:p>
            <a:pPr>
              <a:lnSpc>
                <a:spcPct val="150000"/>
              </a:lnSpc>
              <a:spcBef>
                <a:spcPts val="20"/>
              </a:spcBef>
              <a:spcAft>
                <a:spcPts val="0"/>
              </a:spcAft>
            </a:pPr>
            <a:r>
              <a:rPr lang="zh-CN" altLang="en-US" sz="2400" dirty="0">
                <a:sym typeface="+mn-ea"/>
              </a:rPr>
              <a:t>评价重点：</a:t>
            </a:r>
            <a:endParaRPr lang="zh-CN" altLang="en-US" sz="2400" dirty="0">
              <a:sym typeface="+mn-ea"/>
            </a:endParaRPr>
          </a:p>
          <a:p>
            <a:pPr>
              <a:lnSpc>
                <a:spcPct val="150000"/>
              </a:lnSpc>
              <a:spcBef>
                <a:spcPts val="20"/>
              </a:spcBef>
              <a:spcAft>
                <a:spcPts val="0"/>
              </a:spcAft>
              <a:buFont typeface="Wingdings" panose="05000000000000000000" charset="0"/>
              <a:buChar char="ü"/>
            </a:pPr>
            <a:r>
              <a:rPr lang="zh-CN" altLang="en-US" sz="2400" dirty="0">
                <a:sym typeface="+mn-ea"/>
              </a:rPr>
              <a:t>公共资金、国有资产、国有资源的管理、分配和使用；</a:t>
            </a:r>
            <a:endParaRPr lang="zh-CN" altLang="en-US" sz="2400" dirty="0">
              <a:sym typeface="+mn-ea"/>
            </a:endParaRPr>
          </a:p>
          <a:p>
            <a:pPr>
              <a:lnSpc>
                <a:spcPct val="150000"/>
              </a:lnSpc>
              <a:spcBef>
                <a:spcPts val="20"/>
              </a:spcBef>
              <a:spcAft>
                <a:spcPts val="0"/>
              </a:spcAft>
              <a:buFont typeface="Wingdings" panose="05000000000000000000" charset="0"/>
              <a:buChar char="ü"/>
            </a:pPr>
            <a:r>
              <a:rPr lang="zh-CN" altLang="en-US" sz="2400" dirty="0">
                <a:sym typeface="+mn-ea"/>
              </a:rPr>
              <a:t>个人遵守廉洁从政（从业）规定等</a:t>
            </a:r>
            <a:endParaRPr lang="zh-CN" altLang="en-US" sz="2400" dirty="0">
              <a:sym typeface="+mn-ea"/>
            </a:endParaRPr>
          </a:p>
          <a:p>
            <a:pPr>
              <a:lnSpc>
                <a:spcPct val="150000"/>
              </a:lnSpc>
              <a:spcBef>
                <a:spcPts val="20"/>
              </a:spcBef>
              <a:spcAft>
                <a:spcPts val="0"/>
              </a:spcAft>
            </a:pPr>
            <a:r>
              <a:rPr lang="zh-CN" altLang="en-US" sz="2400" dirty="0">
                <a:sym typeface="+mn-ea"/>
              </a:rPr>
              <a:t>评价要求：</a:t>
            </a:r>
            <a:endParaRPr lang="zh-CN" altLang="en-US" sz="2400" dirty="0">
              <a:sym typeface="+mn-ea"/>
            </a:endParaRPr>
          </a:p>
          <a:p>
            <a:pPr>
              <a:lnSpc>
                <a:spcPct val="150000"/>
              </a:lnSpc>
              <a:spcBef>
                <a:spcPts val="20"/>
              </a:spcBef>
              <a:spcAft>
                <a:spcPts val="0"/>
              </a:spcAft>
              <a:buFont typeface="Wingdings" panose="05000000000000000000" charset="0"/>
              <a:buChar char="ü"/>
            </a:pPr>
            <a:r>
              <a:rPr lang="zh-CN" altLang="en-US" sz="2400" dirty="0">
                <a:sym typeface="+mn-ea"/>
              </a:rPr>
              <a:t>应当有充分的审计证据支持</a:t>
            </a:r>
            <a:endParaRPr lang="zh-CN" altLang="en-US" sz="2400" dirty="0">
              <a:sym typeface="+mn-ea"/>
            </a:endParaRPr>
          </a:p>
          <a:p>
            <a:pPr>
              <a:lnSpc>
                <a:spcPct val="150000"/>
              </a:lnSpc>
              <a:spcBef>
                <a:spcPts val="20"/>
              </a:spcBef>
              <a:spcAft>
                <a:spcPts val="0"/>
              </a:spcAft>
              <a:buFont typeface="Wingdings" panose="05000000000000000000" charset="0"/>
              <a:buChar char="ü"/>
            </a:pPr>
            <a:r>
              <a:rPr lang="zh-CN" altLang="en-US" sz="2400" dirty="0">
                <a:sym typeface="+mn-ea"/>
              </a:rPr>
              <a:t>对审计中未涉及的事项不作评价</a:t>
            </a:r>
            <a:endParaRPr lang="zh-CN" altLang="en-US" sz="2400" dirty="0">
              <a:sym typeface="+mn-e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nvSpPr>
        <p:spPr>
          <a:xfrm>
            <a:off x="515599" y="1390357"/>
            <a:ext cx="8157370" cy="5033645"/>
          </a:xfrm>
          <a:prstGeom prst="rect">
            <a:avLst/>
          </a:prstGeom>
        </p:spPr>
        <p:txBody>
          <a:bodyPr wrap="square" lIns="0" tIns="0" rIns="0" bIns="0">
            <a:spAutoFit/>
          </a:bodyPr>
          <a:lstStyle>
            <a:lvl1pPr>
              <a:defRPr sz="1600" b="0" i="0">
                <a:solidFill>
                  <a:schemeClr val="tx1"/>
                </a:solidFill>
                <a:latin typeface="宋体" panose="02010600030101010101" pitchFamily="2" charset="-122"/>
                <a:ea typeface="+mj-ea"/>
                <a:cs typeface="宋体" panose="02010600030101010101" pitchFamily="2" charset="-122"/>
              </a:defRPr>
            </a:lvl1pPr>
          </a:lstStyle>
          <a:p>
            <a:pPr>
              <a:lnSpc>
                <a:spcPct val="150000"/>
              </a:lnSpc>
            </a:pPr>
            <a:r>
              <a:rPr lang="zh-CN" sz="2420">
                <a:latin typeface="Times New Roman" panose="02020603050405020304" pitchFamily="18" charset="0"/>
                <a:cs typeface="Times New Roman" panose="02020603050405020304" pitchFamily="18" charset="0"/>
              </a:rPr>
              <a:t>内部审计评价依据</a:t>
            </a:r>
            <a:endParaRPr lang="zh-CN" sz="242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charset="0"/>
              <a:buChar char="ü"/>
            </a:pPr>
            <a:r>
              <a:rPr sz="1935">
                <a:latin typeface="Times New Roman" panose="02020603050405020304" pitchFamily="18" charset="0"/>
                <a:cs typeface="Times New Roman" panose="02020603050405020304" pitchFamily="18" charset="0"/>
              </a:rPr>
              <a:t>（</a:t>
            </a:r>
            <a:r>
              <a:rPr lang="en-US" sz="1935">
                <a:latin typeface="Times New Roman" panose="02020603050405020304" pitchFamily="18" charset="0"/>
                <a:cs typeface="Times New Roman" panose="02020603050405020304" pitchFamily="18" charset="0"/>
              </a:rPr>
              <a:t>1</a:t>
            </a:r>
            <a:r>
              <a:rPr sz="1935">
                <a:latin typeface="Times New Roman" panose="02020603050405020304" pitchFamily="18" charset="0"/>
                <a:cs typeface="Times New Roman" panose="02020603050405020304" pitchFamily="18" charset="0"/>
              </a:rPr>
              <a:t>）党和国家有关经济方针政策和决策部署；</a:t>
            </a:r>
            <a:endParaRPr sz="1935">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charset="0"/>
              <a:buChar char="ü"/>
            </a:pPr>
            <a:r>
              <a:rPr sz="1935">
                <a:latin typeface="Times New Roman" panose="02020603050405020304" pitchFamily="18" charset="0"/>
                <a:cs typeface="Times New Roman" panose="02020603050405020304" pitchFamily="18" charset="0"/>
              </a:rPr>
              <a:t>（</a:t>
            </a:r>
            <a:r>
              <a:rPr lang="en-US" sz="1935">
                <a:latin typeface="Times New Roman" panose="02020603050405020304" pitchFamily="18" charset="0"/>
                <a:cs typeface="Times New Roman" panose="02020603050405020304" pitchFamily="18" charset="0"/>
              </a:rPr>
              <a:t>2</a:t>
            </a:r>
            <a:r>
              <a:rPr sz="1935">
                <a:latin typeface="Times New Roman" panose="02020603050405020304" pitchFamily="18" charset="0"/>
                <a:cs typeface="Times New Roman" panose="02020603050405020304" pitchFamily="18" charset="0"/>
              </a:rPr>
              <a:t>）党内法规、法律、法规、规章、规范性文件；</a:t>
            </a:r>
            <a:endParaRPr sz="1935">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charset="0"/>
              <a:buChar char="ü"/>
            </a:pPr>
            <a:r>
              <a:rPr sz="1935">
                <a:latin typeface="Times New Roman" panose="02020603050405020304" pitchFamily="18" charset="0"/>
                <a:cs typeface="Times New Roman" panose="02020603050405020304" pitchFamily="18" charset="0"/>
              </a:rPr>
              <a:t>（</a:t>
            </a:r>
            <a:r>
              <a:rPr lang="en-US" sz="1935">
                <a:latin typeface="Times New Roman" panose="02020603050405020304" pitchFamily="18" charset="0"/>
                <a:cs typeface="Times New Roman" panose="02020603050405020304" pitchFamily="18" charset="0"/>
              </a:rPr>
              <a:t>3</a:t>
            </a:r>
            <a:r>
              <a:rPr sz="1935">
                <a:latin typeface="Times New Roman" panose="02020603050405020304" pitchFamily="18" charset="0"/>
                <a:cs typeface="Times New Roman" panose="02020603050405020304" pitchFamily="18" charset="0"/>
              </a:rPr>
              <a:t>）国家和行业的有关标准；</a:t>
            </a:r>
            <a:endParaRPr sz="1935">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charset="0"/>
              <a:buChar char="ü"/>
            </a:pPr>
            <a:r>
              <a:rPr sz="1935">
                <a:latin typeface="Times New Roman" panose="02020603050405020304" pitchFamily="18" charset="0"/>
                <a:cs typeface="Times New Roman" panose="02020603050405020304" pitchFamily="18" charset="0"/>
              </a:rPr>
              <a:t>（</a:t>
            </a:r>
            <a:r>
              <a:rPr lang="en-US" sz="1935">
                <a:latin typeface="Times New Roman" panose="02020603050405020304" pitchFamily="18" charset="0"/>
                <a:cs typeface="Times New Roman" panose="02020603050405020304" pitchFamily="18" charset="0"/>
              </a:rPr>
              <a:t>4</a:t>
            </a:r>
            <a:r>
              <a:rPr sz="1935">
                <a:latin typeface="Times New Roman" panose="02020603050405020304" pitchFamily="18" charset="0"/>
                <a:cs typeface="Times New Roman" panose="02020603050405020304" pitchFamily="18" charset="0"/>
              </a:rPr>
              <a:t>）单位的内部管理制度、发展战略、规划和目标；</a:t>
            </a:r>
            <a:endParaRPr sz="1935">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charset="0"/>
              <a:buChar char="ü"/>
            </a:pPr>
            <a:r>
              <a:rPr sz="1935">
                <a:latin typeface="Times New Roman" panose="02020603050405020304" pitchFamily="18" charset="0"/>
                <a:cs typeface="Times New Roman" panose="02020603050405020304" pitchFamily="18" charset="0"/>
              </a:rPr>
              <a:t>（</a:t>
            </a:r>
            <a:r>
              <a:rPr lang="en-US" sz="1935">
                <a:latin typeface="Times New Roman" panose="02020603050405020304" pitchFamily="18" charset="0"/>
                <a:cs typeface="Times New Roman" panose="02020603050405020304" pitchFamily="18" charset="0"/>
              </a:rPr>
              <a:t>5</a:t>
            </a:r>
            <a:r>
              <a:rPr sz="1935">
                <a:latin typeface="Times New Roman" panose="02020603050405020304" pitchFamily="18" charset="0"/>
                <a:cs typeface="Times New Roman" panose="02020603050405020304" pitchFamily="18" charset="0"/>
              </a:rPr>
              <a:t>）有关领导的职责分工文件，有关会议记录、纪要、决议和决定，有关预算、决算和合同，有关内部管理制度；</a:t>
            </a:r>
            <a:endParaRPr sz="1935">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charset="0"/>
              <a:buChar char="ü"/>
            </a:pPr>
            <a:r>
              <a:rPr sz="1935">
                <a:latin typeface="Times New Roman" panose="02020603050405020304" pitchFamily="18" charset="0"/>
                <a:cs typeface="Times New Roman" panose="02020603050405020304" pitchFamily="18" charset="0"/>
              </a:rPr>
              <a:t>（</a:t>
            </a:r>
            <a:r>
              <a:rPr lang="en-US" sz="1935">
                <a:latin typeface="Times New Roman" panose="02020603050405020304" pitchFamily="18" charset="0"/>
                <a:cs typeface="Times New Roman" panose="02020603050405020304" pitchFamily="18" charset="0"/>
              </a:rPr>
              <a:t>6</a:t>
            </a:r>
            <a:r>
              <a:rPr sz="1935">
                <a:latin typeface="Times New Roman" panose="02020603050405020304" pitchFamily="18" charset="0"/>
                <a:cs typeface="Times New Roman" panose="02020603050405020304" pitchFamily="18" charset="0"/>
              </a:rPr>
              <a:t>）有关主管部门、职能管理部门发布或者认可的统计数据、考核结果和评价意见；</a:t>
            </a:r>
            <a:endParaRPr sz="1935">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charset="0"/>
              <a:buChar char="ü"/>
            </a:pPr>
            <a:r>
              <a:rPr sz="1935">
                <a:latin typeface="Times New Roman" panose="02020603050405020304" pitchFamily="18" charset="0"/>
                <a:cs typeface="Times New Roman" panose="02020603050405020304" pitchFamily="18" charset="0"/>
              </a:rPr>
              <a:t>（</a:t>
            </a:r>
            <a:r>
              <a:rPr lang="en-US" sz="1935">
                <a:latin typeface="Times New Roman" panose="02020603050405020304" pitchFamily="18" charset="0"/>
                <a:cs typeface="Times New Roman" panose="02020603050405020304" pitchFamily="18" charset="0"/>
              </a:rPr>
              <a:t>7</a:t>
            </a:r>
            <a:r>
              <a:rPr sz="1935">
                <a:latin typeface="Times New Roman" panose="02020603050405020304" pitchFamily="18" charset="0"/>
                <a:cs typeface="Times New Roman" panose="02020603050405020304" pitchFamily="18" charset="0"/>
              </a:rPr>
              <a:t>）专业机构的意见和公认的业务惯例或者良好实务；</a:t>
            </a:r>
            <a:endParaRPr sz="1935">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charset="0"/>
              <a:buChar char="ü"/>
            </a:pPr>
            <a:r>
              <a:rPr sz="1935">
                <a:latin typeface="Times New Roman" panose="02020603050405020304" pitchFamily="18" charset="0"/>
                <a:cs typeface="Times New Roman" panose="02020603050405020304" pitchFamily="18" charset="0"/>
              </a:rPr>
              <a:t>（</a:t>
            </a:r>
            <a:r>
              <a:rPr lang="en-US" sz="1935">
                <a:latin typeface="Times New Roman" panose="02020603050405020304" pitchFamily="18" charset="0"/>
                <a:cs typeface="Times New Roman" panose="02020603050405020304" pitchFamily="18" charset="0"/>
              </a:rPr>
              <a:t>8</a:t>
            </a:r>
            <a:r>
              <a:rPr sz="1935">
                <a:latin typeface="Times New Roman" panose="02020603050405020304" pitchFamily="18" charset="0"/>
                <a:cs typeface="Times New Roman" panose="02020603050405020304" pitchFamily="18" charset="0"/>
              </a:rPr>
              <a:t>）其他依据。</a:t>
            </a:r>
            <a:endParaRPr sz="1935">
              <a:latin typeface="Times New Roman" panose="02020603050405020304" pitchFamily="18" charset="0"/>
              <a:cs typeface="Times New Roman" panose="02020603050405020304" pitchFamily="18" charset="0"/>
            </a:endParaRPr>
          </a:p>
        </p:txBody>
      </p:sp>
      <p:sp>
        <p:nvSpPr>
          <p:cNvPr id="90114" name="标题 90113"/>
          <p:cNvSpPr>
            <a:spLocks noGrp="1"/>
          </p:cNvSpPr>
          <p:nvPr>
            <p:ph type="title"/>
          </p:nvPr>
        </p:nvSpPr>
        <p:spPr/>
        <p:txBody>
          <a:bodyPr anchor="ctr"/>
          <a:lstStyle/>
          <a:p>
            <a:pPr algn="ctr"/>
            <a:r>
              <a:rPr lang="zh-CN" altLang="en-US" dirty="0">
                <a:sym typeface="+mn-ea"/>
              </a:rPr>
              <a:t>四、经济责任审计“怎么审”</a:t>
            </a:r>
            <a:r>
              <a:rPr lang="zh-CN" altLang="en-US"/>
              <a:t> </a:t>
            </a:r>
            <a:endParaRPr lang="zh-CN"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nvSpPr>
        <p:spPr>
          <a:xfrm>
            <a:off x="515599" y="1031582"/>
            <a:ext cx="8157370" cy="3876675"/>
          </a:xfrm>
          <a:prstGeom prst="rect">
            <a:avLst/>
          </a:prstGeom>
        </p:spPr>
        <p:txBody>
          <a:bodyPr wrap="square" lIns="0" tIns="0" rIns="0" bIns="0">
            <a:spAutoFit/>
          </a:bodyPr>
          <a:lstStyle>
            <a:lvl1pPr>
              <a:defRPr sz="1600" b="0" i="0">
                <a:solidFill>
                  <a:schemeClr val="tx1"/>
                </a:solidFill>
                <a:latin typeface="宋体" panose="02010600030101010101" pitchFamily="2" charset="-122"/>
                <a:ea typeface="+mj-ea"/>
                <a:cs typeface="宋体" panose="02010600030101010101" pitchFamily="2" charset="-122"/>
              </a:defRPr>
            </a:lvl1pPr>
          </a:lstStyle>
          <a:p>
            <a:pPr>
              <a:lnSpc>
                <a:spcPct val="200000"/>
              </a:lnSpc>
            </a:pPr>
            <a:r>
              <a:rPr lang="zh-CN" sz="2420">
                <a:latin typeface="Times New Roman" panose="02020603050405020304" pitchFamily="18" charset="0"/>
                <a:cs typeface="Times New Roman" panose="02020603050405020304" pitchFamily="18" charset="0"/>
              </a:rPr>
              <a:t>经济责任审计可分为审计准备、审计实施、审计报告和后续审计四个阶段。</a:t>
            </a:r>
            <a:endParaRPr lang="zh-CN" sz="2420">
              <a:latin typeface="Times New Roman" panose="02020603050405020304" pitchFamily="18" charset="0"/>
              <a:cs typeface="Times New Roman" panose="02020603050405020304" pitchFamily="18" charset="0"/>
            </a:endParaRPr>
          </a:p>
          <a:p>
            <a:pPr marL="342900" indent="-342900">
              <a:lnSpc>
                <a:spcPct val="200000"/>
              </a:lnSpc>
              <a:buFont typeface="Wingdings" panose="05000000000000000000" charset="0"/>
              <a:buChar char="ü"/>
            </a:pPr>
            <a:r>
              <a:rPr lang="zh-CN" sz="1935">
                <a:latin typeface="Times New Roman" panose="02020603050405020304" pitchFamily="18" charset="0"/>
                <a:cs typeface="Times New Roman" panose="02020603050405020304" pitchFamily="18" charset="0"/>
              </a:rPr>
              <a:t>（</a:t>
            </a:r>
            <a:r>
              <a:rPr lang="en-US" altLang="zh-CN" sz="1935">
                <a:latin typeface="Times New Roman" panose="02020603050405020304" pitchFamily="18" charset="0"/>
                <a:cs typeface="Times New Roman" panose="02020603050405020304" pitchFamily="18" charset="0"/>
              </a:rPr>
              <a:t>1</a:t>
            </a:r>
            <a:r>
              <a:rPr lang="zh-CN" sz="1935">
                <a:latin typeface="Times New Roman" panose="02020603050405020304" pitchFamily="18" charset="0"/>
                <a:cs typeface="Times New Roman" panose="02020603050405020304" pitchFamily="18" charset="0"/>
              </a:rPr>
              <a:t>）</a:t>
            </a:r>
            <a:r>
              <a:rPr lang="zh-CN" sz="1935"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审计准备阶段</a:t>
            </a:r>
            <a:endParaRPr lang="zh-CN" sz="1935">
              <a:latin typeface="Times New Roman" panose="02020603050405020304" pitchFamily="18" charset="0"/>
              <a:cs typeface="Times New Roman" panose="02020603050405020304" pitchFamily="18" charset="0"/>
            </a:endParaRPr>
          </a:p>
          <a:p>
            <a:pPr marL="342900" indent="-342900">
              <a:lnSpc>
                <a:spcPct val="200000"/>
              </a:lnSpc>
              <a:buFont typeface="Wingdings" panose="05000000000000000000" charset="0"/>
              <a:buChar char="ü"/>
            </a:pPr>
            <a:r>
              <a:rPr lang="zh-CN" sz="1935">
                <a:latin typeface="Times New Roman" panose="02020603050405020304" pitchFamily="18" charset="0"/>
                <a:cs typeface="Times New Roman" panose="02020603050405020304" pitchFamily="18" charset="0"/>
              </a:rPr>
              <a:t>（</a:t>
            </a:r>
            <a:r>
              <a:rPr lang="en-US" altLang="zh-CN" sz="1935">
                <a:latin typeface="Times New Roman" panose="02020603050405020304" pitchFamily="18" charset="0"/>
                <a:cs typeface="Times New Roman" panose="02020603050405020304" pitchFamily="18" charset="0"/>
              </a:rPr>
              <a:t>2</a:t>
            </a:r>
            <a:r>
              <a:rPr lang="zh-CN" sz="1935">
                <a:latin typeface="Times New Roman" panose="02020603050405020304" pitchFamily="18" charset="0"/>
                <a:cs typeface="Times New Roman" panose="02020603050405020304" pitchFamily="18" charset="0"/>
              </a:rPr>
              <a:t>）</a:t>
            </a:r>
            <a:r>
              <a:rPr lang="zh-CN" sz="1935"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审计实施阶段</a:t>
            </a:r>
            <a:endParaRPr lang="zh-CN" sz="1935">
              <a:latin typeface="Times New Roman" panose="02020603050405020304" pitchFamily="18" charset="0"/>
              <a:cs typeface="Times New Roman" panose="02020603050405020304" pitchFamily="18" charset="0"/>
            </a:endParaRPr>
          </a:p>
          <a:p>
            <a:pPr marL="342900" indent="-342900">
              <a:lnSpc>
                <a:spcPct val="200000"/>
              </a:lnSpc>
              <a:buFont typeface="Wingdings" panose="05000000000000000000" charset="0"/>
              <a:buChar char="ü"/>
            </a:pPr>
            <a:r>
              <a:rPr lang="zh-CN" sz="1935">
                <a:latin typeface="Times New Roman" panose="02020603050405020304" pitchFamily="18" charset="0"/>
                <a:cs typeface="Times New Roman" panose="02020603050405020304" pitchFamily="18" charset="0"/>
              </a:rPr>
              <a:t>（</a:t>
            </a:r>
            <a:r>
              <a:rPr lang="en-US" altLang="zh-CN" sz="1935">
                <a:latin typeface="Times New Roman" panose="02020603050405020304" pitchFamily="18" charset="0"/>
                <a:cs typeface="Times New Roman" panose="02020603050405020304" pitchFamily="18" charset="0"/>
              </a:rPr>
              <a:t>3</a:t>
            </a:r>
            <a:r>
              <a:rPr lang="zh-CN" sz="1935">
                <a:latin typeface="Times New Roman" panose="02020603050405020304" pitchFamily="18" charset="0"/>
                <a:cs typeface="Times New Roman" panose="02020603050405020304" pitchFamily="18" charset="0"/>
              </a:rPr>
              <a:t>）</a:t>
            </a:r>
            <a:r>
              <a:rPr lang="zh-CN" sz="1935"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审计报告阶段</a:t>
            </a:r>
            <a:endParaRPr lang="zh-CN" sz="1935">
              <a:latin typeface="Times New Roman" panose="02020603050405020304" pitchFamily="18" charset="0"/>
              <a:cs typeface="Times New Roman" panose="02020603050405020304" pitchFamily="18" charset="0"/>
            </a:endParaRPr>
          </a:p>
          <a:p>
            <a:pPr marL="342900" indent="-342900">
              <a:lnSpc>
                <a:spcPct val="200000"/>
              </a:lnSpc>
              <a:buFont typeface="Wingdings" panose="05000000000000000000" charset="0"/>
              <a:buChar char="ü"/>
            </a:pPr>
            <a:r>
              <a:rPr lang="zh-CN" sz="1935">
                <a:latin typeface="Times New Roman" panose="02020603050405020304" pitchFamily="18" charset="0"/>
                <a:cs typeface="Times New Roman" panose="02020603050405020304" pitchFamily="18" charset="0"/>
              </a:rPr>
              <a:t>（</a:t>
            </a:r>
            <a:r>
              <a:rPr lang="en-US" altLang="zh-CN" sz="1935">
                <a:latin typeface="Times New Roman" panose="02020603050405020304" pitchFamily="18" charset="0"/>
                <a:cs typeface="Times New Roman" panose="02020603050405020304" pitchFamily="18" charset="0"/>
              </a:rPr>
              <a:t>4</a:t>
            </a:r>
            <a:r>
              <a:rPr lang="zh-CN" sz="1935">
                <a:latin typeface="Times New Roman" panose="02020603050405020304" pitchFamily="18" charset="0"/>
                <a:cs typeface="Times New Roman" panose="02020603050405020304" pitchFamily="18" charset="0"/>
              </a:rPr>
              <a:t>）</a:t>
            </a:r>
            <a:r>
              <a:rPr lang="zh-CN" sz="1935"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后续审计阶段</a:t>
            </a:r>
            <a:endParaRPr lang="zh-CN" sz="1935">
              <a:latin typeface="Times New Roman" panose="02020603050405020304" pitchFamily="18" charset="0"/>
              <a:cs typeface="Times New Roman" panose="02020603050405020304" pitchFamily="18" charset="0"/>
            </a:endParaRPr>
          </a:p>
        </p:txBody>
      </p:sp>
      <p:sp>
        <p:nvSpPr>
          <p:cNvPr id="90114" name="标题 90113"/>
          <p:cNvSpPr>
            <a:spLocks noGrp="1"/>
          </p:cNvSpPr>
          <p:nvPr>
            <p:ph type="title"/>
          </p:nvPr>
        </p:nvSpPr>
        <p:spPr/>
        <p:txBody>
          <a:bodyPr anchor="ctr"/>
          <a:lstStyle/>
          <a:p>
            <a:pPr algn="ctr"/>
            <a:r>
              <a:rPr lang="zh-CN" altLang="en-US" dirty="0">
                <a:sym typeface="+mn-ea"/>
              </a:rPr>
              <a:t>四、经济责任审计“怎么审”</a:t>
            </a:r>
            <a:r>
              <a:rPr lang="zh-CN" altLang="en-US"/>
              <a:t> </a:t>
            </a:r>
            <a:endParaRPr lang="zh-CN"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35841"/>
          <p:cNvSpPr>
            <a:spLocks noGrp="1"/>
          </p:cNvSpPr>
          <p:nvPr>
            <p:ph type="title"/>
          </p:nvPr>
        </p:nvSpPr>
        <p:spPr/>
        <p:txBody>
          <a:bodyPr anchor="ctr"/>
          <a:lstStyle/>
          <a:p>
            <a:r>
              <a:rPr lang="zh-CN" altLang="en-US" dirty="0"/>
              <a:t>经济责任审计流程：以国有企业为例</a:t>
            </a:r>
            <a:endParaRPr lang="zh-CN" altLang="en-US" dirty="0"/>
          </a:p>
        </p:txBody>
      </p:sp>
      <p:pic>
        <p:nvPicPr>
          <p:cNvPr id="35844" name="图片 35843"/>
          <p:cNvPicPr>
            <a:picLocks noChangeAspect="1"/>
          </p:cNvPicPr>
          <p:nvPr/>
        </p:nvPicPr>
        <p:blipFill>
          <a:blip r:embed="rId1"/>
          <a:stretch>
            <a:fillRect/>
          </a:stretch>
        </p:blipFill>
        <p:spPr>
          <a:xfrm>
            <a:off x="827088" y="1916113"/>
            <a:ext cx="7920037" cy="4032250"/>
          </a:xfrm>
          <a:prstGeom prst="rect">
            <a:avLst/>
          </a:prstGeom>
          <a:noFill/>
          <a:ln w="9525">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标题 11265"/>
          <p:cNvSpPr>
            <a:spLocks noGrp="1"/>
          </p:cNvSpPr>
          <p:nvPr/>
        </p:nvSpPr>
        <p:spPr>
          <a:xfrm>
            <a:off x="1700093" y="69157"/>
            <a:ext cx="6051176" cy="781850"/>
          </a:xfrm>
          <a:prstGeom prst="rect">
            <a:avLst/>
          </a:prstGeom>
        </p:spPr>
        <p:txBody>
          <a:bodyPr anchor="ctr"/>
          <a:lstStyle>
            <a:lvl1pPr algn="l" defTabSz="685800" rtl="0" eaLnBrk="1" latinLnBrk="0" hangingPunct="1">
              <a:lnSpc>
                <a:spcPct val="90000"/>
              </a:lnSpc>
              <a:spcBef>
                <a:spcPct val="0"/>
              </a:spcBef>
              <a:buNone/>
              <a:defRPr sz="2700" b="0" i="0" kern="1200" baseline="0">
                <a:ln>
                  <a:noFill/>
                </a:ln>
                <a:solidFill>
                  <a:schemeClr val="accent1"/>
                </a:solidFill>
                <a:effectLst/>
                <a:latin typeface="+mj-lt"/>
                <a:ea typeface="+mj-ea"/>
                <a:cs typeface="+mj-cs"/>
              </a:defRPr>
            </a:lvl1pPr>
          </a:lstStyle>
          <a:p>
            <a:pPr algn="ctr">
              <a:lnSpc>
                <a:spcPct val="120000"/>
              </a:lnSpc>
              <a:buFont typeface="Arial" panose="020B0604020202020204" pitchFamily="34" charset="0"/>
              <a:buNone/>
              <a:defRPr/>
            </a:pPr>
            <a:r>
              <a:rPr lang="zh-CN" altLang="en-US" sz="3390" b="1" dirty="0">
                <a:solidFill>
                  <a:srgbClr val="FF0000"/>
                </a:solidFill>
                <a:effectLst>
                  <a:outerShdw blurRad="38100" dist="38100" dir="2700000">
                    <a:srgbClr val="000000"/>
                  </a:outerShdw>
                </a:effectLst>
                <a:latin typeface="隶书" panose="02010509060101010101" pitchFamily="49" charset="-122"/>
                <a:ea typeface="隶书" panose="02010509060101010101" pitchFamily="49" charset="-122"/>
              </a:rPr>
              <a:t>审计项目实施流程</a:t>
            </a:r>
            <a:endParaRPr lang="zh-CN" altLang="en-US" sz="3390" b="1" dirty="0">
              <a:solidFill>
                <a:srgbClr val="FF0000"/>
              </a:solidFill>
              <a:effectLst>
                <a:outerShdw blurRad="38100" dist="38100" dir="2700000">
                  <a:srgbClr val="000000"/>
                </a:outerShdw>
              </a:effectLst>
              <a:latin typeface="隶书" panose="02010509060101010101" pitchFamily="49" charset="-122"/>
              <a:ea typeface="隶书" panose="02010509060101010101" pitchFamily="49" charset="-122"/>
            </a:endParaRPr>
          </a:p>
        </p:txBody>
      </p:sp>
      <p:pic>
        <p:nvPicPr>
          <p:cNvPr id="2" name="图片 1"/>
          <p:cNvPicPr>
            <a:picLocks noChangeAspect="1"/>
          </p:cNvPicPr>
          <p:nvPr/>
        </p:nvPicPr>
        <p:blipFill>
          <a:blip r:embed="rId1"/>
          <a:stretch>
            <a:fillRect/>
          </a:stretch>
        </p:blipFill>
        <p:spPr>
          <a:xfrm>
            <a:off x="215900" y="831850"/>
            <a:ext cx="8926830" cy="584708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36865"/>
          <p:cNvSpPr>
            <a:spLocks noGrp="1"/>
          </p:cNvSpPr>
          <p:nvPr>
            <p:ph type="title"/>
          </p:nvPr>
        </p:nvSpPr>
        <p:spPr/>
        <p:txBody>
          <a:bodyPr anchor="ctr"/>
          <a:lstStyle/>
          <a:p>
            <a:pPr algn="ctr"/>
            <a:r>
              <a:rPr lang="zh-CN" altLang="en-US" dirty="0"/>
              <a:t>经济责任审计步骤</a:t>
            </a:r>
            <a:endParaRPr lang="zh-CN" altLang="en-US" dirty="0"/>
          </a:p>
        </p:txBody>
      </p:sp>
      <p:pic>
        <p:nvPicPr>
          <p:cNvPr id="36868" name="图片 36867"/>
          <p:cNvPicPr>
            <a:picLocks noChangeAspect="1"/>
          </p:cNvPicPr>
          <p:nvPr/>
        </p:nvPicPr>
        <p:blipFill>
          <a:blip r:embed="rId1"/>
          <a:stretch>
            <a:fillRect/>
          </a:stretch>
        </p:blipFill>
        <p:spPr>
          <a:xfrm>
            <a:off x="684213" y="2276475"/>
            <a:ext cx="8064500" cy="3024188"/>
          </a:xfrm>
          <a:prstGeom prst="rect">
            <a:avLst/>
          </a:prstGeom>
          <a:noFill/>
          <a:ln w="9525">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2922270" y="2060575"/>
            <a:ext cx="1980000" cy="1980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accent3"/>
                </a:solidFill>
                <a:uFillTx/>
              </a:rPr>
              <a:t>定责范围</a:t>
            </a:r>
            <a:endParaRPr lang="zh-CN" altLang="en-US" b="1">
              <a:solidFill>
                <a:schemeClr val="accent3"/>
              </a:solidFill>
              <a:uFillTx/>
            </a:endParaRPr>
          </a:p>
          <a:p>
            <a:pPr algn="ctr"/>
            <a:endParaRPr lang="zh-CN" altLang="en-US">
              <a:solidFill>
                <a:schemeClr val="accent3"/>
              </a:solidFill>
              <a:uFillTx/>
            </a:endParaRPr>
          </a:p>
          <a:p>
            <a:pPr algn="ctr"/>
            <a:endParaRPr lang="zh-CN" altLang="en-US">
              <a:solidFill>
                <a:schemeClr val="accent3"/>
              </a:solidFill>
              <a:uFillTx/>
            </a:endParaRPr>
          </a:p>
          <a:p>
            <a:pPr algn="ctr"/>
            <a:endParaRPr lang="zh-CN" altLang="en-US">
              <a:solidFill>
                <a:schemeClr val="accent3"/>
              </a:solidFill>
              <a:uFillTx/>
            </a:endParaRPr>
          </a:p>
          <a:p>
            <a:pPr algn="ctr"/>
            <a:endParaRPr lang="zh-CN" altLang="en-US">
              <a:solidFill>
                <a:schemeClr val="accent3"/>
              </a:solidFill>
              <a:uFillTx/>
            </a:endParaRPr>
          </a:p>
          <a:p>
            <a:pPr algn="ctr"/>
            <a:endParaRPr lang="zh-CN" altLang="en-US">
              <a:solidFill>
                <a:schemeClr val="accent3"/>
              </a:solidFill>
              <a:uFillTx/>
            </a:endParaRPr>
          </a:p>
        </p:txBody>
      </p:sp>
      <p:sp>
        <p:nvSpPr>
          <p:cNvPr id="5" name="椭圆 4"/>
          <p:cNvSpPr/>
          <p:nvPr/>
        </p:nvSpPr>
        <p:spPr>
          <a:xfrm>
            <a:off x="361950" y="1988820"/>
            <a:ext cx="1980000" cy="19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FF0000"/>
                </a:solidFill>
              </a:rPr>
              <a:t>评价范围</a:t>
            </a:r>
            <a:endParaRPr lang="zh-CN" altLang="en-US">
              <a:solidFill>
                <a:srgbClr val="FF0000"/>
              </a:solidFill>
            </a:endParaRPr>
          </a:p>
          <a:p>
            <a:pPr algn="ctr"/>
            <a:endParaRPr lang="zh-CN" altLang="en-US">
              <a:solidFill>
                <a:srgbClr val="FF0000"/>
              </a:solidFill>
            </a:endParaRPr>
          </a:p>
          <a:p>
            <a:pPr algn="ctr"/>
            <a:endParaRPr lang="zh-CN" altLang="en-US">
              <a:solidFill>
                <a:srgbClr val="FF0000"/>
              </a:solidFill>
            </a:endParaRPr>
          </a:p>
          <a:p>
            <a:pPr algn="ctr"/>
            <a:endParaRPr lang="zh-CN" altLang="en-US">
              <a:solidFill>
                <a:srgbClr val="FF0000"/>
              </a:solidFill>
            </a:endParaRPr>
          </a:p>
          <a:p>
            <a:pPr algn="ctr"/>
            <a:endParaRPr lang="zh-CN" altLang="en-US">
              <a:solidFill>
                <a:srgbClr val="FF0000"/>
              </a:solidFill>
            </a:endParaRPr>
          </a:p>
        </p:txBody>
      </p:sp>
      <p:sp>
        <p:nvSpPr>
          <p:cNvPr id="4" name="椭圆 3"/>
          <p:cNvSpPr/>
          <p:nvPr/>
        </p:nvSpPr>
        <p:spPr>
          <a:xfrm>
            <a:off x="758190" y="2636520"/>
            <a:ext cx="1188000" cy="1188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accent3"/>
                </a:solidFill>
                <a:uFillTx/>
              </a:rPr>
              <a:t>定责范围</a:t>
            </a:r>
            <a:endParaRPr lang="zh-CN" altLang="en-US" b="1">
              <a:solidFill>
                <a:schemeClr val="accent3"/>
              </a:solidFill>
              <a:uFillTx/>
            </a:endParaRPr>
          </a:p>
        </p:txBody>
      </p:sp>
      <p:sp>
        <p:nvSpPr>
          <p:cNvPr id="100" name="文本框 99"/>
          <p:cNvSpPr txBox="1"/>
          <p:nvPr/>
        </p:nvSpPr>
        <p:spPr>
          <a:xfrm>
            <a:off x="111125" y="4220845"/>
            <a:ext cx="2240915" cy="829945"/>
          </a:xfrm>
          <a:prstGeom prst="rect">
            <a:avLst/>
          </a:prstGeom>
          <a:noFill/>
          <a:ln w="9525">
            <a:noFill/>
          </a:ln>
        </p:spPr>
        <p:txBody>
          <a:bodyPr wrap="square">
            <a:spAutoFit/>
          </a:bodyPr>
          <a:lstStyle/>
          <a:p>
            <a:pPr algn="ctr">
              <a:lnSpc>
                <a:spcPct val="150000"/>
              </a:lnSpc>
            </a:pPr>
            <a:r>
              <a:rPr lang="zh-CN" altLang="en-US" sz="1600" b="1">
                <a:latin typeface="Times New Roman" panose="02020603050405020304" pitchFamily="18" charset="0"/>
                <a:ea typeface="宋体" panose="02010600030101010101" pitchFamily="2" charset="-122"/>
              </a:rPr>
              <a:t>（</a:t>
            </a:r>
            <a:r>
              <a:rPr lang="en-US" altLang="zh-CN" sz="1600" b="1">
                <a:latin typeface="Times New Roman" panose="02020603050405020304" pitchFamily="18" charset="0"/>
                <a:ea typeface="宋体" panose="02010600030101010101" pitchFamily="2" charset="-122"/>
              </a:rPr>
              <a:t>1</a:t>
            </a:r>
            <a:r>
              <a:rPr lang="zh-CN" altLang="en-US" sz="1600" b="1">
                <a:latin typeface="Times New Roman" panose="02020603050405020304" pitchFamily="18" charset="0"/>
                <a:ea typeface="宋体" panose="02010600030101010101" pitchFamily="2" charset="-122"/>
              </a:rPr>
              <a:t>）</a:t>
            </a:r>
            <a:r>
              <a:rPr lang="zh-CN" sz="1600" b="1">
                <a:latin typeface="Times New Roman" panose="02020603050405020304" pitchFamily="18" charset="0"/>
                <a:ea typeface="宋体" panose="02010600030101010101" pitchFamily="2" charset="-122"/>
              </a:rPr>
              <a:t>定责范围偏小偏窄，评价面过宽过大</a:t>
            </a:r>
            <a:endParaRPr lang="zh-CN" altLang="en-US" sz="1600" b="1">
              <a:latin typeface="Times New Roman" panose="02020603050405020304" pitchFamily="18" charset="0"/>
              <a:ea typeface="宋体" panose="02010600030101010101" pitchFamily="2" charset="-122"/>
            </a:endParaRPr>
          </a:p>
        </p:txBody>
      </p:sp>
      <p:sp>
        <p:nvSpPr>
          <p:cNvPr id="6" name="椭圆 5"/>
          <p:cNvSpPr/>
          <p:nvPr/>
        </p:nvSpPr>
        <p:spPr>
          <a:xfrm>
            <a:off x="3318510" y="2490470"/>
            <a:ext cx="1152000" cy="11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FF0000"/>
              </a:solidFill>
            </a:endParaRPr>
          </a:p>
          <a:p>
            <a:pPr algn="ctr"/>
            <a:endParaRPr lang="zh-CN" altLang="en-US" b="1">
              <a:solidFill>
                <a:srgbClr val="FF0000"/>
              </a:solidFill>
            </a:endParaRPr>
          </a:p>
          <a:p>
            <a:pPr algn="ctr"/>
            <a:endParaRPr lang="zh-CN" altLang="en-US" b="1">
              <a:solidFill>
                <a:srgbClr val="FF0000"/>
              </a:solidFill>
            </a:endParaRPr>
          </a:p>
          <a:p>
            <a:pPr algn="ctr"/>
            <a:endParaRPr lang="zh-CN" altLang="en-US" b="1">
              <a:solidFill>
                <a:srgbClr val="FF0000"/>
              </a:solidFill>
            </a:endParaRPr>
          </a:p>
          <a:p>
            <a:pPr algn="ctr"/>
            <a:r>
              <a:rPr lang="zh-CN" altLang="en-US" b="1">
                <a:solidFill>
                  <a:srgbClr val="FF0000"/>
                </a:solidFill>
              </a:rPr>
              <a:t>评价</a:t>
            </a:r>
            <a:endParaRPr lang="zh-CN" altLang="en-US" b="1">
              <a:solidFill>
                <a:srgbClr val="FF0000"/>
              </a:solidFill>
            </a:endParaRPr>
          </a:p>
          <a:p>
            <a:pPr algn="ctr"/>
            <a:r>
              <a:rPr lang="zh-CN" altLang="en-US" b="1">
                <a:solidFill>
                  <a:srgbClr val="FF0000"/>
                </a:solidFill>
              </a:rPr>
              <a:t>范围</a:t>
            </a:r>
            <a:endParaRPr lang="zh-CN" altLang="en-US" b="1">
              <a:solidFill>
                <a:srgbClr val="FF0000"/>
              </a:solidFill>
            </a:endParaRPr>
          </a:p>
          <a:p>
            <a:pPr algn="ctr"/>
            <a:endParaRPr lang="zh-CN" altLang="en-US" b="1">
              <a:solidFill>
                <a:srgbClr val="FF0000"/>
              </a:solidFill>
            </a:endParaRPr>
          </a:p>
          <a:p>
            <a:pPr algn="ctr"/>
            <a:endParaRPr lang="zh-CN" altLang="en-US" b="1">
              <a:solidFill>
                <a:srgbClr val="FF0000"/>
              </a:solidFill>
            </a:endParaRPr>
          </a:p>
          <a:p>
            <a:pPr algn="ctr"/>
            <a:endParaRPr lang="zh-CN" altLang="en-US" b="1">
              <a:solidFill>
                <a:srgbClr val="FF0000"/>
              </a:solidFill>
            </a:endParaRPr>
          </a:p>
          <a:p>
            <a:pPr algn="ctr"/>
            <a:endParaRPr lang="zh-CN" altLang="en-US" b="1">
              <a:solidFill>
                <a:srgbClr val="FF0000"/>
              </a:solidFill>
            </a:endParaRPr>
          </a:p>
        </p:txBody>
      </p:sp>
      <p:sp>
        <p:nvSpPr>
          <p:cNvPr id="8" name="文本框 7"/>
          <p:cNvSpPr txBox="1"/>
          <p:nvPr/>
        </p:nvSpPr>
        <p:spPr>
          <a:xfrm>
            <a:off x="2792095" y="4218940"/>
            <a:ext cx="2240915" cy="829945"/>
          </a:xfrm>
          <a:prstGeom prst="rect">
            <a:avLst/>
          </a:prstGeom>
          <a:noFill/>
          <a:ln w="9525">
            <a:noFill/>
          </a:ln>
        </p:spPr>
        <p:txBody>
          <a:bodyPr wrap="square">
            <a:spAutoFit/>
          </a:bodyPr>
          <a:lstStyle/>
          <a:p>
            <a:pPr algn="ctr">
              <a:lnSpc>
                <a:spcPct val="150000"/>
              </a:lnSpc>
            </a:pPr>
            <a:r>
              <a:rPr lang="zh-CN" altLang="en-US" sz="1600" b="1">
                <a:latin typeface="Times New Roman" panose="02020603050405020304" pitchFamily="18" charset="0"/>
                <a:ea typeface="宋体" panose="02010600030101010101" pitchFamily="2" charset="-122"/>
              </a:rPr>
              <a:t>（</a:t>
            </a:r>
            <a:r>
              <a:rPr lang="en-US" altLang="zh-CN" sz="1600" b="1">
                <a:latin typeface="Times New Roman" panose="02020603050405020304" pitchFamily="18" charset="0"/>
                <a:ea typeface="宋体" panose="02010600030101010101" pitchFamily="2" charset="-122"/>
              </a:rPr>
              <a:t>2</a:t>
            </a:r>
            <a:r>
              <a:rPr lang="zh-CN" altLang="en-US" sz="1600" b="1">
                <a:latin typeface="Times New Roman" panose="02020603050405020304" pitchFamily="18" charset="0"/>
                <a:ea typeface="宋体" panose="02010600030101010101" pitchFamily="2" charset="-122"/>
              </a:rPr>
              <a:t>）</a:t>
            </a:r>
            <a:r>
              <a:rPr lang="zh-CN" sz="1600" b="1">
                <a:latin typeface="Times New Roman" panose="02020603050405020304" pitchFamily="18" charset="0"/>
                <a:ea typeface="宋体" panose="02010600030101010101" pitchFamily="2" charset="-122"/>
              </a:rPr>
              <a:t>定责范围偏大，评价面收缩</a:t>
            </a:r>
            <a:endParaRPr lang="zh-CN" sz="1600" b="1">
              <a:latin typeface="Times New Roman" panose="02020603050405020304" pitchFamily="18" charset="0"/>
              <a:ea typeface="宋体" panose="02010600030101010101" pitchFamily="2" charset="-122"/>
            </a:endParaRPr>
          </a:p>
        </p:txBody>
      </p:sp>
      <p:sp>
        <p:nvSpPr>
          <p:cNvPr id="9" name="椭圆 8"/>
          <p:cNvSpPr/>
          <p:nvPr/>
        </p:nvSpPr>
        <p:spPr>
          <a:xfrm>
            <a:off x="5436235" y="1664970"/>
            <a:ext cx="1188000" cy="1188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accent3"/>
                </a:solidFill>
                <a:uFillTx/>
              </a:rPr>
              <a:t>定责范围</a:t>
            </a:r>
            <a:endParaRPr lang="zh-CN" altLang="en-US">
              <a:solidFill>
                <a:schemeClr val="accent3"/>
              </a:solidFill>
              <a:uFillTx/>
            </a:endParaRPr>
          </a:p>
        </p:txBody>
      </p:sp>
      <p:sp>
        <p:nvSpPr>
          <p:cNvPr id="10" name="椭圆 9"/>
          <p:cNvSpPr/>
          <p:nvPr/>
        </p:nvSpPr>
        <p:spPr>
          <a:xfrm>
            <a:off x="6804025" y="1664970"/>
            <a:ext cx="1152000" cy="11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FF0000"/>
              </a:solidFill>
            </a:endParaRPr>
          </a:p>
          <a:p>
            <a:pPr algn="ctr"/>
            <a:endParaRPr lang="zh-CN" altLang="en-US" b="1">
              <a:solidFill>
                <a:srgbClr val="FF0000"/>
              </a:solidFill>
            </a:endParaRPr>
          </a:p>
          <a:p>
            <a:pPr algn="ctr"/>
            <a:endParaRPr lang="zh-CN" altLang="en-US" b="1">
              <a:solidFill>
                <a:srgbClr val="FF0000"/>
              </a:solidFill>
            </a:endParaRPr>
          </a:p>
          <a:p>
            <a:pPr algn="ctr"/>
            <a:endParaRPr lang="zh-CN" altLang="en-US" b="1">
              <a:solidFill>
                <a:srgbClr val="FF0000"/>
              </a:solidFill>
            </a:endParaRPr>
          </a:p>
          <a:p>
            <a:pPr algn="ctr"/>
            <a:r>
              <a:rPr lang="zh-CN" altLang="en-US" b="1">
                <a:solidFill>
                  <a:srgbClr val="FF0000"/>
                </a:solidFill>
              </a:rPr>
              <a:t>评价</a:t>
            </a:r>
            <a:endParaRPr lang="zh-CN" altLang="en-US" b="1">
              <a:solidFill>
                <a:srgbClr val="FF0000"/>
              </a:solidFill>
            </a:endParaRPr>
          </a:p>
          <a:p>
            <a:pPr algn="ctr"/>
            <a:r>
              <a:rPr lang="zh-CN" altLang="en-US" b="1">
                <a:solidFill>
                  <a:srgbClr val="FF0000"/>
                </a:solidFill>
              </a:rPr>
              <a:t>范围</a:t>
            </a:r>
            <a:endParaRPr lang="zh-CN" altLang="en-US" b="1">
              <a:solidFill>
                <a:srgbClr val="FF0000"/>
              </a:solidFill>
            </a:endParaRPr>
          </a:p>
          <a:p>
            <a:pPr algn="ctr"/>
            <a:endParaRPr lang="zh-CN" altLang="en-US" b="1">
              <a:solidFill>
                <a:srgbClr val="FF0000"/>
              </a:solidFill>
            </a:endParaRPr>
          </a:p>
          <a:p>
            <a:pPr algn="ctr"/>
            <a:endParaRPr lang="zh-CN" altLang="en-US" b="1">
              <a:solidFill>
                <a:srgbClr val="FF0000"/>
              </a:solidFill>
            </a:endParaRPr>
          </a:p>
          <a:p>
            <a:pPr algn="ctr"/>
            <a:endParaRPr lang="zh-CN" altLang="en-US" b="1">
              <a:solidFill>
                <a:srgbClr val="FF0000"/>
              </a:solidFill>
            </a:endParaRPr>
          </a:p>
          <a:p>
            <a:pPr algn="ctr"/>
            <a:endParaRPr lang="zh-CN" altLang="en-US" b="1">
              <a:solidFill>
                <a:srgbClr val="FF0000"/>
              </a:solidFill>
            </a:endParaRPr>
          </a:p>
        </p:txBody>
      </p:sp>
      <p:sp>
        <p:nvSpPr>
          <p:cNvPr id="11" name="文本框 10"/>
          <p:cNvSpPr txBox="1"/>
          <p:nvPr/>
        </p:nvSpPr>
        <p:spPr>
          <a:xfrm>
            <a:off x="5652135" y="3000375"/>
            <a:ext cx="2240915" cy="829945"/>
          </a:xfrm>
          <a:prstGeom prst="rect">
            <a:avLst/>
          </a:prstGeom>
          <a:noFill/>
          <a:ln w="9525">
            <a:noFill/>
          </a:ln>
        </p:spPr>
        <p:txBody>
          <a:bodyPr wrap="square">
            <a:spAutoFit/>
          </a:bodyPr>
          <a:lstStyle/>
          <a:p>
            <a:pPr algn="ctr">
              <a:lnSpc>
                <a:spcPct val="150000"/>
              </a:lnSpc>
            </a:pPr>
            <a:r>
              <a:rPr lang="zh-CN" altLang="en-US" sz="1600" b="1">
                <a:latin typeface="Times New Roman" panose="02020603050405020304" pitchFamily="18" charset="0"/>
                <a:ea typeface="宋体" panose="02010600030101010101" pitchFamily="2" charset="-122"/>
              </a:rPr>
              <a:t>（</a:t>
            </a:r>
            <a:r>
              <a:rPr lang="en-US" altLang="zh-CN" sz="1600" b="1">
                <a:latin typeface="Times New Roman" panose="02020603050405020304" pitchFamily="18" charset="0"/>
                <a:ea typeface="宋体" panose="02010600030101010101" pitchFamily="2" charset="-122"/>
              </a:rPr>
              <a:t>3</a:t>
            </a:r>
            <a:r>
              <a:rPr lang="zh-CN" altLang="en-US" sz="1600" b="1">
                <a:latin typeface="Times New Roman" panose="02020603050405020304" pitchFamily="18" charset="0"/>
                <a:ea typeface="宋体" panose="02010600030101010101" pitchFamily="2" charset="-122"/>
              </a:rPr>
              <a:t>）</a:t>
            </a:r>
            <a:r>
              <a:rPr lang="zh-CN" sz="1600" b="1">
                <a:latin typeface="Times New Roman" panose="02020603050405020304" pitchFamily="18" charset="0"/>
                <a:ea typeface="宋体" panose="02010600030101010101" pitchFamily="2" charset="-122"/>
              </a:rPr>
              <a:t>定责与评价互不依赖，相互脱离</a:t>
            </a:r>
            <a:endParaRPr lang="zh-CN" sz="1600" b="1">
              <a:latin typeface="Times New Roman" panose="02020603050405020304" pitchFamily="18" charset="0"/>
              <a:ea typeface="宋体" panose="02010600030101010101" pitchFamily="2" charset="-122"/>
            </a:endParaRPr>
          </a:p>
        </p:txBody>
      </p:sp>
      <p:sp>
        <p:nvSpPr>
          <p:cNvPr id="13" name="椭圆 12"/>
          <p:cNvSpPr/>
          <p:nvPr/>
        </p:nvSpPr>
        <p:spPr>
          <a:xfrm>
            <a:off x="6589395" y="4112895"/>
            <a:ext cx="1620000" cy="16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FF0000"/>
              </a:solidFill>
            </a:endParaRPr>
          </a:p>
          <a:p>
            <a:pPr algn="ctr"/>
            <a:endParaRPr lang="zh-CN" altLang="en-US" b="1">
              <a:solidFill>
                <a:srgbClr val="FF0000"/>
              </a:solidFill>
            </a:endParaRPr>
          </a:p>
          <a:p>
            <a:pPr algn="ctr"/>
            <a:endParaRPr lang="zh-CN" altLang="en-US" b="1">
              <a:solidFill>
                <a:srgbClr val="FF0000"/>
              </a:solidFill>
            </a:endParaRPr>
          </a:p>
          <a:p>
            <a:pPr algn="ctr"/>
            <a:endParaRPr lang="zh-CN" altLang="en-US" b="1">
              <a:solidFill>
                <a:srgbClr val="FF0000"/>
              </a:solidFill>
            </a:endParaRPr>
          </a:p>
          <a:p>
            <a:pPr algn="ctr"/>
            <a:r>
              <a:rPr lang="zh-CN" altLang="en-US" b="1">
                <a:solidFill>
                  <a:srgbClr val="FF0000"/>
                </a:solidFill>
              </a:rPr>
              <a:t>评价</a:t>
            </a:r>
            <a:endParaRPr lang="zh-CN" altLang="en-US" b="1">
              <a:solidFill>
                <a:srgbClr val="FF0000"/>
              </a:solidFill>
            </a:endParaRPr>
          </a:p>
          <a:p>
            <a:pPr algn="ctr"/>
            <a:r>
              <a:rPr lang="zh-CN" altLang="en-US" b="1">
                <a:solidFill>
                  <a:srgbClr val="FF0000"/>
                </a:solidFill>
              </a:rPr>
              <a:t>范围</a:t>
            </a:r>
            <a:endParaRPr lang="zh-CN" altLang="en-US" b="1">
              <a:solidFill>
                <a:srgbClr val="FF0000"/>
              </a:solidFill>
            </a:endParaRPr>
          </a:p>
          <a:p>
            <a:pPr algn="ctr"/>
            <a:endParaRPr lang="zh-CN" altLang="en-US" b="1">
              <a:solidFill>
                <a:srgbClr val="FF0000"/>
              </a:solidFill>
            </a:endParaRPr>
          </a:p>
          <a:p>
            <a:pPr algn="ctr"/>
            <a:endParaRPr lang="zh-CN" altLang="en-US" b="1">
              <a:solidFill>
                <a:srgbClr val="FF0000"/>
              </a:solidFill>
            </a:endParaRPr>
          </a:p>
          <a:p>
            <a:pPr algn="ctr"/>
            <a:endParaRPr lang="zh-CN" altLang="en-US" b="1">
              <a:solidFill>
                <a:srgbClr val="FF0000"/>
              </a:solidFill>
            </a:endParaRPr>
          </a:p>
          <a:p>
            <a:pPr algn="ctr"/>
            <a:endParaRPr lang="zh-CN" altLang="en-US" b="1">
              <a:solidFill>
                <a:srgbClr val="FF0000"/>
              </a:solidFill>
            </a:endParaRPr>
          </a:p>
        </p:txBody>
      </p:sp>
      <p:sp>
        <p:nvSpPr>
          <p:cNvPr id="12" name="椭圆 11"/>
          <p:cNvSpPr/>
          <p:nvPr/>
        </p:nvSpPr>
        <p:spPr>
          <a:xfrm>
            <a:off x="5414010" y="4148455"/>
            <a:ext cx="1620000" cy="1620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accent3"/>
                </a:solidFill>
                <a:uFillTx/>
              </a:rPr>
              <a:t>定责</a:t>
            </a:r>
            <a:endParaRPr lang="zh-CN" altLang="en-US" b="1">
              <a:solidFill>
                <a:schemeClr val="accent3"/>
              </a:solidFill>
              <a:uFillTx/>
            </a:endParaRPr>
          </a:p>
          <a:p>
            <a:pPr algn="ctr"/>
            <a:r>
              <a:rPr lang="zh-CN" altLang="en-US" b="1">
                <a:solidFill>
                  <a:schemeClr val="accent3"/>
                </a:solidFill>
                <a:uFillTx/>
              </a:rPr>
              <a:t>范围</a:t>
            </a:r>
            <a:endParaRPr lang="zh-CN" altLang="en-US">
              <a:solidFill>
                <a:schemeClr val="accent3"/>
              </a:solidFill>
              <a:uFillTx/>
            </a:endParaRPr>
          </a:p>
        </p:txBody>
      </p:sp>
      <p:sp>
        <p:nvSpPr>
          <p:cNvPr id="14" name="文本框 13"/>
          <p:cNvSpPr txBox="1"/>
          <p:nvPr/>
        </p:nvSpPr>
        <p:spPr>
          <a:xfrm>
            <a:off x="5868035" y="5949315"/>
            <a:ext cx="2583180" cy="829945"/>
          </a:xfrm>
          <a:prstGeom prst="rect">
            <a:avLst/>
          </a:prstGeom>
          <a:noFill/>
          <a:ln w="9525">
            <a:noFill/>
          </a:ln>
        </p:spPr>
        <p:txBody>
          <a:bodyPr wrap="square">
            <a:spAutoFit/>
          </a:bodyPr>
          <a:lstStyle/>
          <a:p>
            <a:pPr algn="ctr">
              <a:lnSpc>
                <a:spcPct val="150000"/>
              </a:lnSpc>
            </a:pPr>
            <a:r>
              <a:rPr lang="zh-CN" altLang="en-US" sz="1600" b="1">
                <a:latin typeface="Times New Roman" panose="02020603050405020304" pitchFamily="18" charset="0"/>
                <a:ea typeface="宋体" panose="02010600030101010101" pitchFamily="2" charset="-122"/>
              </a:rPr>
              <a:t>（</a:t>
            </a:r>
            <a:r>
              <a:rPr lang="en-US" altLang="zh-CN" sz="1600" b="1">
                <a:latin typeface="Times New Roman" panose="02020603050405020304" pitchFamily="18" charset="0"/>
                <a:ea typeface="宋体" panose="02010600030101010101" pitchFamily="2" charset="-122"/>
              </a:rPr>
              <a:t>4</a:t>
            </a:r>
            <a:r>
              <a:rPr lang="zh-CN" altLang="en-US" sz="1600" b="1">
                <a:latin typeface="Times New Roman" panose="02020603050405020304" pitchFamily="18" charset="0"/>
                <a:ea typeface="宋体" panose="02010600030101010101" pitchFamily="2" charset="-122"/>
              </a:rPr>
              <a:t>）</a:t>
            </a:r>
            <a:r>
              <a:rPr lang="zh-CN" sz="1600" b="1">
                <a:latin typeface="Times New Roman" panose="02020603050405020304" pitchFamily="18" charset="0"/>
                <a:ea typeface="宋体" panose="02010600030101010101" pitchFamily="2" charset="-122"/>
              </a:rPr>
              <a:t>部分评价未依据定责，部分定责未进行评价</a:t>
            </a:r>
            <a:endParaRPr lang="zh-CN" sz="1600" b="1">
              <a:latin typeface="Times New Roman" panose="02020603050405020304" pitchFamily="18" charset="0"/>
              <a:ea typeface="宋体" panose="02010600030101010101" pitchFamily="2" charset="-122"/>
            </a:endParaRPr>
          </a:p>
        </p:txBody>
      </p:sp>
      <p:sp>
        <p:nvSpPr>
          <p:cNvPr id="90" name="标题 11265"/>
          <p:cNvSpPr>
            <a:spLocks noGrp="1"/>
          </p:cNvSpPr>
          <p:nvPr/>
        </p:nvSpPr>
        <p:spPr>
          <a:xfrm>
            <a:off x="1475938" y="404437"/>
            <a:ext cx="6051176" cy="781850"/>
          </a:xfrm>
          <a:prstGeom prst="rect">
            <a:avLst/>
          </a:prstGeom>
        </p:spPr>
        <p:txBody>
          <a:bodyPr anchor="ctr"/>
          <a:lstStyle>
            <a:lvl1pPr algn="l" defTabSz="685800" rtl="0" eaLnBrk="1" latinLnBrk="0" hangingPunct="1">
              <a:lnSpc>
                <a:spcPct val="90000"/>
              </a:lnSpc>
              <a:spcBef>
                <a:spcPct val="0"/>
              </a:spcBef>
              <a:buNone/>
              <a:defRPr sz="2700" b="0" i="0" kern="1200" baseline="0">
                <a:ln>
                  <a:noFill/>
                </a:ln>
                <a:solidFill>
                  <a:schemeClr val="accent1"/>
                </a:solidFill>
                <a:effectLst/>
                <a:latin typeface="+mj-lt"/>
                <a:ea typeface="+mj-ea"/>
                <a:cs typeface="+mj-cs"/>
              </a:defRPr>
            </a:lvl1pPr>
          </a:lstStyle>
          <a:p>
            <a:pPr algn="ctr">
              <a:lnSpc>
                <a:spcPct val="120000"/>
              </a:lnSpc>
              <a:buFont typeface="Arial" panose="020B0604020202020204" pitchFamily="34" charset="0"/>
              <a:buNone/>
              <a:defRPr/>
            </a:pPr>
            <a:r>
              <a:rPr lang="zh-CN" altLang="en-US" sz="3390" b="1" dirty="0">
                <a:solidFill>
                  <a:srgbClr val="FF0000"/>
                </a:solidFill>
                <a:effectLst>
                  <a:outerShdw blurRad="38100" dist="38100" dir="2700000">
                    <a:srgbClr val="000000"/>
                  </a:outerShdw>
                </a:effectLst>
                <a:latin typeface="隶书" panose="02010509060101010101" pitchFamily="49" charset="-122"/>
                <a:ea typeface="隶书" panose="02010509060101010101" pitchFamily="49" charset="-122"/>
              </a:rPr>
              <a:t>定责与评价的关系</a:t>
            </a:r>
            <a:endParaRPr lang="zh-CN" altLang="en-US" sz="3390" b="1" dirty="0">
              <a:solidFill>
                <a:srgbClr val="FF0000"/>
              </a:solidFill>
              <a:effectLst>
                <a:outerShdw blurRad="38100" dist="38100" dir="2700000">
                  <a:srgbClr val="000000"/>
                </a:outerShdw>
              </a:effectLst>
              <a:latin typeface="隶书" panose="02010509060101010101" pitchFamily="49" charset="-122"/>
              <a:ea typeface="隶书" panose="02010509060101010101" pitchFamily="49"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lnSpc>
                <a:spcPct val="150000"/>
              </a:lnSpc>
            </a:pPr>
            <a:r>
              <a:rPr lang="zh-CN" altLang="en-US" dirty="0">
                <a:sym typeface="+mn-ea"/>
              </a:rPr>
              <a:t>四、经济责任审计“怎么审”</a:t>
            </a:r>
            <a:endParaRPr lang="zh-CN" altLang="en-US"/>
          </a:p>
        </p:txBody>
      </p:sp>
      <p:sp>
        <p:nvSpPr>
          <p:cNvPr id="3" name="内容占位符 2"/>
          <p:cNvSpPr>
            <a:spLocks noGrp="1"/>
          </p:cNvSpPr>
          <p:nvPr>
            <p:ph idx="1"/>
          </p:nvPr>
        </p:nvSpPr>
        <p:spPr>
          <a:xfrm>
            <a:off x="312420" y="1340485"/>
            <a:ext cx="8519160" cy="3932555"/>
          </a:xfrm>
        </p:spPr>
        <p:txBody>
          <a:bodyPr/>
          <a:lstStyle/>
          <a:p>
            <a:pPr>
              <a:lnSpc>
                <a:spcPct val="200000"/>
              </a:lnSpc>
              <a:spcBef>
                <a:spcPts val="20"/>
              </a:spcBef>
              <a:spcAft>
                <a:spcPts val="0"/>
              </a:spcAft>
            </a:pPr>
            <a:r>
              <a:rPr lang="zh-CN" altLang="en-US" sz="3390" b="1" dirty="0">
                <a:ln>
                  <a:noFill/>
                </a:ln>
                <a:solidFill>
                  <a:srgbClr val="FF0000"/>
                </a:solidFill>
                <a:effectLst>
                  <a:outerShdw blurRad="38100" dist="38100" dir="2700000">
                    <a:srgbClr val="000000"/>
                  </a:outerShdw>
                </a:effectLst>
                <a:latin typeface="隶书" panose="02010509060101010101" pitchFamily="49" charset="-122"/>
                <a:ea typeface="隶书" panose="02010509060101010101" pitchFamily="49" charset="-122"/>
                <a:cs typeface="+mj-cs"/>
              </a:rPr>
              <a:t>直接责任</a:t>
            </a:r>
            <a:r>
              <a:rPr lang="zh-CN" altLang="en-US" sz="2800"/>
              <a:t>的理解和认定：</a:t>
            </a:r>
            <a:endParaRPr lang="zh-CN" altLang="en-US" sz="2000"/>
          </a:p>
          <a:p>
            <a:pPr>
              <a:lnSpc>
                <a:spcPct val="200000"/>
              </a:lnSpc>
              <a:spcBef>
                <a:spcPts val="20"/>
              </a:spcBef>
              <a:spcAft>
                <a:spcPts val="0"/>
              </a:spcAft>
              <a:buFont typeface="Wingdings" panose="05000000000000000000" charset="0"/>
              <a:buChar char="ü"/>
            </a:pPr>
            <a:r>
              <a:rPr lang="zh-CN" altLang="en-US" sz="2000">
                <a:latin typeface="Times New Roman" panose="02020603050405020304" pitchFamily="18" charset="0"/>
                <a:cs typeface="Times New Roman" panose="02020603050405020304" pitchFamily="18" charset="0"/>
              </a:rPr>
              <a:t>（1）所在单位违反规定，系领导干部自身“直接违反”，或者授意、指使他人违反；</a:t>
            </a:r>
            <a:endParaRPr lang="zh-CN" altLang="en-US" sz="2000">
              <a:latin typeface="Times New Roman" panose="02020603050405020304" pitchFamily="18" charset="0"/>
              <a:cs typeface="Times New Roman" panose="02020603050405020304" pitchFamily="18" charset="0"/>
            </a:endParaRPr>
          </a:p>
          <a:p>
            <a:pPr>
              <a:lnSpc>
                <a:spcPct val="200000"/>
              </a:lnSpc>
              <a:spcBef>
                <a:spcPts val="20"/>
              </a:spcBef>
              <a:spcAft>
                <a:spcPts val="0"/>
              </a:spcAft>
              <a:buFont typeface="Wingdings" panose="05000000000000000000" charset="0"/>
              <a:buChar char="ü"/>
            </a:pPr>
            <a:r>
              <a:rPr lang="zh-CN" altLang="en-US" sz="2000">
                <a:latin typeface="Times New Roman" panose="02020603050405020304" pitchFamily="18" charset="0"/>
                <a:cs typeface="Times New Roman" panose="02020603050405020304" pitchFamily="18" charset="0"/>
              </a:rPr>
              <a:t>（2）产生后果的行为，所在单位贯彻党和国家政策和决策部署不力，或者领导未完成目标，或者未经民主决策，或者多数人不同意的情况下，领导干部直接拍板；</a:t>
            </a:r>
            <a:endParaRPr lang="zh-CN" altLang="en-US" sz="2000">
              <a:latin typeface="Times New Roman" panose="02020603050405020304" pitchFamily="18" charset="0"/>
              <a:cs typeface="Times New Roman" panose="02020603050405020304" pitchFamily="18" charset="0"/>
            </a:endParaRPr>
          </a:p>
          <a:p>
            <a:pPr>
              <a:lnSpc>
                <a:spcPct val="200000"/>
              </a:lnSpc>
              <a:spcBef>
                <a:spcPts val="20"/>
              </a:spcBef>
              <a:spcAft>
                <a:spcPts val="0"/>
              </a:spcAft>
              <a:buFont typeface="Wingdings" panose="05000000000000000000" charset="0"/>
              <a:buChar char="ü"/>
            </a:pPr>
            <a:r>
              <a:rPr lang="zh-CN" altLang="en-US" sz="2000">
                <a:latin typeface="Times New Roman" panose="02020603050405020304" pitchFamily="18" charset="0"/>
                <a:cs typeface="Times New Roman" panose="02020603050405020304" pitchFamily="18" charset="0"/>
              </a:rPr>
              <a:t>（3）领导干部履责不当，对造成的后果起决定性作用的其他行为。</a:t>
            </a:r>
            <a:endParaRPr lang="zh-CN" altLang="en-US" sz="2000">
              <a:latin typeface="Times New Roman" panose="02020603050405020304" pitchFamily="18" charset="0"/>
              <a:cs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sym typeface="+mn-ea"/>
              </a:rPr>
              <a:t>四、经济责任审计“怎么审”</a:t>
            </a:r>
            <a:endParaRPr lang="zh-CN" altLang="en-US"/>
          </a:p>
        </p:txBody>
      </p:sp>
      <p:sp>
        <p:nvSpPr>
          <p:cNvPr id="3" name="内容占位符 2"/>
          <p:cNvSpPr>
            <a:spLocks noGrp="1"/>
          </p:cNvSpPr>
          <p:nvPr>
            <p:ph idx="1"/>
          </p:nvPr>
        </p:nvSpPr>
        <p:spPr/>
        <p:txBody>
          <a:bodyPr/>
          <a:lstStyle/>
          <a:p>
            <a:pPr>
              <a:lnSpc>
                <a:spcPct val="200000"/>
              </a:lnSpc>
            </a:pPr>
            <a:r>
              <a:rPr lang="zh-CN" altLang="en-US" sz="3390" b="1" dirty="0">
                <a:ln>
                  <a:noFill/>
                </a:ln>
                <a:solidFill>
                  <a:srgbClr val="FF0000"/>
                </a:solidFill>
                <a:effectLst>
                  <a:outerShdw blurRad="38100" dist="38100" dir="2700000">
                    <a:srgbClr val="000000"/>
                  </a:outerShdw>
                </a:effectLst>
                <a:latin typeface="隶书" panose="02010509060101010101" pitchFamily="49" charset="-122"/>
                <a:ea typeface="隶书" panose="02010509060101010101" pitchFamily="49" charset="-122"/>
                <a:cs typeface="+mj-cs"/>
                <a:sym typeface="+mn-ea"/>
              </a:rPr>
              <a:t>直接责任</a:t>
            </a:r>
            <a:r>
              <a:rPr lang="zh-CN" altLang="en-US" sz="2800">
                <a:sym typeface="+mn-ea"/>
              </a:rPr>
              <a:t>的理解和认定：</a:t>
            </a:r>
            <a:endParaRPr lang="zh-CN" altLang="en-US" sz="2800"/>
          </a:p>
          <a:p>
            <a:pPr>
              <a:lnSpc>
                <a:spcPct val="200000"/>
              </a:lnSpc>
              <a:buFont typeface="Wingdings" panose="05000000000000000000" charset="0"/>
              <a:buChar char="n"/>
            </a:pPr>
            <a:r>
              <a:rPr lang="zh-CN" altLang="en-US" sz="2000"/>
              <a:t>在界定直接责任时，充分考虑到行为违法性和后果性等两方面情形：</a:t>
            </a:r>
            <a:endParaRPr lang="zh-CN" altLang="en-US" sz="2000"/>
          </a:p>
          <a:p>
            <a:pPr>
              <a:lnSpc>
                <a:spcPct val="200000"/>
              </a:lnSpc>
              <a:buFont typeface="Wingdings" panose="05000000000000000000" charset="0"/>
              <a:buChar char="ü"/>
            </a:pPr>
            <a:r>
              <a:rPr lang="zh-CN" altLang="en-US" sz="2000"/>
              <a:t>一是所在单位存在违反有关规定的行为；</a:t>
            </a:r>
            <a:endParaRPr lang="zh-CN" altLang="en-US" sz="2000"/>
          </a:p>
          <a:p>
            <a:pPr>
              <a:lnSpc>
                <a:spcPct val="200000"/>
              </a:lnSpc>
              <a:buFont typeface="Wingdings" panose="05000000000000000000" charset="0"/>
              <a:buChar char="ü"/>
            </a:pPr>
            <a:r>
              <a:rPr lang="zh-CN" altLang="en-US" sz="2000"/>
              <a:t>二是发生了不利后果的行为。</a:t>
            </a:r>
            <a:endParaRPr lang="zh-CN" altLang="en-US" sz="2000"/>
          </a:p>
          <a:p>
            <a:pPr>
              <a:lnSpc>
                <a:spcPct val="200000"/>
              </a:lnSpc>
              <a:buFont typeface="Wingdings" panose="05000000000000000000" charset="0"/>
              <a:buChar char="u"/>
            </a:pPr>
            <a:r>
              <a:rPr lang="zh-CN" altLang="en-US" sz="2000"/>
              <a:t>“谁决策谁负责”、“谁分管谁负责”、“谁签批谁负责”、“谁召集会议谁负责”</a:t>
            </a:r>
            <a:endParaRPr lang="zh-CN" altLang="en-US"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a:effectLst>
                  <a:outerShdw blurRad="38100" dist="38100" dir="2700000" algn="tl">
                    <a:srgbClr val="000000">
                      <a:alpha val="43137"/>
                    </a:srgbClr>
                  </a:outerShdw>
                </a:effectLst>
              </a:rPr>
              <a:t>被审计谈话后凌晨携巨款出逃</a:t>
            </a:r>
            <a:endParaRPr lang="zh-CN" altLang="en-US" b="1">
              <a:effectLst>
                <a:outerShdw blurRad="38100" dist="38100" dir="2700000" algn="tl">
                  <a:srgbClr val="000000">
                    <a:alpha val="43137"/>
                  </a:srgbClr>
                </a:outerShdw>
              </a:effectLst>
            </a:endParaRPr>
          </a:p>
        </p:txBody>
      </p:sp>
      <p:sp>
        <p:nvSpPr>
          <p:cNvPr id="3" name="内容占位符 2"/>
          <p:cNvSpPr>
            <a:spLocks noGrp="1"/>
          </p:cNvSpPr>
          <p:nvPr>
            <p:ph sz="half" idx="1"/>
          </p:nvPr>
        </p:nvSpPr>
        <p:spPr>
          <a:xfrm>
            <a:off x="337820" y="1202690"/>
            <a:ext cx="8212455" cy="2427605"/>
          </a:xfrm>
        </p:spPr>
        <p:txBody>
          <a:bodyPr/>
          <a:lstStyle/>
          <a:p>
            <a:r>
              <a:rPr lang="en-US" altLang="zh-CN" sz="2800" b="1">
                <a:gradFill>
                  <a:gsLst>
                    <a:gs pos="0">
                      <a:srgbClr val="7B32B2"/>
                    </a:gs>
                    <a:gs pos="100000">
                      <a:srgbClr val="401A5D"/>
                    </a:gs>
                  </a:gsLst>
                  <a:lin scaled="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2010</a:t>
            </a:r>
            <a:r>
              <a:rPr lang="zh-CN" altLang="en-US" sz="2800" b="1">
                <a:gradFill>
                  <a:gsLst>
                    <a:gs pos="0">
                      <a:srgbClr val="7B32B2"/>
                    </a:gs>
                    <a:gs pos="100000">
                      <a:srgbClr val="401A5D"/>
                    </a:gs>
                  </a:gsLst>
                  <a:lin scaled="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年3月25日，国家审计署派小组进驻四川移动，当日下午约请李向东谈话。知情人透露，李向东是在自己即将被重用提拔之前出走。</a:t>
            </a:r>
            <a:endParaRPr lang="zh-CN" altLang="en-US" sz="2800" b="1">
              <a:gradFill>
                <a:gsLst>
                  <a:gs pos="0">
                    <a:srgbClr val="7B32B2"/>
                  </a:gs>
                  <a:gs pos="100000">
                    <a:srgbClr val="401A5D"/>
                  </a:gs>
                </a:gsLst>
                <a:lin scaled="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zh-CN" altLang="en-US" sz="2800" b="1">
                <a:gradFill>
                  <a:gsLst>
                    <a:gs pos="0">
                      <a:srgbClr val="7B32B2"/>
                    </a:gs>
                    <a:gs pos="100000">
                      <a:srgbClr val="401A5D"/>
                    </a:gs>
                  </a:gsLst>
                  <a:lin scaled="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2005年4月，向李华（原四</a:t>
            </a:r>
            <a:r>
              <a:rPr lang="zh-CN" altLang="en-US" sz="2800" b="1">
                <a:gradFill>
                  <a:gsLst>
                    <a:gs pos="0">
                      <a:srgbClr val="7B32B2"/>
                    </a:gs>
                    <a:gs pos="100000">
                      <a:srgbClr val="401A5D"/>
                    </a:gs>
                  </a:gsLst>
                  <a:lin scaled="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川移动董事长</a:t>
            </a:r>
            <a:r>
              <a:rPr lang="zh-CN" altLang="en-US" sz="2800" b="1">
                <a:gradFill>
                  <a:gsLst>
                    <a:gs pos="0">
                      <a:srgbClr val="7B32B2"/>
                    </a:gs>
                    <a:gs pos="100000">
                      <a:srgbClr val="401A5D"/>
                    </a:gs>
                  </a:gsLst>
                  <a:lin scaled="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大力陈述，再由李华向中国移动总公司提出申请，在成都建立中国移动音乐基地，将各省（市、自治区）彩铃接入权收归基地，而中移动总公司也欲借此增加话语权，进而主导产业链。而真正让李向东一炮走红、崭露头角的是2006年春节，他麾下基地12530网站与央视“春晚”同步直播，此后，中国移动无线音乐基地就一直在这个产业链中牢牢占着主导地位。</a:t>
            </a:r>
            <a:endParaRPr lang="zh-CN" altLang="en-US" sz="2800" b="1">
              <a:gradFill>
                <a:gsLst>
                  <a:gs pos="0">
                    <a:srgbClr val="7B32B2"/>
                  </a:gs>
                  <a:gs pos="100000">
                    <a:srgbClr val="401A5D"/>
                  </a:gs>
                </a:gsLst>
                <a:lin scaled="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zh-CN" altLang="en-US" sz="2800" b="1">
              <a:gradFill>
                <a:gsLst>
                  <a:gs pos="0">
                    <a:srgbClr val="7B32B2"/>
                  </a:gs>
                  <a:gs pos="100000">
                    <a:srgbClr val="401A5D"/>
                  </a:gs>
                </a:gsLst>
                <a:lin scaled="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sym typeface="+mn-ea"/>
              </a:rPr>
              <a:t>四、经济责任审计“怎么审”</a:t>
            </a:r>
            <a:endParaRPr lang="zh-CN" altLang="en-US"/>
          </a:p>
        </p:txBody>
      </p:sp>
      <p:sp>
        <p:nvSpPr>
          <p:cNvPr id="3" name="内容占位符 2"/>
          <p:cNvSpPr>
            <a:spLocks noGrp="1"/>
          </p:cNvSpPr>
          <p:nvPr>
            <p:ph idx="1"/>
          </p:nvPr>
        </p:nvSpPr>
        <p:spPr/>
        <p:txBody>
          <a:bodyPr/>
          <a:lstStyle/>
          <a:p>
            <a:pPr>
              <a:lnSpc>
                <a:spcPct val="200000"/>
              </a:lnSpc>
            </a:pPr>
            <a:r>
              <a:rPr lang="zh-CN" altLang="en-US" sz="3390" b="1" dirty="0">
                <a:ln>
                  <a:noFill/>
                </a:ln>
                <a:solidFill>
                  <a:srgbClr val="FF0000"/>
                </a:solidFill>
                <a:effectLst>
                  <a:outerShdw blurRad="38100" dist="38100" dir="2700000">
                    <a:srgbClr val="000000"/>
                  </a:outerShdw>
                </a:effectLst>
                <a:latin typeface="隶书" panose="02010509060101010101" pitchFamily="49" charset="-122"/>
                <a:ea typeface="隶书" panose="02010509060101010101" pitchFamily="49" charset="-122"/>
                <a:cs typeface="+mj-cs"/>
                <a:sym typeface="+mn-ea"/>
              </a:rPr>
              <a:t>领导责任</a:t>
            </a:r>
            <a:r>
              <a:rPr lang="zh-CN" altLang="en-US">
                <a:sym typeface="+mn-ea"/>
              </a:rPr>
              <a:t>的理解和认定：</a:t>
            </a:r>
            <a:endParaRPr lang="zh-CN" altLang="en-US">
              <a:sym typeface="+mn-ea"/>
            </a:endParaRPr>
          </a:p>
          <a:p>
            <a:pPr>
              <a:lnSpc>
                <a:spcPct val="200000"/>
              </a:lnSpc>
              <a:spcBef>
                <a:spcPts val="20"/>
              </a:spcBef>
              <a:spcAft>
                <a:spcPts val="0"/>
              </a:spcAft>
              <a:buFont typeface="Wingdings" panose="05000000000000000000" charset="0"/>
              <a:buChar char="ü"/>
            </a:pPr>
            <a:r>
              <a:rPr lang="zh-CN" altLang="en-US" sz="2000"/>
              <a:t>（1）决策违反制度，领导未反对；</a:t>
            </a:r>
            <a:endParaRPr lang="zh-CN" altLang="en-US" sz="2000"/>
          </a:p>
          <a:p>
            <a:pPr>
              <a:lnSpc>
                <a:spcPct val="200000"/>
              </a:lnSpc>
              <a:spcBef>
                <a:spcPts val="20"/>
              </a:spcBef>
              <a:spcAft>
                <a:spcPts val="0"/>
              </a:spcAft>
              <a:buFont typeface="Wingdings" panose="05000000000000000000" charset="0"/>
              <a:buChar char="ü"/>
            </a:pPr>
            <a:r>
              <a:rPr lang="zh-CN" altLang="en-US" sz="2000"/>
              <a:t>（2）产生后果的行为，多数人同意情况下，领导固执己见，作决策，或违反规定，或未反对，或疏于监管；</a:t>
            </a:r>
            <a:endParaRPr lang="zh-CN" altLang="en-US" sz="2000"/>
          </a:p>
          <a:p>
            <a:pPr>
              <a:lnSpc>
                <a:spcPct val="200000"/>
              </a:lnSpc>
              <a:spcBef>
                <a:spcPts val="20"/>
              </a:spcBef>
              <a:spcAft>
                <a:spcPts val="0"/>
              </a:spcAft>
              <a:buFont typeface="Wingdings" panose="05000000000000000000" charset="0"/>
              <a:buChar char="ü"/>
            </a:pPr>
            <a:r>
              <a:rPr lang="zh-CN" altLang="en-US" sz="2000"/>
              <a:t>（3）其他行为。</a:t>
            </a:r>
            <a:endParaRPr lang="zh-CN" altLang="en-US" sz="20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sym typeface="+mn-ea"/>
              </a:rPr>
              <a:t>四、经济责任审计“怎么审”</a:t>
            </a:r>
            <a:endParaRPr lang="zh-CN" altLang="en-US"/>
          </a:p>
        </p:txBody>
      </p:sp>
      <p:sp>
        <p:nvSpPr>
          <p:cNvPr id="3" name="内容占位符 2"/>
          <p:cNvSpPr>
            <a:spLocks noGrp="1"/>
          </p:cNvSpPr>
          <p:nvPr>
            <p:ph idx="1"/>
          </p:nvPr>
        </p:nvSpPr>
        <p:spPr>
          <a:xfrm>
            <a:off x="457200" y="1556385"/>
            <a:ext cx="8229600" cy="4530725"/>
          </a:xfrm>
        </p:spPr>
        <p:txBody>
          <a:bodyPr/>
          <a:lstStyle/>
          <a:p>
            <a:pPr>
              <a:lnSpc>
                <a:spcPct val="200000"/>
              </a:lnSpc>
            </a:pPr>
            <a:r>
              <a:rPr lang="zh-CN" altLang="en-US" sz="3390" b="1" dirty="0">
                <a:ln>
                  <a:noFill/>
                </a:ln>
                <a:solidFill>
                  <a:srgbClr val="FF0000"/>
                </a:solidFill>
                <a:effectLst>
                  <a:outerShdw blurRad="38100" dist="38100" dir="2700000">
                    <a:srgbClr val="000000"/>
                  </a:outerShdw>
                </a:effectLst>
                <a:latin typeface="隶书" panose="02010509060101010101" pitchFamily="49" charset="-122"/>
                <a:ea typeface="隶书" panose="02010509060101010101" pitchFamily="49" charset="-122"/>
                <a:cs typeface="+mj-cs"/>
                <a:sym typeface="+mn-ea"/>
              </a:rPr>
              <a:t>领导责任</a:t>
            </a:r>
            <a:r>
              <a:rPr lang="zh-CN" altLang="en-US">
                <a:sym typeface="+mn-ea"/>
              </a:rPr>
              <a:t>的理解和认定：</a:t>
            </a:r>
            <a:endParaRPr lang="zh-CN" altLang="en-US">
              <a:sym typeface="+mn-ea"/>
            </a:endParaRPr>
          </a:p>
          <a:p>
            <a:pPr>
              <a:lnSpc>
                <a:spcPct val="200000"/>
              </a:lnSpc>
              <a:spcBef>
                <a:spcPts val="20"/>
              </a:spcBef>
              <a:spcAft>
                <a:spcPts val="0"/>
              </a:spcAft>
              <a:buFont typeface="Wingdings" panose="05000000000000000000" charset="0"/>
              <a:buChar char="n"/>
            </a:pPr>
            <a:r>
              <a:rPr lang="zh-CN" altLang="en-US" sz="2000"/>
              <a:t>考虑：行为的违法性和后果性：</a:t>
            </a:r>
            <a:endParaRPr lang="zh-CN" altLang="en-US" sz="2000"/>
          </a:p>
          <a:p>
            <a:pPr>
              <a:lnSpc>
                <a:spcPct val="200000"/>
              </a:lnSpc>
              <a:spcBef>
                <a:spcPts val="20"/>
              </a:spcBef>
              <a:spcAft>
                <a:spcPts val="0"/>
              </a:spcAft>
              <a:buFont typeface="Wingdings" panose="05000000000000000000" charset="0"/>
              <a:buChar char="ü"/>
            </a:pPr>
            <a:r>
              <a:rPr lang="zh-CN" altLang="en-US" sz="2000"/>
              <a:t>一是决策违反规定；</a:t>
            </a:r>
            <a:endParaRPr lang="zh-CN" altLang="en-US" sz="2000"/>
          </a:p>
          <a:p>
            <a:pPr>
              <a:lnSpc>
                <a:spcPct val="200000"/>
              </a:lnSpc>
              <a:spcBef>
                <a:spcPts val="20"/>
              </a:spcBef>
              <a:spcAft>
                <a:spcPts val="0"/>
              </a:spcAft>
              <a:buFont typeface="Wingdings" panose="05000000000000000000" charset="0"/>
              <a:buChar char="ü"/>
            </a:pPr>
            <a:r>
              <a:rPr lang="zh-CN" altLang="en-US" sz="2000"/>
              <a:t>二是发生了不利后果的行为。</a:t>
            </a:r>
            <a:endParaRPr lang="zh-CN" altLang="en-US" sz="20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nvSpPr>
        <p:spPr>
          <a:xfrm>
            <a:off x="515599" y="1318602"/>
            <a:ext cx="8157370" cy="4300855"/>
          </a:xfrm>
          <a:prstGeom prst="rect">
            <a:avLst/>
          </a:prstGeom>
        </p:spPr>
        <p:txBody>
          <a:bodyPr wrap="square" lIns="0" tIns="0" rIns="0" bIns="0">
            <a:spAutoFit/>
          </a:bodyPr>
          <a:lstStyle>
            <a:lvl1pPr>
              <a:defRPr sz="1600" b="0" i="0">
                <a:solidFill>
                  <a:schemeClr val="tx1"/>
                </a:solidFill>
                <a:latin typeface="宋体" panose="02010600030101010101" pitchFamily="2" charset="-122"/>
                <a:ea typeface="+mj-ea"/>
                <a:cs typeface="宋体" panose="02010600030101010101" pitchFamily="2" charset="-122"/>
              </a:defRPr>
            </a:lvl1pPr>
          </a:lstStyle>
          <a:p>
            <a:pPr marL="342900" indent="-342900">
              <a:lnSpc>
                <a:spcPct val="150000"/>
              </a:lnSpc>
              <a:buFont typeface="Wingdings" panose="05000000000000000000" charset="0"/>
              <a:buChar char="l"/>
            </a:pPr>
            <a:r>
              <a:rPr lang="zh-CN" sz="2420">
                <a:latin typeface="Times New Roman" panose="02020603050405020304" pitchFamily="18" charset="0"/>
                <a:cs typeface="Times New Roman" panose="02020603050405020304" pitchFamily="18" charset="0"/>
              </a:rPr>
              <a:t>审计评价</a:t>
            </a:r>
            <a:r>
              <a:rPr lang="en-US" altLang="zh-CN" sz="2420">
                <a:latin typeface="Times New Roman" panose="02020603050405020304" pitchFamily="18" charset="0"/>
                <a:cs typeface="Times New Roman" panose="02020603050405020304" pitchFamily="18" charset="0"/>
              </a:rPr>
              <a:t>——</a:t>
            </a:r>
            <a:r>
              <a:rPr lang="zh-CN" altLang="en-US" sz="3390" b="1" dirty="0">
                <a:ln>
                  <a:noFill/>
                </a:ln>
                <a:solidFill>
                  <a:srgbClr val="FF0000"/>
                </a:solidFill>
                <a:effectLst>
                  <a:outerShdw blurRad="38100" dist="38100" dir="2700000">
                    <a:srgbClr val="000000"/>
                  </a:outerShdw>
                </a:effectLst>
                <a:latin typeface="隶书" panose="02010509060101010101" pitchFamily="49" charset="-122"/>
                <a:ea typeface="隶书" panose="02010509060101010101" pitchFamily="49" charset="-122"/>
                <a:cs typeface="+mj-cs"/>
              </a:rPr>
              <a:t>容错纠错</a:t>
            </a:r>
            <a:endParaRPr lang="zh-CN" altLang="en-US" sz="242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charset="0"/>
              <a:buChar char="n"/>
            </a:pPr>
            <a:r>
              <a:rPr lang="zh-CN" sz="2180">
                <a:latin typeface="Times New Roman" panose="02020603050405020304" pitchFamily="18" charset="0"/>
                <a:cs typeface="Times New Roman" panose="02020603050405020304" pitchFamily="18" charset="0"/>
              </a:rPr>
              <a:t>三个区分开：</a:t>
            </a:r>
            <a:endParaRPr lang="zh-CN" sz="218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charset="0"/>
              <a:buChar char="ü"/>
            </a:pPr>
            <a:r>
              <a:rPr sz="2180">
                <a:latin typeface="Times New Roman" panose="02020603050405020304" pitchFamily="18" charset="0"/>
                <a:cs typeface="Times New Roman" panose="02020603050405020304" pitchFamily="18" charset="0"/>
              </a:rPr>
              <a:t>把领导干部在推进改革中因缺乏经验、先行先试出现的失误和错误，同明知故犯的违纪违法行为区分开来；</a:t>
            </a:r>
            <a:endParaRPr sz="218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charset="0"/>
              <a:buChar char="ü"/>
            </a:pPr>
            <a:r>
              <a:rPr sz="2180">
                <a:latin typeface="Times New Roman" panose="02020603050405020304" pitchFamily="18" charset="0"/>
                <a:cs typeface="Times New Roman" panose="02020603050405020304" pitchFamily="18" charset="0"/>
              </a:rPr>
              <a:t>把上级尚无明确限制的探索性试验中的失误和错误，同上级明令禁止后依然我行我素的违纪违法行为区分开来；</a:t>
            </a:r>
            <a:endParaRPr sz="218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charset="0"/>
              <a:buChar char="ü"/>
            </a:pPr>
            <a:r>
              <a:rPr sz="2180">
                <a:latin typeface="Times New Roman" panose="02020603050405020304" pitchFamily="18" charset="0"/>
                <a:cs typeface="Times New Roman" panose="02020603050405020304" pitchFamily="18" charset="0"/>
              </a:rPr>
              <a:t>把为推动发展的无意过失，同为谋取私利的违纪违法行为区分开来。</a:t>
            </a:r>
            <a:endParaRPr sz="2180">
              <a:latin typeface="Times New Roman" panose="02020603050405020304" pitchFamily="18" charset="0"/>
              <a:cs typeface="Times New Roman" panose="02020603050405020304" pitchFamily="18" charset="0"/>
            </a:endParaRPr>
          </a:p>
        </p:txBody>
      </p:sp>
      <p:sp>
        <p:nvSpPr>
          <p:cNvPr id="90114" name="标题 90113"/>
          <p:cNvSpPr>
            <a:spLocks noGrp="1"/>
          </p:cNvSpPr>
          <p:nvPr>
            <p:ph type="title"/>
          </p:nvPr>
        </p:nvSpPr>
        <p:spPr/>
        <p:txBody>
          <a:bodyPr anchor="ctr"/>
          <a:lstStyle/>
          <a:p>
            <a:pPr algn="ctr"/>
            <a:r>
              <a:rPr lang="zh-CN" altLang="en-US" dirty="0">
                <a:sym typeface="+mn-ea"/>
              </a:rPr>
              <a:t>四、经济责任审计“怎么审”</a:t>
            </a:r>
            <a:r>
              <a:rPr lang="zh-CN" altLang="en-US"/>
              <a:t> </a:t>
            </a:r>
            <a:endParaRPr lang="zh-CN"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97485" y="1150620"/>
            <a:ext cx="8593455" cy="5467350"/>
          </a:xfrm>
          <a:prstGeom prst="rect">
            <a:avLst/>
          </a:prstGeom>
        </p:spPr>
      </p:pic>
      <p:sp>
        <p:nvSpPr>
          <p:cNvPr id="90114" name="标题 90113"/>
          <p:cNvSpPr>
            <a:spLocks noGrp="1"/>
          </p:cNvSpPr>
          <p:nvPr>
            <p:ph type="title"/>
          </p:nvPr>
        </p:nvSpPr>
        <p:spPr>
          <a:xfrm>
            <a:off x="457200" y="193675"/>
            <a:ext cx="8229600" cy="814070"/>
          </a:xfrm>
        </p:spPr>
        <p:txBody>
          <a:bodyPr anchor="ctr"/>
          <a:lstStyle/>
          <a:p>
            <a:pPr algn="ctr"/>
            <a:r>
              <a:rPr lang="zh-CN" altLang="en-US" sz="3200" b="1" dirty="0">
                <a:gradFill>
                  <a:gsLst>
                    <a:gs pos="0">
                      <a:srgbClr val="FE4444"/>
                    </a:gs>
                    <a:gs pos="100000">
                      <a:srgbClr val="832B2B"/>
                    </a:gs>
                  </a:gsLst>
                  <a:lin scaled="0"/>
                </a:gradFill>
                <a:latin typeface="黑体" panose="02010609060101010101" pitchFamily="49" charset="-122"/>
                <a:ea typeface="黑体" panose="02010609060101010101" pitchFamily="49" charset="-122"/>
                <a:cs typeface="黑体" panose="02010609060101010101" pitchFamily="49" charset="-122"/>
                <a:sym typeface="+mn-ea"/>
              </a:rPr>
              <a:t>经济责任审计定责之流程</a:t>
            </a:r>
            <a:r>
              <a:rPr lang="zh-CN" altLang="en-US" sz="3200" b="1">
                <a:gradFill>
                  <a:gsLst>
                    <a:gs pos="0">
                      <a:srgbClr val="FE4444"/>
                    </a:gs>
                    <a:gs pos="100000">
                      <a:srgbClr val="832B2B"/>
                    </a:gs>
                  </a:gsLst>
                  <a:lin scaled="0"/>
                </a:gradFill>
                <a:latin typeface="黑体" panose="02010609060101010101" pitchFamily="49" charset="-122"/>
                <a:ea typeface="黑体" panose="02010609060101010101" pitchFamily="49" charset="-122"/>
                <a:cs typeface="黑体" panose="02010609060101010101" pitchFamily="49" charset="-122"/>
              </a:rPr>
              <a:t> </a:t>
            </a:r>
            <a:endParaRPr lang="zh-CN" altLang="en-US" sz="3200" b="1">
              <a:gradFill>
                <a:gsLst>
                  <a:gs pos="0">
                    <a:srgbClr val="FE4444"/>
                  </a:gs>
                  <a:gs pos="100000">
                    <a:srgbClr val="832B2B"/>
                  </a:gs>
                </a:gsLst>
                <a:lin scaled="0"/>
              </a:gra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nvSpPr>
        <p:spPr>
          <a:xfrm>
            <a:off x="515599" y="1031582"/>
            <a:ext cx="8157370" cy="4580255"/>
          </a:xfrm>
          <a:prstGeom prst="rect">
            <a:avLst/>
          </a:prstGeom>
        </p:spPr>
        <p:txBody>
          <a:bodyPr wrap="square" lIns="0" tIns="0" rIns="0" bIns="0">
            <a:spAutoFit/>
          </a:bodyPr>
          <a:lstStyle>
            <a:lvl1pPr>
              <a:defRPr sz="1600" b="0" i="0">
                <a:solidFill>
                  <a:schemeClr val="tx1"/>
                </a:solidFill>
                <a:latin typeface="宋体" panose="02010600030101010101" pitchFamily="2" charset="-122"/>
                <a:ea typeface="+mj-ea"/>
                <a:cs typeface="宋体" panose="02010600030101010101" pitchFamily="2" charset="-122"/>
              </a:defRPr>
            </a:lvl1pPr>
          </a:lstStyle>
          <a:p>
            <a:pPr>
              <a:lnSpc>
                <a:spcPct val="150000"/>
              </a:lnSpc>
            </a:pPr>
            <a:r>
              <a:rPr lang="zh-CN" sz="2420">
                <a:latin typeface="Times New Roman" panose="02020603050405020304" pitchFamily="18" charset="0"/>
                <a:cs typeface="Times New Roman" panose="02020603050405020304" pitchFamily="18" charset="0"/>
              </a:rPr>
              <a:t>审计报告</a:t>
            </a:r>
            <a:endParaRPr lang="zh-CN" sz="2420">
              <a:latin typeface="Times New Roman" panose="02020603050405020304" pitchFamily="18" charset="0"/>
              <a:cs typeface="Times New Roman" panose="02020603050405020304" pitchFamily="18" charset="0"/>
            </a:endParaRPr>
          </a:p>
          <a:p>
            <a:pPr>
              <a:lnSpc>
                <a:spcPct val="150000"/>
              </a:lnSpc>
            </a:pPr>
            <a:r>
              <a:rPr sz="2180">
                <a:latin typeface="Times New Roman" panose="02020603050405020304" pitchFamily="18" charset="0"/>
                <a:cs typeface="Times New Roman" panose="02020603050405020304" pitchFamily="18" charset="0"/>
              </a:rPr>
              <a:t>经济责任审计报告的内容，主要包括：</a:t>
            </a:r>
            <a:endParaRPr sz="2180">
              <a:latin typeface="Times New Roman" panose="02020603050405020304" pitchFamily="18" charset="0"/>
              <a:cs typeface="Times New Roman" panose="02020603050405020304" pitchFamily="18" charset="0"/>
            </a:endParaRPr>
          </a:p>
          <a:p>
            <a:pPr>
              <a:lnSpc>
                <a:spcPct val="150000"/>
              </a:lnSpc>
            </a:pPr>
            <a:r>
              <a:rPr sz="2180">
                <a:latin typeface="Times New Roman" panose="02020603050405020304" pitchFamily="18" charset="0"/>
                <a:cs typeface="Times New Roman" panose="02020603050405020304" pitchFamily="18" charset="0"/>
              </a:rPr>
              <a:t>（</a:t>
            </a:r>
            <a:r>
              <a:rPr lang="en-US" sz="2180">
                <a:latin typeface="Times New Roman" panose="02020603050405020304" pitchFamily="18" charset="0"/>
                <a:cs typeface="Times New Roman" panose="02020603050405020304" pitchFamily="18" charset="0"/>
              </a:rPr>
              <a:t>1</a:t>
            </a:r>
            <a:r>
              <a:rPr sz="2180">
                <a:latin typeface="Times New Roman" panose="02020603050405020304" pitchFamily="18" charset="0"/>
                <a:cs typeface="Times New Roman" panose="02020603050405020304" pitchFamily="18" charset="0"/>
              </a:rPr>
              <a:t>）基本情况；</a:t>
            </a:r>
            <a:endParaRPr sz="2180">
              <a:latin typeface="Times New Roman" panose="02020603050405020304" pitchFamily="18" charset="0"/>
              <a:cs typeface="Times New Roman" panose="02020603050405020304" pitchFamily="18" charset="0"/>
            </a:endParaRPr>
          </a:p>
          <a:p>
            <a:pPr>
              <a:lnSpc>
                <a:spcPct val="150000"/>
              </a:lnSpc>
            </a:pPr>
            <a:r>
              <a:rPr sz="2180">
                <a:latin typeface="Times New Roman" panose="02020603050405020304" pitchFamily="18" charset="0"/>
                <a:cs typeface="Times New Roman" panose="02020603050405020304" pitchFamily="18" charset="0"/>
              </a:rPr>
              <a:t>（</a:t>
            </a:r>
            <a:r>
              <a:rPr lang="en-US" sz="2180">
                <a:latin typeface="Times New Roman" panose="02020603050405020304" pitchFamily="18" charset="0"/>
                <a:cs typeface="Times New Roman" panose="02020603050405020304" pitchFamily="18" charset="0"/>
              </a:rPr>
              <a:t>2</a:t>
            </a:r>
            <a:r>
              <a:rPr sz="2180">
                <a:latin typeface="Times New Roman" panose="02020603050405020304" pitchFamily="18" charset="0"/>
                <a:cs typeface="Times New Roman" panose="02020603050405020304" pitchFamily="18" charset="0"/>
              </a:rPr>
              <a:t>）总体评价；</a:t>
            </a:r>
            <a:endParaRPr sz="2180">
              <a:latin typeface="Times New Roman" panose="02020603050405020304" pitchFamily="18" charset="0"/>
              <a:cs typeface="Times New Roman" panose="02020603050405020304" pitchFamily="18" charset="0"/>
            </a:endParaRPr>
          </a:p>
          <a:p>
            <a:pPr>
              <a:lnSpc>
                <a:spcPct val="150000"/>
              </a:lnSpc>
            </a:pPr>
            <a:r>
              <a:rPr sz="2180">
                <a:latin typeface="Times New Roman" panose="02020603050405020304" pitchFamily="18" charset="0"/>
                <a:cs typeface="Times New Roman" panose="02020603050405020304" pitchFamily="18" charset="0"/>
              </a:rPr>
              <a:t>（</a:t>
            </a:r>
            <a:r>
              <a:rPr lang="en-US" sz="2180">
                <a:latin typeface="Times New Roman" panose="02020603050405020304" pitchFamily="18" charset="0"/>
                <a:cs typeface="Times New Roman" panose="02020603050405020304" pitchFamily="18" charset="0"/>
              </a:rPr>
              <a:t>3</a:t>
            </a:r>
            <a:r>
              <a:rPr sz="2180">
                <a:latin typeface="Times New Roman" panose="02020603050405020304" pitchFamily="18" charset="0"/>
                <a:cs typeface="Times New Roman" panose="02020603050405020304" pitchFamily="18" charset="0"/>
              </a:rPr>
              <a:t>）主要业绩；</a:t>
            </a:r>
            <a:endParaRPr sz="2180">
              <a:latin typeface="Times New Roman" panose="02020603050405020304" pitchFamily="18" charset="0"/>
              <a:cs typeface="Times New Roman" panose="02020603050405020304" pitchFamily="18" charset="0"/>
            </a:endParaRPr>
          </a:p>
          <a:p>
            <a:pPr>
              <a:lnSpc>
                <a:spcPct val="150000"/>
              </a:lnSpc>
            </a:pPr>
            <a:r>
              <a:rPr sz="2180">
                <a:latin typeface="Times New Roman" panose="02020603050405020304" pitchFamily="18" charset="0"/>
                <a:cs typeface="Times New Roman" panose="02020603050405020304" pitchFamily="18" charset="0"/>
              </a:rPr>
              <a:t>（</a:t>
            </a:r>
            <a:r>
              <a:rPr lang="en-US" sz="2180">
                <a:latin typeface="Times New Roman" panose="02020603050405020304" pitchFamily="18" charset="0"/>
                <a:cs typeface="Times New Roman" panose="02020603050405020304" pitchFamily="18" charset="0"/>
              </a:rPr>
              <a:t>4</a:t>
            </a:r>
            <a:r>
              <a:rPr sz="2180">
                <a:latin typeface="Times New Roman" panose="02020603050405020304" pitchFamily="18" charset="0"/>
                <a:cs typeface="Times New Roman" panose="02020603050405020304" pitchFamily="18" charset="0"/>
              </a:rPr>
              <a:t>）主要问题和责任认定；</a:t>
            </a:r>
            <a:endParaRPr sz="2180">
              <a:latin typeface="Times New Roman" panose="02020603050405020304" pitchFamily="18" charset="0"/>
              <a:cs typeface="Times New Roman" panose="02020603050405020304" pitchFamily="18" charset="0"/>
            </a:endParaRPr>
          </a:p>
          <a:p>
            <a:pPr>
              <a:lnSpc>
                <a:spcPct val="150000"/>
              </a:lnSpc>
            </a:pPr>
            <a:r>
              <a:rPr sz="2180">
                <a:latin typeface="Times New Roman" panose="02020603050405020304" pitchFamily="18" charset="0"/>
                <a:cs typeface="Times New Roman" panose="02020603050405020304" pitchFamily="18" charset="0"/>
              </a:rPr>
              <a:t>（</a:t>
            </a:r>
            <a:r>
              <a:rPr lang="en-US" sz="2180">
                <a:latin typeface="Times New Roman" panose="02020603050405020304" pitchFamily="18" charset="0"/>
                <a:cs typeface="Times New Roman" panose="02020603050405020304" pitchFamily="18" charset="0"/>
              </a:rPr>
              <a:t>5</a:t>
            </a:r>
            <a:r>
              <a:rPr sz="2180">
                <a:latin typeface="Times New Roman" panose="02020603050405020304" pitchFamily="18" charset="0"/>
                <a:cs typeface="Times New Roman" panose="02020603050405020304" pitchFamily="18" charset="0"/>
              </a:rPr>
              <a:t>）审计处理意见和建议；</a:t>
            </a:r>
            <a:endParaRPr sz="2180">
              <a:latin typeface="Times New Roman" panose="02020603050405020304" pitchFamily="18" charset="0"/>
              <a:cs typeface="Times New Roman" panose="02020603050405020304" pitchFamily="18" charset="0"/>
            </a:endParaRPr>
          </a:p>
          <a:p>
            <a:pPr>
              <a:lnSpc>
                <a:spcPct val="150000"/>
              </a:lnSpc>
            </a:pPr>
            <a:r>
              <a:rPr sz="2180">
                <a:latin typeface="Times New Roman" panose="02020603050405020304" pitchFamily="18" charset="0"/>
                <a:cs typeface="Times New Roman" panose="02020603050405020304" pitchFamily="18" charset="0"/>
              </a:rPr>
              <a:t>（</a:t>
            </a:r>
            <a:r>
              <a:rPr lang="en-US" sz="2180">
                <a:latin typeface="Times New Roman" panose="02020603050405020304" pitchFamily="18" charset="0"/>
                <a:cs typeface="Times New Roman" panose="02020603050405020304" pitchFamily="18" charset="0"/>
              </a:rPr>
              <a:t>6</a:t>
            </a:r>
            <a:r>
              <a:rPr sz="2180">
                <a:latin typeface="Times New Roman" panose="02020603050405020304" pitchFamily="18" charset="0"/>
                <a:cs typeface="Times New Roman" panose="02020603050405020304" pitchFamily="18" charset="0"/>
              </a:rPr>
              <a:t>）以往审计发现问题的整改情况；</a:t>
            </a:r>
            <a:endParaRPr sz="2180">
              <a:latin typeface="Times New Roman" panose="02020603050405020304" pitchFamily="18" charset="0"/>
              <a:cs typeface="Times New Roman" panose="02020603050405020304" pitchFamily="18" charset="0"/>
            </a:endParaRPr>
          </a:p>
          <a:p>
            <a:pPr>
              <a:lnSpc>
                <a:spcPct val="150000"/>
              </a:lnSpc>
            </a:pPr>
            <a:r>
              <a:rPr sz="2180">
                <a:latin typeface="Times New Roman" panose="02020603050405020304" pitchFamily="18" charset="0"/>
                <a:cs typeface="Times New Roman" panose="02020603050405020304" pitchFamily="18" charset="0"/>
              </a:rPr>
              <a:t>（</a:t>
            </a:r>
            <a:r>
              <a:rPr lang="en-US" sz="2180">
                <a:latin typeface="Times New Roman" panose="02020603050405020304" pitchFamily="18" charset="0"/>
                <a:cs typeface="Times New Roman" panose="02020603050405020304" pitchFamily="18" charset="0"/>
              </a:rPr>
              <a:t>7</a:t>
            </a:r>
            <a:r>
              <a:rPr sz="2180">
                <a:latin typeface="Times New Roman" panose="02020603050405020304" pitchFamily="18" charset="0"/>
                <a:cs typeface="Times New Roman" panose="02020603050405020304" pitchFamily="18" charset="0"/>
              </a:rPr>
              <a:t>）其他必要的内容。</a:t>
            </a:r>
            <a:endParaRPr sz="2180">
              <a:latin typeface="Times New Roman" panose="02020603050405020304" pitchFamily="18" charset="0"/>
              <a:cs typeface="Times New Roman" panose="02020603050405020304" pitchFamily="18" charset="0"/>
            </a:endParaRPr>
          </a:p>
        </p:txBody>
      </p:sp>
      <p:sp>
        <p:nvSpPr>
          <p:cNvPr id="90114" name="标题 90113"/>
          <p:cNvSpPr>
            <a:spLocks noGrp="1"/>
          </p:cNvSpPr>
          <p:nvPr>
            <p:ph type="title"/>
          </p:nvPr>
        </p:nvSpPr>
        <p:spPr/>
        <p:txBody>
          <a:bodyPr anchor="ctr"/>
          <a:lstStyle/>
          <a:p>
            <a:pPr algn="ctr"/>
            <a:r>
              <a:rPr lang="zh-CN" altLang="en-US" dirty="0">
                <a:sym typeface="+mn-ea"/>
              </a:rPr>
              <a:t>四、经济责任审计“怎么审”</a:t>
            </a:r>
            <a:r>
              <a:rPr lang="zh-CN" altLang="en-US"/>
              <a:t> </a:t>
            </a:r>
            <a:endParaRPr lang="zh-CN"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a:spLocks noGrp="1"/>
          </p:cNvSpPr>
          <p:nvPr/>
        </p:nvSpPr>
        <p:spPr>
          <a:xfrm>
            <a:off x="332892" y="1219745"/>
            <a:ext cx="8608174" cy="5092382"/>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lnSpc>
                <a:spcPct val="150000"/>
              </a:lnSpc>
              <a:spcBef>
                <a:spcPts val="20"/>
              </a:spcBef>
              <a:spcAft>
                <a:spcPts val="0"/>
              </a:spcAft>
            </a:pPr>
            <a:endParaRPr lang="en-US" altLang="zh-CN" sz="2395">
              <a:latin typeface="Times New Roman" panose="02020603050405020304" pitchFamily="18" charset="0"/>
            </a:endParaRPr>
          </a:p>
        </p:txBody>
      </p:sp>
      <p:sp>
        <p:nvSpPr>
          <p:cNvPr id="3" name="内容占位符 2"/>
          <p:cNvSpPr>
            <a:spLocks noGrp="1"/>
          </p:cNvSpPr>
          <p:nvPr/>
        </p:nvSpPr>
        <p:spPr>
          <a:xfrm>
            <a:off x="202936" y="1009278"/>
            <a:ext cx="8737495" cy="5020748"/>
          </a:xfrm>
          <a:prstGeom prst="rect">
            <a:avLst/>
          </a:prstGeom>
          <a:noFill/>
          <a:ln w="9525">
            <a:noFill/>
          </a:ln>
        </p:spPr>
        <p:txBody>
          <a:bodyPr>
            <a:scene3d>
              <a:camera prst="orthographicFront"/>
              <a:lightRig rig="threePt" dir="t"/>
            </a:scene3d>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lnSpc>
                <a:spcPct val="150000"/>
              </a:lnSpc>
              <a:buClr>
                <a:schemeClr val="accent2"/>
              </a:buClr>
              <a:buFont typeface="Wingdings" panose="05000000000000000000" charset="0"/>
              <a:buChar char=""/>
            </a:pPr>
            <a:r>
              <a:rPr lang="zh-CN" altLang="en-US" sz="3390" b="1" dirty="0">
                <a:ln>
                  <a:noFill/>
                </a:ln>
                <a:solidFill>
                  <a:srgbClr val="FF0000"/>
                </a:solidFill>
                <a:effectLst>
                  <a:outerShdw blurRad="38100" dist="38100" dir="2700000">
                    <a:srgbClr val="000000"/>
                  </a:outerShdw>
                </a:effectLst>
                <a:latin typeface="隶书" panose="02010509060101010101" pitchFamily="49" charset="-122"/>
                <a:ea typeface="隶书" panose="02010509060101010101" pitchFamily="49" charset="-122"/>
                <a:cs typeface="+mj-cs"/>
                <a:sym typeface="+mn-ea"/>
              </a:rPr>
              <a:t>审计报告质量要求</a:t>
            </a:r>
            <a:endParaRPr lang="zh-CN" altLang="en-US" sz="3195" b="1" dirty="0">
              <a:ln w="22225">
                <a:solidFill>
                  <a:schemeClr val="accent2"/>
                </a:solidFill>
                <a:prstDash val="solid"/>
              </a:ln>
              <a:solidFill>
                <a:srgbClr val="00B0F0"/>
              </a:solidFill>
              <a:effectLst/>
              <a:latin typeface="宋体" panose="02010600030101010101" pitchFamily="2" charset="-122"/>
              <a:ea typeface="宋体" panose="02010600030101010101" pitchFamily="2" charset="-122"/>
              <a:sym typeface="+mn-ea"/>
            </a:endParaRPr>
          </a:p>
        </p:txBody>
      </p:sp>
      <p:graphicFrame>
        <p:nvGraphicFramePr>
          <p:cNvPr id="134249" name="内容占位符 134248"/>
          <p:cNvGraphicFramePr>
            <a:graphicFrameLocks noGrp="1"/>
          </p:cNvGraphicFramePr>
          <p:nvPr>
            <p:ph sz="half" idx="2"/>
            <p:custDataLst>
              <p:tags r:id="rId1"/>
            </p:custDataLst>
          </p:nvPr>
        </p:nvGraphicFramePr>
        <p:xfrm>
          <a:off x="463482" y="2127536"/>
          <a:ext cx="8002905" cy="3823970"/>
        </p:xfrm>
        <a:graphic>
          <a:graphicData uri="http://schemas.openxmlformats.org/drawingml/2006/table">
            <a:tbl>
              <a:tblPr/>
              <a:tblGrid>
                <a:gridCol w="2138680"/>
                <a:gridCol w="5864225"/>
              </a:tblGrid>
              <a:tr h="768985">
                <a:tc>
                  <a:txBody>
                    <a:bodyPr/>
                    <a:lstStyle>
                      <a:lvl1pPr marL="342900" lvl="0" indent="-342900" algn="l" rtl="0" eaLnBrk="0" fontAlgn="base" hangingPunct="0">
                        <a:spcBef>
                          <a:spcPct val="10000"/>
                        </a:spcBef>
                        <a:spcAft>
                          <a:spcPct val="10000"/>
                        </a:spcAft>
                        <a:buClr>
                          <a:schemeClr val="tx1"/>
                        </a:buClr>
                        <a:buFont typeface="华文楷体" panose="02010600040101010101" charset="-122"/>
                        <a:buChar char="■"/>
                        <a:defRPr sz="1800">
                          <a:solidFill>
                            <a:schemeClr val="tx1"/>
                          </a:solidFill>
                          <a:latin typeface="微软雅黑" panose="020B0503020204020204" charset="-122"/>
                          <a:ea typeface="微软雅黑" panose="020B0503020204020204" charset="-122"/>
                          <a:cs typeface="+mn-cs"/>
                        </a:defRPr>
                      </a:lvl1pPr>
                      <a:lvl2pPr marL="796925" lvl="1" indent="-339725" algn="l" rtl="0" eaLnBrk="0" fontAlgn="base" hangingPunct="0">
                        <a:spcBef>
                          <a:spcPct val="10000"/>
                        </a:spcBef>
                        <a:spcAft>
                          <a:spcPct val="10000"/>
                        </a:spcAft>
                        <a:buClr>
                          <a:schemeClr val="tx1"/>
                        </a:buClr>
                        <a:buFont typeface="华文楷体" panose="02010600040101010101" charset="-122"/>
                        <a:buChar char="●"/>
                        <a:defRPr sz="2400">
                          <a:solidFill>
                            <a:schemeClr val="tx1"/>
                          </a:solidFill>
                          <a:latin typeface="微软雅黑" panose="020B0503020204020204" charset="-122"/>
                          <a:ea typeface="微软雅黑" panose="020B0503020204020204" charset="-122"/>
                        </a:defRPr>
                      </a:lvl2pPr>
                      <a:lvl3pPr marL="1149350" lvl="2" indent="-238125" algn="l" rtl="0" eaLnBrk="0" fontAlgn="base" hangingPunct="0">
                        <a:spcBef>
                          <a:spcPct val="10000"/>
                        </a:spcBef>
                        <a:spcAft>
                          <a:spcPct val="10000"/>
                        </a:spcAft>
                        <a:buClr>
                          <a:schemeClr val="tx1"/>
                        </a:buClr>
                        <a:buFont typeface="Wingdings" panose="05000000000000000000" pitchFamily="2" charset="2"/>
                        <a:buChar char="u"/>
                        <a:defRPr sz="1400">
                          <a:solidFill>
                            <a:schemeClr val="tx1"/>
                          </a:solidFill>
                          <a:latin typeface="微软雅黑" panose="020B0503020204020204" charset="-122"/>
                          <a:ea typeface="微软雅黑" panose="020B0503020204020204" charset="-122"/>
                        </a:defRPr>
                      </a:lvl3pPr>
                      <a:lvl4pPr marL="1541780" lvl="3" indent="-222250" algn="l" rtl="0" eaLnBrk="0" fontAlgn="base" hangingPunct="0">
                        <a:spcBef>
                          <a:spcPct val="10000"/>
                        </a:spcBef>
                        <a:spcAft>
                          <a:spcPct val="10000"/>
                        </a:spcAft>
                        <a:buClr>
                          <a:schemeClr val="tx1"/>
                        </a:buClr>
                        <a:buFont typeface="华文楷体" panose="02010600040101010101" charset="-122"/>
                        <a:buChar char="►"/>
                        <a:defRPr sz="1200">
                          <a:solidFill>
                            <a:schemeClr val="tx1"/>
                          </a:solidFill>
                          <a:latin typeface="微软雅黑" panose="020B0503020204020204" charset="-122"/>
                          <a:ea typeface="微软雅黑" panose="020B0503020204020204" charset="-122"/>
                        </a:defRPr>
                      </a:lvl4pPr>
                      <a:lvl5pPr marL="1881505" lvl="4" indent="-222250" algn="l" rtl="0" eaLnBrk="0" fontAlgn="base" hangingPunct="0">
                        <a:spcBef>
                          <a:spcPct val="10000"/>
                        </a:spcBef>
                        <a:spcAft>
                          <a:spcPct val="10000"/>
                        </a:spcAft>
                        <a:buClr>
                          <a:schemeClr val="tx1"/>
                        </a:buClr>
                        <a:buFont typeface="Arial" panose="020B0604020202020204" pitchFamily="34" charset="0"/>
                        <a:buChar char="–"/>
                        <a:defRPr sz="1200">
                          <a:solidFill>
                            <a:schemeClr val="tx1"/>
                          </a:solidFill>
                          <a:latin typeface="微软雅黑" panose="020B0503020204020204" charset="-122"/>
                          <a:ea typeface="微软雅黑" panose="020B0503020204020204" charset="-122"/>
                        </a:defRPr>
                      </a:lvl5pPr>
                    </a:lstStyle>
                    <a:p>
                      <a:pPr marL="0" lvl="0" indent="0" algn="ctr">
                        <a:buNone/>
                      </a:pPr>
                      <a:r>
                        <a:rPr lang="zh-CN" altLang="en-US" sz="1995" b="1" dirty="0">
                          <a:solidFill>
                            <a:srgbClr val="0070C0"/>
                          </a:solidFill>
                          <a:effectLst>
                            <a:outerShdw blurRad="38100" dist="38100" dir="2700000" algn="tl">
                              <a:srgbClr val="000000">
                                <a:alpha val="43137"/>
                              </a:srgbClr>
                            </a:outerShdw>
                          </a:effectLst>
                          <a:latin typeface="华文楷体" panose="02010600040101010101" charset="-122"/>
                          <a:ea typeface="华文楷体" panose="02010600040101010101" charset="-122"/>
                        </a:rPr>
                        <a:t>编制审计报告</a:t>
                      </a:r>
                      <a:endParaRPr lang="zh-CN" altLang="en-US" sz="1995" b="1" dirty="0">
                        <a:solidFill>
                          <a:srgbClr val="0070C0"/>
                        </a:solidFill>
                        <a:effectLst>
                          <a:outerShdw blurRad="38100" dist="38100" dir="2700000" algn="tl">
                            <a:srgbClr val="000000">
                              <a:alpha val="43137"/>
                            </a:srgbClr>
                          </a:outerShdw>
                        </a:effectLst>
                        <a:latin typeface="华文楷体" panose="02010600040101010101" charset="-122"/>
                        <a:ea typeface="华文楷体" panose="02010600040101010101" charset="-122"/>
                      </a:endParaRPr>
                    </a:p>
                    <a:p>
                      <a:pPr marL="0" lvl="0" indent="0" algn="ctr">
                        <a:buNone/>
                      </a:pPr>
                      <a:r>
                        <a:rPr lang="zh-CN" altLang="en-US" sz="1995" b="1" dirty="0">
                          <a:solidFill>
                            <a:srgbClr val="0070C0"/>
                          </a:solidFill>
                          <a:effectLst>
                            <a:outerShdw blurRad="38100" dist="38100" dir="2700000" algn="tl">
                              <a:srgbClr val="000000">
                                <a:alpha val="43137"/>
                              </a:srgbClr>
                            </a:outerShdw>
                          </a:effectLst>
                          <a:latin typeface="华文楷体" panose="02010600040101010101" charset="-122"/>
                          <a:ea typeface="华文楷体" panose="02010600040101010101" charset="-122"/>
                        </a:rPr>
                        <a:t>的质量要求</a:t>
                      </a:r>
                      <a:endParaRPr lang="zh-CN" altLang="en-US" sz="1995" b="1" dirty="0">
                        <a:solidFill>
                          <a:srgbClr val="0070C0"/>
                        </a:solidFill>
                        <a:effectLst>
                          <a:outerShdw blurRad="38100" dist="38100" dir="2700000" algn="tl">
                            <a:srgbClr val="000000">
                              <a:alpha val="43137"/>
                            </a:srgbClr>
                          </a:outerShdw>
                        </a:effectLst>
                        <a:latin typeface="华文楷体" panose="02010600040101010101" charset="-122"/>
                        <a:ea typeface="华文楷体" panose="02010600040101010101" charset="-122"/>
                      </a:endParaRPr>
                    </a:p>
                  </a:txBody>
                  <a:tcPr marL="89847" marR="89847" marT="46720" marB="4672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10000"/>
                        </a:spcBef>
                        <a:spcAft>
                          <a:spcPct val="10000"/>
                        </a:spcAft>
                        <a:buClr>
                          <a:schemeClr val="tx1"/>
                        </a:buClr>
                        <a:buFont typeface="华文楷体" panose="02010600040101010101" charset="-122"/>
                        <a:buChar char="■"/>
                        <a:defRPr sz="1800">
                          <a:solidFill>
                            <a:schemeClr val="tx1"/>
                          </a:solidFill>
                          <a:latin typeface="微软雅黑" panose="020B0503020204020204" charset="-122"/>
                          <a:ea typeface="微软雅黑" panose="020B0503020204020204" charset="-122"/>
                          <a:cs typeface="+mn-cs"/>
                        </a:defRPr>
                      </a:lvl1pPr>
                      <a:lvl2pPr marL="796925" lvl="1" indent="-339725" algn="l" rtl="0" eaLnBrk="0" fontAlgn="base" hangingPunct="0">
                        <a:spcBef>
                          <a:spcPct val="10000"/>
                        </a:spcBef>
                        <a:spcAft>
                          <a:spcPct val="10000"/>
                        </a:spcAft>
                        <a:buClr>
                          <a:schemeClr val="tx1"/>
                        </a:buClr>
                        <a:buFont typeface="华文楷体" panose="02010600040101010101" charset="-122"/>
                        <a:buChar char="●"/>
                        <a:defRPr sz="2400">
                          <a:solidFill>
                            <a:schemeClr val="tx1"/>
                          </a:solidFill>
                          <a:latin typeface="微软雅黑" panose="020B0503020204020204" charset="-122"/>
                          <a:ea typeface="微软雅黑" panose="020B0503020204020204" charset="-122"/>
                        </a:defRPr>
                      </a:lvl2pPr>
                      <a:lvl3pPr marL="1149350" lvl="2" indent="-238125" algn="l" rtl="0" eaLnBrk="0" fontAlgn="base" hangingPunct="0">
                        <a:spcBef>
                          <a:spcPct val="10000"/>
                        </a:spcBef>
                        <a:spcAft>
                          <a:spcPct val="10000"/>
                        </a:spcAft>
                        <a:buClr>
                          <a:schemeClr val="tx1"/>
                        </a:buClr>
                        <a:buFont typeface="Wingdings" panose="05000000000000000000" pitchFamily="2" charset="2"/>
                        <a:buChar char="u"/>
                        <a:defRPr sz="1400">
                          <a:solidFill>
                            <a:schemeClr val="tx1"/>
                          </a:solidFill>
                          <a:latin typeface="微软雅黑" panose="020B0503020204020204" charset="-122"/>
                          <a:ea typeface="微软雅黑" panose="020B0503020204020204" charset="-122"/>
                        </a:defRPr>
                      </a:lvl3pPr>
                      <a:lvl4pPr marL="1541780" lvl="3" indent="-222250" algn="l" rtl="0" eaLnBrk="0" fontAlgn="base" hangingPunct="0">
                        <a:spcBef>
                          <a:spcPct val="10000"/>
                        </a:spcBef>
                        <a:spcAft>
                          <a:spcPct val="10000"/>
                        </a:spcAft>
                        <a:buClr>
                          <a:schemeClr val="tx1"/>
                        </a:buClr>
                        <a:buFont typeface="华文楷体" panose="02010600040101010101" charset="-122"/>
                        <a:buChar char="►"/>
                        <a:defRPr sz="1200">
                          <a:solidFill>
                            <a:schemeClr val="tx1"/>
                          </a:solidFill>
                          <a:latin typeface="微软雅黑" panose="020B0503020204020204" charset="-122"/>
                          <a:ea typeface="微软雅黑" panose="020B0503020204020204" charset="-122"/>
                        </a:defRPr>
                      </a:lvl4pPr>
                      <a:lvl5pPr marL="1881505" lvl="4" indent="-222250" algn="l" rtl="0" eaLnBrk="0" fontAlgn="base" hangingPunct="0">
                        <a:spcBef>
                          <a:spcPct val="10000"/>
                        </a:spcBef>
                        <a:spcAft>
                          <a:spcPct val="10000"/>
                        </a:spcAft>
                        <a:buClr>
                          <a:schemeClr val="tx1"/>
                        </a:buClr>
                        <a:buFont typeface="Arial" panose="020B0604020202020204" pitchFamily="34" charset="0"/>
                        <a:buChar char="–"/>
                        <a:defRPr sz="1200">
                          <a:solidFill>
                            <a:schemeClr val="tx1"/>
                          </a:solidFill>
                          <a:latin typeface="微软雅黑" panose="020B0503020204020204" charset="-122"/>
                          <a:ea typeface="微软雅黑" panose="020B0503020204020204" charset="-122"/>
                        </a:defRPr>
                      </a:lvl5pPr>
                    </a:lstStyle>
                    <a:p>
                      <a:pPr marL="0" lvl="0" indent="0" algn="ctr">
                        <a:buNone/>
                      </a:pPr>
                      <a:r>
                        <a:rPr lang="zh-CN" altLang="en-US" sz="3200" b="1" dirty="0">
                          <a:solidFill>
                            <a:srgbClr val="0070C0"/>
                          </a:solidFill>
                          <a:effectLst>
                            <a:outerShdw blurRad="38100" dist="38100" dir="2700000" algn="tl">
                              <a:srgbClr val="000000">
                                <a:alpha val="43137"/>
                              </a:srgbClr>
                            </a:outerShdw>
                          </a:effectLst>
                          <a:latin typeface="华文楷体" panose="02010600040101010101" charset="-122"/>
                          <a:ea typeface="华文楷体" panose="02010600040101010101" charset="-122"/>
                        </a:rPr>
                        <a:t>备注</a:t>
                      </a:r>
                      <a:endParaRPr lang="zh-CN" altLang="en-US" sz="3200" b="1" dirty="0">
                        <a:solidFill>
                          <a:srgbClr val="0070C0"/>
                        </a:solidFill>
                        <a:effectLst>
                          <a:outerShdw blurRad="38100" dist="38100" dir="2700000" algn="tl">
                            <a:srgbClr val="000000">
                              <a:alpha val="43137"/>
                            </a:srgbClr>
                          </a:outerShdw>
                        </a:effectLst>
                        <a:latin typeface="华文楷体" panose="02010600040101010101" charset="-122"/>
                        <a:ea typeface="华文楷体" panose="02010600040101010101" charset="-122"/>
                      </a:endParaRPr>
                    </a:p>
                  </a:txBody>
                  <a:tcPr marL="89847" marR="89847" marT="46720" marB="4672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96240">
                <a:tc>
                  <a:txBody>
                    <a:bodyPr/>
                    <a:lstStyle>
                      <a:lvl1pPr marL="342900" lvl="0" indent="-342900" algn="l" rtl="0" eaLnBrk="0" fontAlgn="base" hangingPunct="0">
                        <a:spcBef>
                          <a:spcPct val="10000"/>
                        </a:spcBef>
                        <a:spcAft>
                          <a:spcPct val="10000"/>
                        </a:spcAft>
                        <a:buClr>
                          <a:schemeClr val="tx1"/>
                        </a:buClr>
                        <a:buFont typeface="华文楷体" panose="02010600040101010101" charset="-122"/>
                        <a:buChar char="■"/>
                        <a:defRPr sz="1800">
                          <a:solidFill>
                            <a:schemeClr val="tx1"/>
                          </a:solidFill>
                          <a:latin typeface="微软雅黑" panose="020B0503020204020204" charset="-122"/>
                          <a:ea typeface="微软雅黑" panose="020B0503020204020204" charset="-122"/>
                          <a:cs typeface="+mn-cs"/>
                        </a:defRPr>
                      </a:lvl1pPr>
                      <a:lvl2pPr marL="796925" lvl="1" indent="-339725" algn="l" rtl="0" eaLnBrk="0" fontAlgn="base" hangingPunct="0">
                        <a:spcBef>
                          <a:spcPct val="10000"/>
                        </a:spcBef>
                        <a:spcAft>
                          <a:spcPct val="10000"/>
                        </a:spcAft>
                        <a:buClr>
                          <a:schemeClr val="tx1"/>
                        </a:buClr>
                        <a:buFont typeface="华文楷体" panose="02010600040101010101" charset="-122"/>
                        <a:buChar char="●"/>
                        <a:defRPr sz="2400">
                          <a:solidFill>
                            <a:schemeClr val="tx1"/>
                          </a:solidFill>
                          <a:latin typeface="微软雅黑" panose="020B0503020204020204" charset="-122"/>
                          <a:ea typeface="微软雅黑" panose="020B0503020204020204" charset="-122"/>
                        </a:defRPr>
                      </a:lvl2pPr>
                      <a:lvl3pPr marL="1149350" lvl="2" indent="-238125" algn="l" rtl="0" eaLnBrk="0" fontAlgn="base" hangingPunct="0">
                        <a:spcBef>
                          <a:spcPct val="10000"/>
                        </a:spcBef>
                        <a:spcAft>
                          <a:spcPct val="10000"/>
                        </a:spcAft>
                        <a:buClr>
                          <a:schemeClr val="tx1"/>
                        </a:buClr>
                        <a:buFont typeface="Wingdings" panose="05000000000000000000" pitchFamily="2" charset="2"/>
                        <a:buChar char="u"/>
                        <a:defRPr sz="1400">
                          <a:solidFill>
                            <a:schemeClr val="tx1"/>
                          </a:solidFill>
                          <a:latin typeface="微软雅黑" panose="020B0503020204020204" charset="-122"/>
                          <a:ea typeface="微软雅黑" panose="020B0503020204020204" charset="-122"/>
                        </a:defRPr>
                      </a:lvl3pPr>
                      <a:lvl4pPr marL="1541780" lvl="3" indent="-222250" algn="l" rtl="0" eaLnBrk="0" fontAlgn="base" hangingPunct="0">
                        <a:spcBef>
                          <a:spcPct val="10000"/>
                        </a:spcBef>
                        <a:spcAft>
                          <a:spcPct val="10000"/>
                        </a:spcAft>
                        <a:buClr>
                          <a:schemeClr val="tx1"/>
                        </a:buClr>
                        <a:buFont typeface="华文楷体" panose="02010600040101010101" charset="-122"/>
                        <a:buChar char="►"/>
                        <a:defRPr sz="1200">
                          <a:solidFill>
                            <a:schemeClr val="tx1"/>
                          </a:solidFill>
                          <a:latin typeface="微软雅黑" panose="020B0503020204020204" charset="-122"/>
                          <a:ea typeface="微软雅黑" panose="020B0503020204020204" charset="-122"/>
                        </a:defRPr>
                      </a:lvl4pPr>
                      <a:lvl5pPr marL="1881505" lvl="4" indent="-222250" algn="l" rtl="0" eaLnBrk="0" fontAlgn="base" hangingPunct="0">
                        <a:spcBef>
                          <a:spcPct val="10000"/>
                        </a:spcBef>
                        <a:spcAft>
                          <a:spcPct val="10000"/>
                        </a:spcAft>
                        <a:buClr>
                          <a:schemeClr val="tx1"/>
                        </a:buClr>
                        <a:buFont typeface="Arial" panose="020B0604020202020204" pitchFamily="34" charset="0"/>
                        <a:buChar char="–"/>
                        <a:defRPr sz="1200">
                          <a:solidFill>
                            <a:schemeClr val="tx1"/>
                          </a:solidFill>
                          <a:latin typeface="微软雅黑" panose="020B0503020204020204" charset="-122"/>
                          <a:ea typeface="微软雅黑" panose="020B0503020204020204" charset="-122"/>
                        </a:defRPr>
                      </a:lvl5pPr>
                    </a:lstStyle>
                    <a:p>
                      <a:pPr marL="0" lvl="0" indent="0" algn="ctr">
                        <a:buNone/>
                      </a:pPr>
                      <a:r>
                        <a:rPr lang="zh-CN" altLang="en-US" sz="1995" dirty="0">
                          <a:effectLst>
                            <a:outerShdw blurRad="38100" dist="38100" dir="2700000" algn="tl">
                              <a:srgbClr val="000000">
                                <a:alpha val="43137"/>
                              </a:srgbClr>
                            </a:outerShdw>
                          </a:effectLst>
                          <a:latin typeface="华文楷体" panose="02010600040101010101" charset="-122"/>
                          <a:ea typeface="华文楷体" panose="02010600040101010101" charset="-122"/>
                        </a:rPr>
                        <a:t>准确</a:t>
                      </a:r>
                      <a:endParaRPr lang="zh-CN" altLang="en-US" sz="1995" dirty="0">
                        <a:effectLst>
                          <a:outerShdw blurRad="38100" dist="38100" dir="2700000" algn="tl">
                            <a:srgbClr val="000000">
                              <a:alpha val="43137"/>
                            </a:srgbClr>
                          </a:outerShdw>
                        </a:effectLst>
                        <a:latin typeface="华文楷体" panose="02010600040101010101" charset="-122"/>
                        <a:ea typeface="华文楷体" panose="02010600040101010101" charset="-122"/>
                      </a:endParaRPr>
                    </a:p>
                  </a:txBody>
                  <a:tcPr marL="91285" marR="91285" marT="45641" marB="4564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10000"/>
                        </a:spcBef>
                        <a:spcAft>
                          <a:spcPct val="10000"/>
                        </a:spcAft>
                        <a:buClr>
                          <a:schemeClr val="tx1"/>
                        </a:buClr>
                        <a:buFont typeface="华文楷体" panose="02010600040101010101" charset="-122"/>
                        <a:buChar char="■"/>
                        <a:defRPr sz="1800">
                          <a:solidFill>
                            <a:schemeClr val="tx1"/>
                          </a:solidFill>
                          <a:latin typeface="微软雅黑" panose="020B0503020204020204" charset="-122"/>
                          <a:ea typeface="微软雅黑" panose="020B0503020204020204" charset="-122"/>
                          <a:cs typeface="+mn-cs"/>
                        </a:defRPr>
                      </a:lvl1pPr>
                      <a:lvl2pPr marL="796925" lvl="1" indent="-339725" algn="l" rtl="0" eaLnBrk="0" fontAlgn="base" hangingPunct="0">
                        <a:spcBef>
                          <a:spcPct val="10000"/>
                        </a:spcBef>
                        <a:spcAft>
                          <a:spcPct val="10000"/>
                        </a:spcAft>
                        <a:buClr>
                          <a:schemeClr val="tx1"/>
                        </a:buClr>
                        <a:buFont typeface="华文楷体" panose="02010600040101010101" charset="-122"/>
                        <a:buChar char="●"/>
                        <a:defRPr sz="2400">
                          <a:solidFill>
                            <a:schemeClr val="tx1"/>
                          </a:solidFill>
                          <a:latin typeface="微软雅黑" panose="020B0503020204020204" charset="-122"/>
                          <a:ea typeface="微软雅黑" panose="020B0503020204020204" charset="-122"/>
                        </a:defRPr>
                      </a:lvl2pPr>
                      <a:lvl3pPr marL="1149350" lvl="2" indent="-238125" algn="l" rtl="0" eaLnBrk="0" fontAlgn="base" hangingPunct="0">
                        <a:spcBef>
                          <a:spcPct val="10000"/>
                        </a:spcBef>
                        <a:spcAft>
                          <a:spcPct val="10000"/>
                        </a:spcAft>
                        <a:buClr>
                          <a:schemeClr val="tx1"/>
                        </a:buClr>
                        <a:buFont typeface="Wingdings" panose="05000000000000000000" pitchFamily="2" charset="2"/>
                        <a:buChar char="u"/>
                        <a:defRPr sz="1400">
                          <a:solidFill>
                            <a:schemeClr val="tx1"/>
                          </a:solidFill>
                          <a:latin typeface="微软雅黑" panose="020B0503020204020204" charset="-122"/>
                          <a:ea typeface="微软雅黑" panose="020B0503020204020204" charset="-122"/>
                        </a:defRPr>
                      </a:lvl3pPr>
                      <a:lvl4pPr marL="1541780" lvl="3" indent="-222250" algn="l" rtl="0" eaLnBrk="0" fontAlgn="base" hangingPunct="0">
                        <a:spcBef>
                          <a:spcPct val="10000"/>
                        </a:spcBef>
                        <a:spcAft>
                          <a:spcPct val="10000"/>
                        </a:spcAft>
                        <a:buClr>
                          <a:schemeClr val="tx1"/>
                        </a:buClr>
                        <a:buFont typeface="华文楷体" panose="02010600040101010101" charset="-122"/>
                        <a:buChar char="►"/>
                        <a:defRPr sz="1200">
                          <a:solidFill>
                            <a:schemeClr val="tx1"/>
                          </a:solidFill>
                          <a:latin typeface="微软雅黑" panose="020B0503020204020204" charset="-122"/>
                          <a:ea typeface="微软雅黑" panose="020B0503020204020204" charset="-122"/>
                        </a:defRPr>
                      </a:lvl4pPr>
                      <a:lvl5pPr marL="1881505" lvl="4" indent="-222250" algn="l" rtl="0" eaLnBrk="0" fontAlgn="base" hangingPunct="0">
                        <a:spcBef>
                          <a:spcPct val="10000"/>
                        </a:spcBef>
                        <a:spcAft>
                          <a:spcPct val="10000"/>
                        </a:spcAft>
                        <a:buClr>
                          <a:schemeClr val="tx1"/>
                        </a:buClr>
                        <a:buFont typeface="Arial" panose="020B0604020202020204" pitchFamily="34" charset="0"/>
                        <a:buChar char="–"/>
                        <a:defRPr sz="1200">
                          <a:solidFill>
                            <a:schemeClr val="tx1"/>
                          </a:solidFill>
                          <a:latin typeface="微软雅黑" panose="020B0503020204020204" charset="-122"/>
                          <a:ea typeface="微软雅黑" panose="020B0503020204020204" charset="-122"/>
                        </a:defRPr>
                      </a:lvl5pPr>
                    </a:lstStyle>
                    <a:p>
                      <a:pPr marL="0" lvl="0" indent="0" algn="ctr">
                        <a:buNone/>
                      </a:pPr>
                      <a:r>
                        <a:rPr lang="zh-CN" altLang="en-US" sz="1995" dirty="0">
                          <a:effectLst>
                            <a:outerShdw blurRad="38100" dist="38100" dir="2700000" algn="tl">
                              <a:srgbClr val="000000">
                                <a:alpha val="43137"/>
                              </a:srgbClr>
                            </a:outerShdw>
                          </a:effectLst>
                          <a:latin typeface="华文楷体" panose="02010600040101010101" charset="-122"/>
                          <a:ea typeface="华文楷体" panose="02010600040101010101" charset="-122"/>
                        </a:rPr>
                        <a:t>报告没有错误和歪曲，忠于相关事实</a:t>
                      </a:r>
                      <a:endParaRPr lang="zh-CN" altLang="en-US" sz="1995" dirty="0">
                        <a:effectLst>
                          <a:outerShdw blurRad="38100" dist="38100" dir="2700000" algn="tl">
                            <a:srgbClr val="000000">
                              <a:alpha val="43137"/>
                            </a:srgbClr>
                          </a:outerShdw>
                        </a:effectLst>
                        <a:latin typeface="华文楷体" panose="02010600040101010101" charset="-122"/>
                        <a:ea typeface="华文楷体" panose="02010600040101010101" charset="-122"/>
                      </a:endParaRPr>
                    </a:p>
                  </a:txBody>
                  <a:tcPr marL="91285" marR="91285" marT="45641" marB="4564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96240">
                <a:tc>
                  <a:txBody>
                    <a:bodyPr/>
                    <a:lstStyle>
                      <a:lvl1pPr marL="342900" lvl="0" indent="-342900" algn="l" rtl="0" eaLnBrk="0" fontAlgn="base" hangingPunct="0">
                        <a:spcBef>
                          <a:spcPct val="10000"/>
                        </a:spcBef>
                        <a:spcAft>
                          <a:spcPct val="10000"/>
                        </a:spcAft>
                        <a:buClr>
                          <a:schemeClr val="tx1"/>
                        </a:buClr>
                        <a:buFont typeface="华文楷体" panose="02010600040101010101" charset="-122"/>
                        <a:buChar char="■"/>
                        <a:defRPr sz="1800">
                          <a:solidFill>
                            <a:schemeClr val="tx1"/>
                          </a:solidFill>
                          <a:latin typeface="微软雅黑" panose="020B0503020204020204" charset="-122"/>
                          <a:ea typeface="微软雅黑" panose="020B0503020204020204" charset="-122"/>
                          <a:cs typeface="+mn-cs"/>
                        </a:defRPr>
                      </a:lvl1pPr>
                      <a:lvl2pPr marL="796925" lvl="1" indent="-339725" algn="l" rtl="0" eaLnBrk="0" fontAlgn="base" hangingPunct="0">
                        <a:spcBef>
                          <a:spcPct val="10000"/>
                        </a:spcBef>
                        <a:spcAft>
                          <a:spcPct val="10000"/>
                        </a:spcAft>
                        <a:buClr>
                          <a:schemeClr val="tx1"/>
                        </a:buClr>
                        <a:buFont typeface="华文楷体" panose="02010600040101010101" charset="-122"/>
                        <a:buChar char="●"/>
                        <a:defRPr sz="2400">
                          <a:solidFill>
                            <a:schemeClr val="tx1"/>
                          </a:solidFill>
                          <a:latin typeface="微软雅黑" panose="020B0503020204020204" charset="-122"/>
                          <a:ea typeface="微软雅黑" panose="020B0503020204020204" charset="-122"/>
                        </a:defRPr>
                      </a:lvl2pPr>
                      <a:lvl3pPr marL="1149350" lvl="2" indent="-238125" algn="l" rtl="0" eaLnBrk="0" fontAlgn="base" hangingPunct="0">
                        <a:spcBef>
                          <a:spcPct val="10000"/>
                        </a:spcBef>
                        <a:spcAft>
                          <a:spcPct val="10000"/>
                        </a:spcAft>
                        <a:buClr>
                          <a:schemeClr val="tx1"/>
                        </a:buClr>
                        <a:buFont typeface="Wingdings" panose="05000000000000000000" pitchFamily="2" charset="2"/>
                        <a:buChar char="u"/>
                        <a:defRPr sz="1400">
                          <a:solidFill>
                            <a:schemeClr val="tx1"/>
                          </a:solidFill>
                          <a:latin typeface="微软雅黑" panose="020B0503020204020204" charset="-122"/>
                          <a:ea typeface="微软雅黑" panose="020B0503020204020204" charset="-122"/>
                        </a:defRPr>
                      </a:lvl3pPr>
                      <a:lvl4pPr marL="1541780" lvl="3" indent="-222250" algn="l" rtl="0" eaLnBrk="0" fontAlgn="base" hangingPunct="0">
                        <a:spcBef>
                          <a:spcPct val="10000"/>
                        </a:spcBef>
                        <a:spcAft>
                          <a:spcPct val="10000"/>
                        </a:spcAft>
                        <a:buClr>
                          <a:schemeClr val="tx1"/>
                        </a:buClr>
                        <a:buFont typeface="华文楷体" panose="02010600040101010101" charset="-122"/>
                        <a:buChar char="►"/>
                        <a:defRPr sz="1200">
                          <a:solidFill>
                            <a:schemeClr val="tx1"/>
                          </a:solidFill>
                          <a:latin typeface="微软雅黑" panose="020B0503020204020204" charset="-122"/>
                          <a:ea typeface="微软雅黑" panose="020B0503020204020204" charset="-122"/>
                        </a:defRPr>
                      </a:lvl4pPr>
                      <a:lvl5pPr marL="1881505" lvl="4" indent="-222250" algn="l" rtl="0" eaLnBrk="0" fontAlgn="base" hangingPunct="0">
                        <a:spcBef>
                          <a:spcPct val="10000"/>
                        </a:spcBef>
                        <a:spcAft>
                          <a:spcPct val="10000"/>
                        </a:spcAft>
                        <a:buClr>
                          <a:schemeClr val="tx1"/>
                        </a:buClr>
                        <a:buFont typeface="Arial" panose="020B0604020202020204" pitchFamily="34" charset="0"/>
                        <a:buChar char="–"/>
                        <a:defRPr sz="1200">
                          <a:solidFill>
                            <a:schemeClr val="tx1"/>
                          </a:solidFill>
                          <a:latin typeface="微软雅黑" panose="020B0503020204020204" charset="-122"/>
                          <a:ea typeface="微软雅黑" panose="020B0503020204020204" charset="-122"/>
                        </a:defRPr>
                      </a:lvl5pPr>
                    </a:lstStyle>
                    <a:p>
                      <a:pPr marL="0" lvl="0" indent="0" algn="ctr">
                        <a:buNone/>
                      </a:pPr>
                      <a:r>
                        <a:rPr lang="zh-CN" altLang="en-US" sz="1995" dirty="0">
                          <a:effectLst>
                            <a:outerShdw blurRad="38100" dist="38100" dir="2700000" algn="tl">
                              <a:srgbClr val="000000">
                                <a:alpha val="43137"/>
                              </a:srgbClr>
                            </a:outerShdw>
                          </a:effectLst>
                          <a:latin typeface="华文楷体" panose="02010600040101010101" charset="-122"/>
                          <a:ea typeface="华文楷体" panose="02010600040101010101" charset="-122"/>
                        </a:rPr>
                        <a:t>客观</a:t>
                      </a:r>
                      <a:endParaRPr lang="zh-CN" altLang="en-US" sz="1995" dirty="0">
                        <a:effectLst>
                          <a:outerShdw blurRad="38100" dist="38100" dir="2700000" algn="tl">
                            <a:srgbClr val="000000">
                              <a:alpha val="43137"/>
                            </a:srgbClr>
                          </a:outerShdw>
                        </a:effectLst>
                        <a:latin typeface="华文楷体" panose="02010600040101010101" charset="-122"/>
                        <a:ea typeface="华文楷体" panose="02010600040101010101" charset="-122"/>
                      </a:endParaRPr>
                    </a:p>
                  </a:txBody>
                  <a:tcPr marL="91285" marR="91285" marT="45641" marB="4564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10000"/>
                        </a:spcBef>
                        <a:spcAft>
                          <a:spcPct val="10000"/>
                        </a:spcAft>
                        <a:buClr>
                          <a:schemeClr val="tx1"/>
                        </a:buClr>
                        <a:buFont typeface="华文楷体" panose="02010600040101010101" charset="-122"/>
                        <a:buChar char="■"/>
                        <a:defRPr sz="1800">
                          <a:solidFill>
                            <a:schemeClr val="tx1"/>
                          </a:solidFill>
                          <a:latin typeface="微软雅黑" panose="020B0503020204020204" charset="-122"/>
                          <a:ea typeface="微软雅黑" panose="020B0503020204020204" charset="-122"/>
                          <a:cs typeface="+mn-cs"/>
                        </a:defRPr>
                      </a:lvl1pPr>
                      <a:lvl2pPr marL="796925" lvl="1" indent="-339725" algn="l" rtl="0" eaLnBrk="0" fontAlgn="base" hangingPunct="0">
                        <a:spcBef>
                          <a:spcPct val="10000"/>
                        </a:spcBef>
                        <a:spcAft>
                          <a:spcPct val="10000"/>
                        </a:spcAft>
                        <a:buClr>
                          <a:schemeClr val="tx1"/>
                        </a:buClr>
                        <a:buFont typeface="华文楷体" panose="02010600040101010101" charset="-122"/>
                        <a:buChar char="●"/>
                        <a:defRPr sz="2400">
                          <a:solidFill>
                            <a:schemeClr val="tx1"/>
                          </a:solidFill>
                          <a:latin typeface="微软雅黑" panose="020B0503020204020204" charset="-122"/>
                          <a:ea typeface="微软雅黑" panose="020B0503020204020204" charset="-122"/>
                        </a:defRPr>
                      </a:lvl2pPr>
                      <a:lvl3pPr marL="1149350" lvl="2" indent="-238125" algn="l" rtl="0" eaLnBrk="0" fontAlgn="base" hangingPunct="0">
                        <a:spcBef>
                          <a:spcPct val="10000"/>
                        </a:spcBef>
                        <a:spcAft>
                          <a:spcPct val="10000"/>
                        </a:spcAft>
                        <a:buClr>
                          <a:schemeClr val="tx1"/>
                        </a:buClr>
                        <a:buFont typeface="Wingdings" panose="05000000000000000000" pitchFamily="2" charset="2"/>
                        <a:buChar char="u"/>
                        <a:defRPr sz="1400">
                          <a:solidFill>
                            <a:schemeClr val="tx1"/>
                          </a:solidFill>
                          <a:latin typeface="微软雅黑" panose="020B0503020204020204" charset="-122"/>
                          <a:ea typeface="微软雅黑" panose="020B0503020204020204" charset="-122"/>
                        </a:defRPr>
                      </a:lvl3pPr>
                      <a:lvl4pPr marL="1541780" lvl="3" indent="-222250" algn="l" rtl="0" eaLnBrk="0" fontAlgn="base" hangingPunct="0">
                        <a:spcBef>
                          <a:spcPct val="10000"/>
                        </a:spcBef>
                        <a:spcAft>
                          <a:spcPct val="10000"/>
                        </a:spcAft>
                        <a:buClr>
                          <a:schemeClr val="tx1"/>
                        </a:buClr>
                        <a:buFont typeface="华文楷体" panose="02010600040101010101" charset="-122"/>
                        <a:buChar char="►"/>
                        <a:defRPr sz="1200">
                          <a:solidFill>
                            <a:schemeClr val="tx1"/>
                          </a:solidFill>
                          <a:latin typeface="微软雅黑" panose="020B0503020204020204" charset="-122"/>
                          <a:ea typeface="微软雅黑" panose="020B0503020204020204" charset="-122"/>
                        </a:defRPr>
                      </a:lvl4pPr>
                      <a:lvl5pPr marL="1881505" lvl="4" indent="-222250" algn="l" rtl="0" eaLnBrk="0" fontAlgn="base" hangingPunct="0">
                        <a:spcBef>
                          <a:spcPct val="10000"/>
                        </a:spcBef>
                        <a:spcAft>
                          <a:spcPct val="10000"/>
                        </a:spcAft>
                        <a:buClr>
                          <a:schemeClr val="tx1"/>
                        </a:buClr>
                        <a:buFont typeface="Arial" panose="020B0604020202020204" pitchFamily="34" charset="0"/>
                        <a:buChar char="–"/>
                        <a:defRPr sz="1200">
                          <a:solidFill>
                            <a:schemeClr val="tx1"/>
                          </a:solidFill>
                          <a:latin typeface="微软雅黑" panose="020B0503020204020204" charset="-122"/>
                          <a:ea typeface="微软雅黑" panose="020B0503020204020204" charset="-122"/>
                        </a:defRPr>
                      </a:lvl5pPr>
                    </a:lstStyle>
                    <a:p>
                      <a:pPr marL="0" lvl="0" indent="0" algn="ctr">
                        <a:buNone/>
                      </a:pPr>
                      <a:r>
                        <a:rPr lang="zh-CN" altLang="en-US" sz="1995" dirty="0">
                          <a:effectLst>
                            <a:outerShdw blurRad="38100" dist="38100" dir="2700000" algn="tl">
                              <a:srgbClr val="000000">
                                <a:alpha val="43137"/>
                              </a:srgbClr>
                            </a:outerShdw>
                          </a:effectLst>
                          <a:latin typeface="华文楷体" panose="02010600040101010101" charset="-122"/>
                          <a:ea typeface="华文楷体" panose="02010600040101010101" charset="-122"/>
                        </a:rPr>
                        <a:t>报告公正，不偏不倚，不带偏见</a:t>
                      </a:r>
                      <a:endParaRPr lang="zh-CN" altLang="en-US" sz="1995" dirty="0">
                        <a:effectLst>
                          <a:outerShdw blurRad="38100" dist="38100" dir="2700000" algn="tl">
                            <a:srgbClr val="000000">
                              <a:alpha val="43137"/>
                            </a:srgbClr>
                          </a:outerShdw>
                        </a:effectLst>
                        <a:latin typeface="华文楷体" panose="02010600040101010101" charset="-122"/>
                        <a:ea typeface="华文楷体" panose="02010600040101010101" charset="-122"/>
                      </a:endParaRPr>
                    </a:p>
                  </a:txBody>
                  <a:tcPr marL="91285" marR="91285" marT="45641" marB="4564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96240">
                <a:tc>
                  <a:txBody>
                    <a:bodyPr/>
                    <a:lstStyle>
                      <a:lvl1pPr marL="342900" lvl="0" indent="-342900" algn="l" rtl="0" eaLnBrk="0" fontAlgn="base" hangingPunct="0">
                        <a:spcBef>
                          <a:spcPct val="10000"/>
                        </a:spcBef>
                        <a:spcAft>
                          <a:spcPct val="10000"/>
                        </a:spcAft>
                        <a:buClr>
                          <a:schemeClr val="tx1"/>
                        </a:buClr>
                        <a:buFont typeface="华文楷体" panose="02010600040101010101" charset="-122"/>
                        <a:buChar char="■"/>
                        <a:defRPr sz="1800">
                          <a:solidFill>
                            <a:schemeClr val="tx1"/>
                          </a:solidFill>
                          <a:latin typeface="微软雅黑" panose="020B0503020204020204" charset="-122"/>
                          <a:ea typeface="微软雅黑" panose="020B0503020204020204" charset="-122"/>
                          <a:cs typeface="+mn-cs"/>
                        </a:defRPr>
                      </a:lvl1pPr>
                      <a:lvl2pPr marL="796925" lvl="1" indent="-339725" algn="l" rtl="0" eaLnBrk="0" fontAlgn="base" hangingPunct="0">
                        <a:spcBef>
                          <a:spcPct val="10000"/>
                        </a:spcBef>
                        <a:spcAft>
                          <a:spcPct val="10000"/>
                        </a:spcAft>
                        <a:buClr>
                          <a:schemeClr val="tx1"/>
                        </a:buClr>
                        <a:buFont typeface="华文楷体" panose="02010600040101010101" charset="-122"/>
                        <a:buChar char="●"/>
                        <a:defRPr sz="2400">
                          <a:solidFill>
                            <a:schemeClr val="tx1"/>
                          </a:solidFill>
                          <a:latin typeface="微软雅黑" panose="020B0503020204020204" charset="-122"/>
                          <a:ea typeface="微软雅黑" panose="020B0503020204020204" charset="-122"/>
                        </a:defRPr>
                      </a:lvl2pPr>
                      <a:lvl3pPr marL="1149350" lvl="2" indent="-238125" algn="l" rtl="0" eaLnBrk="0" fontAlgn="base" hangingPunct="0">
                        <a:spcBef>
                          <a:spcPct val="10000"/>
                        </a:spcBef>
                        <a:spcAft>
                          <a:spcPct val="10000"/>
                        </a:spcAft>
                        <a:buClr>
                          <a:schemeClr val="tx1"/>
                        </a:buClr>
                        <a:buFont typeface="Wingdings" panose="05000000000000000000" pitchFamily="2" charset="2"/>
                        <a:buChar char="u"/>
                        <a:defRPr sz="1400">
                          <a:solidFill>
                            <a:schemeClr val="tx1"/>
                          </a:solidFill>
                          <a:latin typeface="微软雅黑" panose="020B0503020204020204" charset="-122"/>
                          <a:ea typeface="微软雅黑" panose="020B0503020204020204" charset="-122"/>
                        </a:defRPr>
                      </a:lvl3pPr>
                      <a:lvl4pPr marL="1541780" lvl="3" indent="-222250" algn="l" rtl="0" eaLnBrk="0" fontAlgn="base" hangingPunct="0">
                        <a:spcBef>
                          <a:spcPct val="10000"/>
                        </a:spcBef>
                        <a:spcAft>
                          <a:spcPct val="10000"/>
                        </a:spcAft>
                        <a:buClr>
                          <a:schemeClr val="tx1"/>
                        </a:buClr>
                        <a:buFont typeface="华文楷体" panose="02010600040101010101" charset="-122"/>
                        <a:buChar char="►"/>
                        <a:defRPr sz="1200">
                          <a:solidFill>
                            <a:schemeClr val="tx1"/>
                          </a:solidFill>
                          <a:latin typeface="微软雅黑" panose="020B0503020204020204" charset="-122"/>
                          <a:ea typeface="微软雅黑" panose="020B0503020204020204" charset="-122"/>
                        </a:defRPr>
                      </a:lvl4pPr>
                      <a:lvl5pPr marL="1881505" lvl="4" indent="-222250" algn="l" rtl="0" eaLnBrk="0" fontAlgn="base" hangingPunct="0">
                        <a:spcBef>
                          <a:spcPct val="10000"/>
                        </a:spcBef>
                        <a:spcAft>
                          <a:spcPct val="10000"/>
                        </a:spcAft>
                        <a:buClr>
                          <a:schemeClr val="tx1"/>
                        </a:buClr>
                        <a:buFont typeface="Arial" panose="020B0604020202020204" pitchFamily="34" charset="0"/>
                        <a:buChar char="–"/>
                        <a:defRPr sz="1200">
                          <a:solidFill>
                            <a:schemeClr val="tx1"/>
                          </a:solidFill>
                          <a:latin typeface="微软雅黑" panose="020B0503020204020204" charset="-122"/>
                          <a:ea typeface="微软雅黑" panose="020B0503020204020204" charset="-122"/>
                        </a:defRPr>
                      </a:lvl5pPr>
                    </a:lstStyle>
                    <a:p>
                      <a:pPr marL="0" lvl="0" indent="0" algn="ctr">
                        <a:buNone/>
                      </a:pPr>
                      <a:r>
                        <a:rPr lang="zh-CN" altLang="en-US" sz="1995" dirty="0">
                          <a:effectLst>
                            <a:outerShdw blurRad="38100" dist="38100" dir="2700000" algn="tl">
                              <a:srgbClr val="000000">
                                <a:alpha val="43137"/>
                              </a:srgbClr>
                            </a:outerShdw>
                          </a:effectLst>
                          <a:latin typeface="华文楷体" panose="02010600040101010101" charset="-122"/>
                          <a:ea typeface="华文楷体" panose="02010600040101010101" charset="-122"/>
                        </a:rPr>
                        <a:t>清晰</a:t>
                      </a:r>
                      <a:endParaRPr lang="zh-CN" altLang="en-US" sz="1995" dirty="0">
                        <a:effectLst>
                          <a:outerShdw blurRad="38100" dist="38100" dir="2700000" algn="tl">
                            <a:srgbClr val="000000">
                              <a:alpha val="43137"/>
                            </a:srgbClr>
                          </a:outerShdw>
                        </a:effectLst>
                        <a:latin typeface="华文楷体" panose="02010600040101010101" charset="-122"/>
                        <a:ea typeface="华文楷体" panose="02010600040101010101" charset="-122"/>
                      </a:endParaRPr>
                    </a:p>
                  </a:txBody>
                  <a:tcPr marL="91285" marR="91285" marT="45641" marB="4564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10000"/>
                        </a:spcBef>
                        <a:spcAft>
                          <a:spcPct val="10000"/>
                        </a:spcAft>
                        <a:buClr>
                          <a:schemeClr val="tx1"/>
                        </a:buClr>
                        <a:buFont typeface="华文楷体" panose="02010600040101010101" charset="-122"/>
                        <a:buChar char="■"/>
                        <a:defRPr sz="1800">
                          <a:solidFill>
                            <a:schemeClr val="tx1"/>
                          </a:solidFill>
                          <a:latin typeface="微软雅黑" panose="020B0503020204020204" charset="-122"/>
                          <a:ea typeface="微软雅黑" panose="020B0503020204020204" charset="-122"/>
                          <a:cs typeface="+mn-cs"/>
                        </a:defRPr>
                      </a:lvl1pPr>
                      <a:lvl2pPr marL="796925" lvl="1" indent="-339725" algn="l" rtl="0" eaLnBrk="0" fontAlgn="base" hangingPunct="0">
                        <a:spcBef>
                          <a:spcPct val="10000"/>
                        </a:spcBef>
                        <a:spcAft>
                          <a:spcPct val="10000"/>
                        </a:spcAft>
                        <a:buClr>
                          <a:schemeClr val="tx1"/>
                        </a:buClr>
                        <a:buFont typeface="华文楷体" panose="02010600040101010101" charset="-122"/>
                        <a:buChar char="●"/>
                        <a:defRPr sz="2400">
                          <a:solidFill>
                            <a:schemeClr val="tx1"/>
                          </a:solidFill>
                          <a:latin typeface="微软雅黑" panose="020B0503020204020204" charset="-122"/>
                          <a:ea typeface="微软雅黑" panose="020B0503020204020204" charset="-122"/>
                        </a:defRPr>
                      </a:lvl2pPr>
                      <a:lvl3pPr marL="1149350" lvl="2" indent="-238125" algn="l" rtl="0" eaLnBrk="0" fontAlgn="base" hangingPunct="0">
                        <a:spcBef>
                          <a:spcPct val="10000"/>
                        </a:spcBef>
                        <a:spcAft>
                          <a:spcPct val="10000"/>
                        </a:spcAft>
                        <a:buClr>
                          <a:schemeClr val="tx1"/>
                        </a:buClr>
                        <a:buFont typeface="Wingdings" panose="05000000000000000000" pitchFamily="2" charset="2"/>
                        <a:buChar char="u"/>
                        <a:defRPr sz="1400">
                          <a:solidFill>
                            <a:schemeClr val="tx1"/>
                          </a:solidFill>
                          <a:latin typeface="微软雅黑" panose="020B0503020204020204" charset="-122"/>
                          <a:ea typeface="微软雅黑" panose="020B0503020204020204" charset="-122"/>
                        </a:defRPr>
                      </a:lvl3pPr>
                      <a:lvl4pPr marL="1541780" lvl="3" indent="-222250" algn="l" rtl="0" eaLnBrk="0" fontAlgn="base" hangingPunct="0">
                        <a:spcBef>
                          <a:spcPct val="10000"/>
                        </a:spcBef>
                        <a:spcAft>
                          <a:spcPct val="10000"/>
                        </a:spcAft>
                        <a:buClr>
                          <a:schemeClr val="tx1"/>
                        </a:buClr>
                        <a:buFont typeface="华文楷体" panose="02010600040101010101" charset="-122"/>
                        <a:buChar char="►"/>
                        <a:defRPr sz="1200">
                          <a:solidFill>
                            <a:schemeClr val="tx1"/>
                          </a:solidFill>
                          <a:latin typeface="微软雅黑" panose="020B0503020204020204" charset="-122"/>
                          <a:ea typeface="微软雅黑" panose="020B0503020204020204" charset="-122"/>
                        </a:defRPr>
                      </a:lvl4pPr>
                      <a:lvl5pPr marL="1881505" lvl="4" indent="-222250" algn="l" rtl="0" eaLnBrk="0" fontAlgn="base" hangingPunct="0">
                        <a:spcBef>
                          <a:spcPct val="10000"/>
                        </a:spcBef>
                        <a:spcAft>
                          <a:spcPct val="10000"/>
                        </a:spcAft>
                        <a:buClr>
                          <a:schemeClr val="tx1"/>
                        </a:buClr>
                        <a:buFont typeface="Arial" panose="020B0604020202020204" pitchFamily="34" charset="0"/>
                        <a:buChar char="–"/>
                        <a:defRPr sz="1200">
                          <a:solidFill>
                            <a:schemeClr val="tx1"/>
                          </a:solidFill>
                          <a:latin typeface="微软雅黑" panose="020B0503020204020204" charset="-122"/>
                          <a:ea typeface="微软雅黑" panose="020B0503020204020204" charset="-122"/>
                        </a:defRPr>
                      </a:lvl5pPr>
                    </a:lstStyle>
                    <a:p>
                      <a:pPr marL="0" lvl="0" indent="0" algn="ctr">
                        <a:buNone/>
                      </a:pPr>
                      <a:r>
                        <a:rPr lang="zh-CN" altLang="en-US" sz="1995" dirty="0">
                          <a:effectLst>
                            <a:outerShdw blurRad="38100" dist="38100" dir="2700000" algn="tl">
                              <a:srgbClr val="000000">
                                <a:alpha val="43137"/>
                              </a:srgbClr>
                            </a:outerShdw>
                          </a:effectLst>
                          <a:latin typeface="华文楷体" panose="02010600040101010101" charset="-122"/>
                          <a:ea typeface="华文楷体" panose="02010600040101010101" charset="-122"/>
                        </a:rPr>
                        <a:t>报告易于理解，符合逻辑</a:t>
                      </a:r>
                      <a:endParaRPr lang="zh-CN" altLang="en-US" sz="1995" dirty="0">
                        <a:effectLst>
                          <a:outerShdw blurRad="38100" dist="38100" dir="2700000" algn="tl">
                            <a:srgbClr val="000000">
                              <a:alpha val="43137"/>
                            </a:srgbClr>
                          </a:outerShdw>
                        </a:effectLst>
                        <a:latin typeface="华文楷体" panose="02010600040101010101" charset="-122"/>
                        <a:ea typeface="华文楷体" panose="02010600040101010101" charset="-122"/>
                      </a:endParaRPr>
                    </a:p>
                  </a:txBody>
                  <a:tcPr marL="91285" marR="91285" marT="45641" marB="4564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96240">
                <a:tc>
                  <a:txBody>
                    <a:bodyPr/>
                    <a:lstStyle>
                      <a:lvl1pPr marL="342900" lvl="0" indent="-342900" algn="l" rtl="0" eaLnBrk="0" fontAlgn="base" hangingPunct="0">
                        <a:spcBef>
                          <a:spcPct val="10000"/>
                        </a:spcBef>
                        <a:spcAft>
                          <a:spcPct val="10000"/>
                        </a:spcAft>
                        <a:buClr>
                          <a:schemeClr val="tx1"/>
                        </a:buClr>
                        <a:buFont typeface="华文楷体" panose="02010600040101010101" charset="-122"/>
                        <a:buChar char="■"/>
                        <a:defRPr sz="1800">
                          <a:solidFill>
                            <a:schemeClr val="tx1"/>
                          </a:solidFill>
                          <a:latin typeface="微软雅黑" panose="020B0503020204020204" charset="-122"/>
                          <a:ea typeface="微软雅黑" panose="020B0503020204020204" charset="-122"/>
                          <a:cs typeface="+mn-cs"/>
                        </a:defRPr>
                      </a:lvl1pPr>
                      <a:lvl2pPr marL="796925" lvl="1" indent="-339725" algn="l" rtl="0" eaLnBrk="0" fontAlgn="base" hangingPunct="0">
                        <a:spcBef>
                          <a:spcPct val="10000"/>
                        </a:spcBef>
                        <a:spcAft>
                          <a:spcPct val="10000"/>
                        </a:spcAft>
                        <a:buClr>
                          <a:schemeClr val="tx1"/>
                        </a:buClr>
                        <a:buFont typeface="华文楷体" panose="02010600040101010101" charset="-122"/>
                        <a:buChar char="●"/>
                        <a:defRPr sz="2400">
                          <a:solidFill>
                            <a:schemeClr val="tx1"/>
                          </a:solidFill>
                          <a:latin typeface="微软雅黑" panose="020B0503020204020204" charset="-122"/>
                          <a:ea typeface="微软雅黑" panose="020B0503020204020204" charset="-122"/>
                        </a:defRPr>
                      </a:lvl2pPr>
                      <a:lvl3pPr marL="1149350" lvl="2" indent="-238125" algn="l" rtl="0" eaLnBrk="0" fontAlgn="base" hangingPunct="0">
                        <a:spcBef>
                          <a:spcPct val="10000"/>
                        </a:spcBef>
                        <a:spcAft>
                          <a:spcPct val="10000"/>
                        </a:spcAft>
                        <a:buClr>
                          <a:schemeClr val="tx1"/>
                        </a:buClr>
                        <a:buFont typeface="Wingdings" panose="05000000000000000000" pitchFamily="2" charset="2"/>
                        <a:buChar char="u"/>
                        <a:defRPr sz="1400">
                          <a:solidFill>
                            <a:schemeClr val="tx1"/>
                          </a:solidFill>
                          <a:latin typeface="微软雅黑" panose="020B0503020204020204" charset="-122"/>
                          <a:ea typeface="微软雅黑" panose="020B0503020204020204" charset="-122"/>
                        </a:defRPr>
                      </a:lvl3pPr>
                      <a:lvl4pPr marL="1541780" lvl="3" indent="-222250" algn="l" rtl="0" eaLnBrk="0" fontAlgn="base" hangingPunct="0">
                        <a:spcBef>
                          <a:spcPct val="10000"/>
                        </a:spcBef>
                        <a:spcAft>
                          <a:spcPct val="10000"/>
                        </a:spcAft>
                        <a:buClr>
                          <a:schemeClr val="tx1"/>
                        </a:buClr>
                        <a:buFont typeface="华文楷体" panose="02010600040101010101" charset="-122"/>
                        <a:buChar char="►"/>
                        <a:defRPr sz="1200">
                          <a:solidFill>
                            <a:schemeClr val="tx1"/>
                          </a:solidFill>
                          <a:latin typeface="微软雅黑" panose="020B0503020204020204" charset="-122"/>
                          <a:ea typeface="微软雅黑" panose="020B0503020204020204" charset="-122"/>
                        </a:defRPr>
                      </a:lvl4pPr>
                      <a:lvl5pPr marL="1881505" lvl="4" indent="-222250" algn="l" rtl="0" eaLnBrk="0" fontAlgn="base" hangingPunct="0">
                        <a:spcBef>
                          <a:spcPct val="10000"/>
                        </a:spcBef>
                        <a:spcAft>
                          <a:spcPct val="10000"/>
                        </a:spcAft>
                        <a:buClr>
                          <a:schemeClr val="tx1"/>
                        </a:buClr>
                        <a:buFont typeface="Arial" panose="020B0604020202020204" pitchFamily="34" charset="0"/>
                        <a:buChar char="–"/>
                        <a:defRPr sz="1200">
                          <a:solidFill>
                            <a:schemeClr val="tx1"/>
                          </a:solidFill>
                          <a:latin typeface="微软雅黑" panose="020B0503020204020204" charset="-122"/>
                          <a:ea typeface="微软雅黑" panose="020B0503020204020204" charset="-122"/>
                        </a:defRPr>
                      </a:lvl5pPr>
                    </a:lstStyle>
                    <a:p>
                      <a:pPr marL="0" lvl="0" indent="0" algn="ctr">
                        <a:buNone/>
                      </a:pPr>
                      <a:r>
                        <a:rPr lang="zh-CN" altLang="en-US" sz="1995" dirty="0">
                          <a:effectLst>
                            <a:outerShdw blurRad="38100" dist="38100" dir="2700000" algn="tl">
                              <a:srgbClr val="000000">
                                <a:alpha val="43137"/>
                              </a:srgbClr>
                            </a:outerShdw>
                          </a:effectLst>
                          <a:latin typeface="华文楷体" panose="02010600040101010101" charset="-122"/>
                          <a:ea typeface="华文楷体" panose="02010600040101010101" charset="-122"/>
                        </a:rPr>
                        <a:t>简明</a:t>
                      </a:r>
                      <a:endParaRPr lang="zh-CN" altLang="en-US" sz="1995" dirty="0">
                        <a:effectLst>
                          <a:outerShdw blurRad="38100" dist="38100" dir="2700000" algn="tl">
                            <a:srgbClr val="000000">
                              <a:alpha val="43137"/>
                            </a:srgbClr>
                          </a:outerShdw>
                        </a:effectLst>
                        <a:latin typeface="华文楷体" panose="02010600040101010101" charset="-122"/>
                        <a:ea typeface="华文楷体" panose="02010600040101010101" charset="-122"/>
                      </a:endParaRPr>
                    </a:p>
                  </a:txBody>
                  <a:tcPr marL="91285" marR="91285" marT="45641" marB="4564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10000"/>
                        </a:spcBef>
                        <a:spcAft>
                          <a:spcPct val="10000"/>
                        </a:spcAft>
                        <a:buClr>
                          <a:schemeClr val="tx1"/>
                        </a:buClr>
                        <a:buFont typeface="华文楷体" panose="02010600040101010101" charset="-122"/>
                        <a:buChar char="■"/>
                        <a:defRPr sz="1800">
                          <a:solidFill>
                            <a:schemeClr val="tx1"/>
                          </a:solidFill>
                          <a:latin typeface="微软雅黑" panose="020B0503020204020204" charset="-122"/>
                          <a:ea typeface="微软雅黑" panose="020B0503020204020204" charset="-122"/>
                          <a:cs typeface="+mn-cs"/>
                        </a:defRPr>
                      </a:lvl1pPr>
                      <a:lvl2pPr marL="796925" lvl="1" indent="-339725" algn="l" rtl="0" eaLnBrk="0" fontAlgn="base" hangingPunct="0">
                        <a:spcBef>
                          <a:spcPct val="10000"/>
                        </a:spcBef>
                        <a:spcAft>
                          <a:spcPct val="10000"/>
                        </a:spcAft>
                        <a:buClr>
                          <a:schemeClr val="tx1"/>
                        </a:buClr>
                        <a:buFont typeface="华文楷体" panose="02010600040101010101" charset="-122"/>
                        <a:buChar char="●"/>
                        <a:defRPr sz="2400">
                          <a:solidFill>
                            <a:schemeClr val="tx1"/>
                          </a:solidFill>
                          <a:latin typeface="微软雅黑" panose="020B0503020204020204" charset="-122"/>
                          <a:ea typeface="微软雅黑" panose="020B0503020204020204" charset="-122"/>
                        </a:defRPr>
                      </a:lvl2pPr>
                      <a:lvl3pPr marL="1149350" lvl="2" indent="-238125" algn="l" rtl="0" eaLnBrk="0" fontAlgn="base" hangingPunct="0">
                        <a:spcBef>
                          <a:spcPct val="10000"/>
                        </a:spcBef>
                        <a:spcAft>
                          <a:spcPct val="10000"/>
                        </a:spcAft>
                        <a:buClr>
                          <a:schemeClr val="tx1"/>
                        </a:buClr>
                        <a:buFont typeface="Wingdings" panose="05000000000000000000" pitchFamily="2" charset="2"/>
                        <a:buChar char="u"/>
                        <a:defRPr sz="1400">
                          <a:solidFill>
                            <a:schemeClr val="tx1"/>
                          </a:solidFill>
                          <a:latin typeface="微软雅黑" panose="020B0503020204020204" charset="-122"/>
                          <a:ea typeface="微软雅黑" panose="020B0503020204020204" charset="-122"/>
                        </a:defRPr>
                      </a:lvl3pPr>
                      <a:lvl4pPr marL="1541780" lvl="3" indent="-222250" algn="l" rtl="0" eaLnBrk="0" fontAlgn="base" hangingPunct="0">
                        <a:spcBef>
                          <a:spcPct val="10000"/>
                        </a:spcBef>
                        <a:spcAft>
                          <a:spcPct val="10000"/>
                        </a:spcAft>
                        <a:buClr>
                          <a:schemeClr val="tx1"/>
                        </a:buClr>
                        <a:buFont typeface="华文楷体" panose="02010600040101010101" charset="-122"/>
                        <a:buChar char="►"/>
                        <a:defRPr sz="1200">
                          <a:solidFill>
                            <a:schemeClr val="tx1"/>
                          </a:solidFill>
                          <a:latin typeface="微软雅黑" panose="020B0503020204020204" charset="-122"/>
                          <a:ea typeface="微软雅黑" panose="020B0503020204020204" charset="-122"/>
                        </a:defRPr>
                      </a:lvl4pPr>
                      <a:lvl5pPr marL="1881505" lvl="4" indent="-222250" algn="l" rtl="0" eaLnBrk="0" fontAlgn="base" hangingPunct="0">
                        <a:spcBef>
                          <a:spcPct val="10000"/>
                        </a:spcBef>
                        <a:spcAft>
                          <a:spcPct val="10000"/>
                        </a:spcAft>
                        <a:buClr>
                          <a:schemeClr val="tx1"/>
                        </a:buClr>
                        <a:buFont typeface="Arial" panose="020B0604020202020204" pitchFamily="34" charset="0"/>
                        <a:buChar char="–"/>
                        <a:defRPr sz="1200">
                          <a:solidFill>
                            <a:schemeClr val="tx1"/>
                          </a:solidFill>
                          <a:latin typeface="微软雅黑" panose="020B0503020204020204" charset="-122"/>
                          <a:ea typeface="微软雅黑" panose="020B0503020204020204" charset="-122"/>
                        </a:defRPr>
                      </a:lvl5pPr>
                    </a:lstStyle>
                    <a:p>
                      <a:pPr marL="0" lvl="0" indent="0" algn="ctr">
                        <a:buNone/>
                      </a:pPr>
                      <a:r>
                        <a:rPr lang="zh-CN" altLang="en-US" sz="1995" dirty="0">
                          <a:effectLst>
                            <a:outerShdw blurRad="38100" dist="38100" dir="2700000" algn="tl">
                              <a:srgbClr val="000000">
                                <a:alpha val="43137"/>
                              </a:srgbClr>
                            </a:outerShdw>
                          </a:effectLst>
                          <a:latin typeface="华文楷体" panose="02010600040101010101" charset="-122"/>
                          <a:ea typeface="华文楷体" panose="02010600040101010101" charset="-122"/>
                        </a:rPr>
                        <a:t>报告针对性强，避免不必要的阐述</a:t>
                      </a:r>
                      <a:endParaRPr lang="zh-CN" altLang="en-US" sz="1995" dirty="0">
                        <a:effectLst>
                          <a:outerShdw blurRad="38100" dist="38100" dir="2700000" algn="tl">
                            <a:srgbClr val="000000">
                              <a:alpha val="43137"/>
                            </a:srgbClr>
                          </a:outerShdw>
                        </a:effectLst>
                        <a:latin typeface="华文楷体" panose="02010600040101010101" charset="-122"/>
                        <a:ea typeface="华文楷体" panose="02010600040101010101" charset="-122"/>
                      </a:endParaRPr>
                    </a:p>
                  </a:txBody>
                  <a:tcPr marL="91285" marR="91285" marT="45641" marB="4564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96240">
                <a:tc>
                  <a:txBody>
                    <a:bodyPr/>
                    <a:lstStyle>
                      <a:lvl1pPr marL="342900" lvl="0" indent="-342900" algn="l" rtl="0" eaLnBrk="0" fontAlgn="base" hangingPunct="0">
                        <a:spcBef>
                          <a:spcPct val="10000"/>
                        </a:spcBef>
                        <a:spcAft>
                          <a:spcPct val="10000"/>
                        </a:spcAft>
                        <a:buClr>
                          <a:schemeClr val="tx1"/>
                        </a:buClr>
                        <a:buFont typeface="华文楷体" panose="02010600040101010101" charset="-122"/>
                        <a:buChar char="■"/>
                        <a:defRPr sz="1800">
                          <a:solidFill>
                            <a:schemeClr val="tx1"/>
                          </a:solidFill>
                          <a:latin typeface="微软雅黑" panose="020B0503020204020204" charset="-122"/>
                          <a:ea typeface="微软雅黑" panose="020B0503020204020204" charset="-122"/>
                          <a:cs typeface="+mn-cs"/>
                        </a:defRPr>
                      </a:lvl1pPr>
                      <a:lvl2pPr marL="796925" lvl="1" indent="-339725" algn="l" rtl="0" eaLnBrk="0" fontAlgn="base" hangingPunct="0">
                        <a:spcBef>
                          <a:spcPct val="10000"/>
                        </a:spcBef>
                        <a:spcAft>
                          <a:spcPct val="10000"/>
                        </a:spcAft>
                        <a:buClr>
                          <a:schemeClr val="tx1"/>
                        </a:buClr>
                        <a:buFont typeface="华文楷体" panose="02010600040101010101" charset="-122"/>
                        <a:buChar char="●"/>
                        <a:defRPr sz="2400">
                          <a:solidFill>
                            <a:schemeClr val="tx1"/>
                          </a:solidFill>
                          <a:latin typeface="微软雅黑" panose="020B0503020204020204" charset="-122"/>
                          <a:ea typeface="微软雅黑" panose="020B0503020204020204" charset="-122"/>
                        </a:defRPr>
                      </a:lvl2pPr>
                      <a:lvl3pPr marL="1149350" lvl="2" indent="-238125" algn="l" rtl="0" eaLnBrk="0" fontAlgn="base" hangingPunct="0">
                        <a:spcBef>
                          <a:spcPct val="10000"/>
                        </a:spcBef>
                        <a:spcAft>
                          <a:spcPct val="10000"/>
                        </a:spcAft>
                        <a:buClr>
                          <a:schemeClr val="tx1"/>
                        </a:buClr>
                        <a:buFont typeface="Wingdings" panose="05000000000000000000" pitchFamily="2" charset="2"/>
                        <a:buChar char="u"/>
                        <a:defRPr sz="1400">
                          <a:solidFill>
                            <a:schemeClr val="tx1"/>
                          </a:solidFill>
                          <a:latin typeface="微软雅黑" panose="020B0503020204020204" charset="-122"/>
                          <a:ea typeface="微软雅黑" panose="020B0503020204020204" charset="-122"/>
                        </a:defRPr>
                      </a:lvl3pPr>
                      <a:lvl4pPr marL="1541780" lvl="3" indent="-222250" algn="l" rtl="0" eaLnBrk="0" fontAlgn="base" hangingPunct="0">
                        <a:spcBef>
                          <a:spcPct val="10000"/>
                        </a:spcBef>
                        <a:spcAft>
                          <a:spcPct val="10000"/>
                        </a:spcAft>
                        <a:buClr>
                          <a:schemeClr val="tx1"/>
                        </a:buClr>
                        <a:buFont typeface="华文楷体" panose="02010600040101010101" charset="-122"/>
                        <a:buChar char="►"/>
                        <a:defRPr sz="1200">
                          <a:solidFill>
                            <a:schemeClr val="tx1"/>
                          </a:solidFill>
                          <a:latin typeface="微软雅黑" panose="020B0503020204020204" charset="-122"/>
                          <a:ea typeface="微软雅黑" panose="020B0503020204020204" charset="-122"/>
                        </a:defRPr>
                      </a:lvl4pPr>
                      <a:lvl5pPr marL="1881505" lvl="4" indent="-222250" algn="l" rtl="0" eaLnBrk="0" fontAlgn="base" hangingPunct="0">
                        <a:spcBef>
                          <a:spcPct val="10000"/>
                        </a:spcBef>
                        <a:spcAft>
                          <a:spcPct val="10000"/>
                        </a:spcAft>
                        <a:buClr>
                          <a:schemeClr val="tx1"/>
                        </a:buClr>
                        <a:buFont typeface="Arial" panose="020B0604020202020204" pitchFamily="34" charset="0"/>
                        <a:buChar char="–"/>
                        <a:defRPr sz="1200">
                          <a:solidFill>
                            <a:schemeClr val="tx1"/>
                          </a:solidFill>
                          <a:latin typeface="微软雅黑" panose="020B0503020204020204" charset="-122"/>
                          <a:ea typeface="微软雅黑" panose="020B0503020204020204" charset="-122"/>
                        </a:defRPr>
                      </a:lvl5pPr>
                    </a:lstStyle>
                    <a:p>
                      <a:pPr marL="0" lvl="0" indent="0" algn="ctr">
                        <a:buNone/>
                      </a:pPr>
                      <a:r>
                        <a:rPr lang="zh-CN" altLang="en-US" sz="1995" dirty="0">
                          <a:effectLst>
                            <a:outerShdw blurRad="38100" dist="38100" dir="2700000" algn="tl">
                              <a:srgbClr val="000000">
                                <a:alpha val="43137"/>
                              </a:srgbClr>
                            </a:outerShdw>
                          </a:effectLst>
                          <a:latin typeface="华文楷体" panose="02010600040101010101" charset="-122"/>
                          <a:ea typeface="华文楷体" panose="02010600040101010101" charset="-122"/>
                        </a:rPr>
                        <a:t>富有建设性</a:t>
                      </a:r>
                      <a:endParaRPr lang="zh-CN" altLang="en-US" sz="1995" dirty="0">
                        <a:effectLst>
                          <a:outerShdw blurRad="38100" dist="38100" dir="2700000" algn="tl">
                            <a:srgbClr val="000000">
                              <a:alpha val="43137"/>
                            </a:srgbClr>
                          </a:outerShdw>
                        </a:effectLst>
                        <a:latin typeface="华文楷体" panose="02010600040101010101" charset="-122"/>
                        <a:ea typeface="华文楷体" panose="02010600040101010101" charset="-122"/>
                      </a:endParaRPr>
                    </a:p>
                  </a:txBody>
                  <a:tcPr marL="91285" marR="91285" marT="45641" marB="4564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10000"/>
                        </a:spcBef>
                        <a:spcAft>
                          <a:spcPct val="10000"/>
                        </a:spcAft>
                        <a:buClr>
                          <a:schemeClr val="tx1"/>
                        </a:buClr>
                        <a:buFont typeface="华文楷体" panose="02010600040101010101" charset="-122"/>
                        <a:buChar char="■"/>
                        <a:defRPr sz="1800">
                          <a:solidFill>
                            <a:schemeClr val="tx1"/>
                          </a:solidFill>
                          <a:latin typeface="微软雅黑" panose="020B0503020204020204" charset="-122"/>
                          <a:ea typeface="微软雅黑" panose="020B0503020204020204" charset="-122"/>
                          <a:cs typeface="+mn-cs"/>
                        </a:defRPr>
                      </a:lvl1pPr>
                      <a:lvl2pPr marL="796925" lvl="1" indent="-339725" algn="l" rtl="0" eaLnBrk="0" fontAlgn="base" hangingPunct="0">
                        <a:spcBef>
                          <a:spcPct val="10000"/>
                        </a:spcBef>
                        <a:spcAft>
                          <a:spcPct val="10000"/>
                        </a:spcAft>
                        <a:buClr>
                          <a:schemeClr val="tx1"/>
                        </a:buClr>
                        <a:buFont typeface="华文楷体" panose="02010600040101010101" charset="-122"/>
                        <a:buChar char="●"/>
                        <a:defRPr sz="2400">
                          <a:solidFill>
                            <a:schemeClr val="tx1"/>
                          </a:solidFill>
                          <a:latin typeface="微软雅黑" panose="020B0503020204020204" charset="-122"/>
                          <a:ea typeface="微软雅黑" panose="020B0503020204020204" charset="-122"/>
                        </a:defRPr>
                      </a:lvl2pPr>
                      <a:lvl3pPr marL="1149350" lvl="2" indent="-238125" algn="l" rtl="0" eaLnBrk="0" fontAlgn="base" hangingPunct="0">
                        <a:spcBef>
                          <a:spcPct val="10000"/>
                        </a:spcBef>
                        <a:spcAft>
                          <a:spcPct val="10000"/>
                        </a:spcAft>
                        <a:buClr>
                          <a:schemeClr val="tx1"/>
                        </a:buClr>
                        <a:buFont typeface="Wingdings" panose="05000000000000000000" pitchFamily="2" charset="2"/>
                        <a:buChar char="u"/>
                        <a:defRPr sz="1400">
                          <a:solidFill>
                            <a:schemeClr val="tx1"/>
                          </a:solidFill>
                          <a:latin typeface="微软雅黑" panose="020B0503020204020204" charset="-122"/>
                          <a:ea typeface="微软雅黑" panose="020B0503020204020204" charset="-122"/>
                        </a:defRPr>
                      </a:lvl3pPr>
                      <a:lvl4pPr marL="1541780" lvl="3" indent="-222250" algn="l" rtl="0" eaLnBrk="0" fontAlgn="base" hangingPunct="0">
                        <a:spcBef>
                          <a:spcPct val="10000"/>
                        </a:spcBef>
                        <a:spcAft>
                          <a:spcPct val="10000"/>
                        </a:spcAft>
                        <a:buClr>
                          <a:schemeClr val="tx1"/>
                        </a:buClr>
                        <a:buFont typeface="华文楷体" panose="02010600040101010101" charset="-122"/>
                        <a:buChar char="►"/>
                        <a:defRPr sz="1200">
                          <a:solidFill>
                            <a:schemeClr val="tx1"/>
                          </a:solidFill>
                          <a:latin typeface="微软雅黑" panose="020B0503020204020204" charset="-122"/>
                          <a:ea typeface="微软雅黑" panose="020B0503020204020204" charset="-122"/>
                        </a:defRPr>
                      </a:lvl4pPr>
                      <a:lvl5pPr marL="1881505" lvl="4" indent="-222250" algn="l" rtl="0" eaLnBrk="0" fontAlgn="base" hangingPunct="0">
                        <a:spcBef>
                          <a:spcPct val="10000"/>
                        </a:spcBef>
                        <a:spcAft>
                          <a:spcPct val="10000"/>
                        </a:spcAft>
                        <a:buClr>
                          <a:schemeClr val="tx1"/>
                        </a:buClr>
                        <a:buFont typeface="Arial" panose="020B0604020202020204" pitchFamily="34" charset="0"/>
                        <a:buChar char="–"/>
                        <a:defRPr sz="1200">
                          <a:solidFill>
                            <a:schemeClr val="tx1"/>
                          </a:solidFill>
                          <a:latin typeface="微软雅黑" panose="020B0503020204020204" charset="-122"/>
                          <a:ea typeface="微软雅黑" panose="020B0503020204020204" charset="-122"/>
                        </a:defRPr>
                      </a:lvl5pPr>
                    </a:lstStyle>
                    <a:p>
                      <a:pPr marL="0" lvl="0" indent="0" algn="ctr">
                        <a:buNone/>
                      </a:pPr>
                      <a:r>
                        <a:rPr lang="zh-CN" altLang="en-US" sz="1995" dirty="0">
                          <a:effectLst>
                            <a:outerShdw blurRad="38100" dist="38100" dir="2700000" algn="tl">
                              <a:srgbClr val="000000">
                                <a:alpha val="43137"/>
                              </a:srgbClr>
                            </a:outerShdw>
                          </a:effectLst>
                          <a:latin typeface="华文楷体" panose="02010600040101010101" charset="-122"/>
                          <a:ea typeface="华文楷体" panose="02010600040101010101" charset="-122"/>
                        </a:rPr>
                        <a:t>报告可以帮助客户和整个组织</a:t>
                      </a:r>
                      <a:endParaRPr lang="zh-CN" altLang="en-US" sz="1995" dirty="0">
                        <a:effectLst>
                          <a:outerShdw blurRad="38100" dist="38100" dir="2700000" algn="tl">
                            <a:srgbClr val="000000">
                              <a:alpha val="43137"/>
                            </a:srgbClr>
                          </a:outerShdw>
                        </a:effectLst>
                        <a:latin typeface="华文楷体" panose="02010600040101010101" charset="-122"/>
                        <a:ea typeface="华文楷体" panose="02010600040101010101" charset="-122"/>
                      </a:endParaRPr>
                    </a:p>
                  </a:txBody>
                  <a:tcPr marL="91285" marR="91285" marT="45641" marB="4564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96240">
                <a:tc>
                  <a:txBody>
                    <a:bodyPr/>
                    <a:lstStyle>
                      <a:lvl1pPr marL="342900" lvl="0" indent="-342900" algn="l" rtl="0" eaLnBrk="0" fontAlgn="base" hangingPunct="0">
                        <a:spcBef>
                          <a:spcPct val="10000"/>
                        </a:spcBef>
                        <a:spcAft>
                          <a:spcPct val="10000"/>
                        </a:spcAft>
                        <a:buClr>
                          <a:schemeClr val="tx1"/>
                        </a:buClr>
                        <a:buFont typeface="华文楷体" panose="02010600040101010101" charset="-122"/>
                        <a:buChar char="■"/>
                        <a:defRPr sz="1800">
                          <a:solidFill>
                            <a:schemeClr val="tx1"/>
                          </a:solidFill>
                          <a:latin typeface="微软雅黑" panose="020B0503020204020204" charset="-122"/>
                          <a:ea typeface="微软雅黑" panose="020B0503020204020204" charset="-122"/>
                          <a:cs typeface="+mn-cs"/>
                        </a:defRPr>
                      </a:lvl1pPr>
                      <a:lvl2pPr marL="796925" lvl="1" indent="-339725" algn="l" rtl="0" eaLnBrk="0" fontAlgn="base" hangingPunct="0">
                        <a:spcBef>
                          <a:spcPct val="10000"/>
                        </a:spcBef>
                        <a:spcAft>
                          <a:spcPct val="10000"/>
                        </a:spcAft>
                        <a:buClr>
                          <a:schemeClr val="tx1"/>
                        </a:buClr>
                        <a:buFont typeface="华文楷体" panose="02010600040101010101" charset="-122"/>
                        <a:buChar char="●"/>
                        <a:defRPr sz="2400">
                          <a:solidFill>
                            <a:schemeClr val="tx1"/>
                          </a:solidFill>
                          <a:latin typeface="微软雅黑" panose="020B0503020204020204" charset="-122"/>
                          <a:ea typeface="微软雅黑" panose="020B0503020204020204" charset="-122"/>
                        </a:defRPr>
                      </a:lvl2pPr>
                      <a:lvl3pPr marL="1149350" lvl="2" indent="-238125" algn="l" rtl="0" eaLnBrk="0" fontAlgn="base" hangingPunct="0">
                        <a:spcBef>
                          <a:spcPct val="10000"/>
                        </a:spcBef>
                        <a:spcAft>
                          <a:spcPct val="10000"/>
                        </a:spcAft>
                        <a:buClr>
                          <a:schemeClr val="tx1"/>
                        </a:buClr>
                        <a:buFont typeface="Wingdings" panose="05000000000000000000" pitchFamily="2" charset="2"/>
                        <a:buChar char="u"/>
                        <a:defRPr sz="1400">
                          <a:solidFill>
                            <a:schemeClr val="tx1"/>
                          </a:solidFill>
                          <a:latin typeface="微软雅黑" panose="020B0503020204020204" charset="-122"/>
                          <a:ea typeface="微软雅黑" panose="020B0503020204020204" charset="-122"/>
                        </a:defRPr>
                      </a:lvl3pPr>
                      <a:lvl4pPr marL="1541780" lvl="3" indent="-222250" algn="l" rtl="0" eaLnBrk="0" fontAlgn="base" hangingPunct="0">
                        <a:spcBef>
                          <a:spcPct val="10000"/>
                        </a:spcBef>
                        <a:spcAft>
                          <a:spcPct val="10000"/>
                        </a:spcAft>
                        <a:buClr>
                          <a:schemeClr val="tx1"/>
                        </a:buClr>
                        <a:buFont typeface="华文楷体" panose="02010600040101010101" charset="-122"/>
                        <a:buChar char="►"/>
                        <a:defRPr sz="1200">
                          <a:solidFill>
                            <a:schemeClr val="tx1"/>
                          </a:solidFill>
                          <a:latin typeface="微软雅黑" panose="020B0503020204020204" charset="-122"/>
                          <a:ea typeface="微软雅黑" panose="020B0503020204020204" charset="-122"/>
                        </a:defRPr>
                      </a:lvl4pPr>
                      <a:lvl5pPr marL="1881505" lvl="4" indent="-222250" algn="l" rtl="0" eaLnBrk="0" fontAlgn="base" hangingPunct="0">
                        <a:spcBef>
                          <a:spcPct val="10000"/>
                        </a:spcBef>
                        <a:spcAft>
                          <a:spcPct val="10000"/>
                        </a:spcAft>
                        <a:buClr>
                          <a:schemeClr val="tx1"/>
                        </a:buClr>
                        <a:buFont typeface="Arial" panose="020B0604020202020204" pitchFamily="34" charset="0"/>
                        <a:buChar char="–"/>
                        <a:defRPr sz="1200">
                          <a:solidFill>
                            <a:schemeClr val="tx1"/>
                          </a:solidFill>
                          <a:latin typeface="微软雅黑" panose="020B0503020204020204" charset="-122"/>
                          <a:ea typeface="微软雅黑" panose="020B0503020204020204" charset="-122"/>
                        </a:defRPr>
                      </a:lvl5pPr>
                    </a:lstStyle>
                    <a:p>
                      <a:pPr marL="0" lvl="0" indent="0" algn="ctr">
                        <a:buNone/>
                      </a:pPr>
                      <a:r>
                        <a:rPr lang="zh-CN" altLang="en-US" sz="1995" dirty="0">
                          <a:effectLst>
                            <a:outerShdw blurRad="38100" dist="38100" dir="2700000" algn="tl">
                              <a:srgbClr val="000000">
                                <a:alpha val="43137"/>
                              </a:srgbClr>
                            </a:outerShdw>
                          </a:effectLst>
                          <a:latin typeface="华文楷体" panose="02010600040101010101" charset="-122"/>
                          <a:ea typeface="华文楷体" panose="02010600040101010101" charset="-122"/>
                        </a:rPr>
                        <a:t>完整</a:t>
                      </a:r>
                      <a:endParaRPr lang="zh-CN" altLang="en-US" sz="1995" dirty="0">
                        <a:effectLst>
                          <a:outerShdw blurRad="38100" dist="38100" dir="2700000" algn="tl">
                            <a:srgbClr val="000000">
                              <a:alpha val="43137"/>
                            </a:srgbClr>
                          </a:outerShdw>
                        </a:effectLst>
                        <a:latin typeface="华文楷体" panose="02010600040101010101" charset="-122"/>
                        <a:ea typeface="华文楷体" panose="02010600040101010101" charset="-122"/>
                      </a:endParaRPr>
                    </a:p>
                  </a:txBody>
                  <a:tcPr marL="91285" marR="91285" marT="45641" marB="4564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10000"/>
                        </a:spcBef>
                        <a:spcAft>
                          <a:spcPct val="10000"/>
                        </a:spcAft>
                        <a:buClr>
                          <a:schemeClr val="tx1"/>
                        </a:buClr>
                        <a:buFont typeface="华文楷体" panose="02010600040101010101" charset="-122"/>
                        <a:buChar char="■"/>
                        <a:defRPr sz="1800">
                          <a:solidFill>
                            <a:schemeClr val="tx1"/>
                          </a:solidFill>
                          <a:latin typeface="微软雅黑" panose="020B0503020204020204" charset="-122"/>
                          <a:ea typeface="微软雅黑" panose="020B0503020204020204" charset="-122"/>
                          <a:cs typeface="+mn-cs"/>
                        </a:defRPr>
                      </a:lvl1pPr>
                      <a:lvl2pPr marL="796925" lvl="1" indent="-339725" algn="l" rtl="0" eaLnBrk="0" fontAlgn="base" hangingPunct="0">
                        <a:spcBef>
                          <a:spcPct val="10000"/>
                        </a:spcBef>
                        <a:spcAft>
                          <a:spcPct val="10000"/>
                        </a:spcAft>
                        <a:buClr>
                          <a:schemeClr val="tx1"/>
                        </a:buClr>
                        <a:buFont typeface="华文楷体" panose="02010600040101010101" charset="-122"/>
                        <a:buChar char="●"/>
                        <a:defRPr sz="2400">
                          <a:solidFill>
                            <a:schemeClr val="tx1"/>
                          </a:solidFill>
                          <a:latin typeface="微软雅黑" panose="020B0503020204020204" charset="-122"/>
                          <a:ea typeface="微软雅黑" panose="020B0503020204020204" charset="-122"/>
                        </a:defRPr>
                      </a:lvl2pPr>
                      <a:lvl3pPr marL="1149350" lvl="2" indent="-238125" algn="l" rtl="0" eaLnBrk="0" fontAlgn="base" hangingPunct="0">
                        <a:spcBef>
                          <a:spcPct val="10000"/>
                        </a:spcBef>
                        <a:spcAft>
                          <a:spcPct val="10000"/>
                        </a:spcAft>
                        <a:buClr>
                          <a:schemeClr val="tx1"/>
                        </a:buClr>
                        <a:buFont typeface="Wingdings" panose="05000000000000000000" pitchFamily="2" charset="2"/>
                        <a:buChar char="u"/>
                        <a:defRPr sz="1400">
                          <a:solidFill>
                            <a:schemeClr val="tx1"/>
                          </a:solidFill>
                          <a:latin typeface="微软雅黑" panose="020B0503020204020204" charset="-122"/>
                          <a:ea typeface="微软雅黑" panose="020B0503020204020204" charset="-122"/>
                        </a:defRPr>
                      </a:lvl3pPr>
                      <a:lvl4pPr marL="1541780" lvl="3" indent="-222250" algn="l" rtl="0" eaLnBrk="0" fontAlgn="base" hangingPunct="0">
                        <a:spcBef>
                          <a:spcPct val="10000"/>
                        </a:spcBef>
                        <a:spcAft>
                          <a:spcPct val="10000"/>
                        </a:spcAft>
                        <a:buClr>
                          <a:schemeClr val="tx1"/>
                        </a:buClr>
                        <a:buFont typeface="华文楷体" panose="02010600040101010101" charset="-122"/>
                        <a:buChar char="►"/>
                        <a:defRPr sz="1200">
                          <a:solidFill>
                            <a:schemeClr val="tx1"/>
                          </a:solidFill>
                          <a:latin typeface="微软雅黑" panose="020B0503020204020204" charset="-122"/>
                          <a:ea typeface="微软雅黑" panose="020B0503020204020204" charset="-122"/>
                        </a:defRPr>
                      </a:lvl4pPr>
                      <a:lvl5pPr marL="1881505" lvl="4" indent="-222250" algn="l" rtl="0" eaLnBrk="0" fontAlgn="base" hangingPunct="0">
                        <a:spcBef>
                          <a:spcPct val="10000"/>
                        </a:spcBef>
                        <a:spcAft>
                          <a:spcPct val="10000"/>
                        </a:spcAft>
                        <a:buClr>
                          <a:schemeClr val="tx1"/>
                        </a:buClr>
                        <a:buFont typeface="Arial" panose="020B0604020202020204" pitchFamily="34" charset="0"/>
                        <a:buChar char="–"/>
                        <a:defRPr sz="1200">
                          <a:solidFill>
                            <a:schemeClr val="tx1"/>
                          </a:solidFill>
                          <a:latin typeface="微软雅黑" panose="020B0503020204020204" charset="-122"/>
                          <a:ea typeface="微软雅黑" panose="020B0503020204020204" charset="-122"/>
                        </a:defRPr>
                      </a:lvl5pPr>
                    </a:lstStyle>
                    <a:p>
                      <a:pPr marL="0" lvl="0" indent="0" algn="ctr">
                        <a:buNone/>
                      </a:pPr>
                      <a:r>
                        <a:rPr lang="zh-CN" altLang="en-US" sz="1995" dirty="0">
                          <a:effectLst>
                            <a:outerShdw blurRad="38100" dist="38100" dir="2700000" algn="tl">
                              <a:srgbClr val="000000">
                                <a:alpha val="43137"/>
                              </a:srgbClr>
                            </a:outerShdw>
                          </a:effectLst>
                          <a:latin typeface="华文楷体" panose="02010600040101010101" charset="-122"/>
                          <a:ea typeface="华文楷体" panose="02010600040101010101" charset="-122"/>
                        </a:rPr>
                        <a:t>报告未遗漏任何重要信息</a:t>
                      </a:r>
                      <a:endParaRPr lang="zh-CN" altLang="en-US" sz="1995" dirty="0">
                        <a:effectLst>
                          <a:outerShdw blurRad="38100" dist="38100" dir="2700000" algn="tl">
                            <a:srgbClr val="000000">
                              <a:alpha val="43137"/>
                            </a:srgbClr>
                          </a:outerShdw>
                        </a:effectLst>
                        <a:latin typeface="华文楷体" panose="02010600040101010101" charset="-122"/>
                        <a:ea typeface="华文楷体" panose="02010600040101010101" charset="-122"/>
                      </a:endParaRPr>
                    </a:p>
                  </a:txBody>
                  <a:tcPr marL="91285" marR="91285" marT="45641" marB="4564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77545">
                <a:tc>
                  <a:txBody>
                    <a:bodyPr/>
                    <a:lstStyle>
                      <a:lvl1pPr marL="342900" lvl="0" indent="-342900" algn="l" rtl="0" eaLnBrk="0" fontAlgn="base" hangingPunct="0">
                        <a:spcBef>
                          <a:spcPct val="10000"/>
                        </a:spcBef>
                        <a:spcAft>
                          <a:spcPct val="10000"/>
                        </a:spcAft>
                        <a:buClr>
                          <a:schemeClr val="tx1"/>
                        </a:buClr>
                        <a:buFont typeface="华文楷体" panose="02010600040101010101" charset="-122"/>
                        <a:buChar char="■"/>
                        <a:defRPr sz="1800">
                          <a:solidFill>
                            <a:schemeClr val="tx1"/>
                          </a:solidFill>
                          <a:latin typeface="微软雅黑" panose="020B0503020204020204" charset="-122"/>
                          <a:ea typeface="微软雅黑" panose="020B0503020204020204" charset="-122"/>
                          <a:cs typeface="+mn-cs"/>
                        </a:defRPr>
                      </a:lvl1pPr>
                      <a:lvl2pPr marL="796925" lvl="1" indent="-339725" algn="l" rtl="0" eaLnBrk="0" fontAlgn="base" hangingPunct="0">
                        <a:spcBef>
                          <a:spcPct val="10000"/>
                        </a:spcBef>
                        <a:spcAft>
                          <a:spcPct val="10000"/>
                        </a:spcAft>
                        <a:buClr>
                          <a:schemeClr val="tx1"/>
                        </a:buClr>
                        <a:buFont typeface="华文楷体" panose="02010600040101010101" charset="-122"/>
                        <a:buChar char="●"/>
                        <a:defRPr sz="2400">
                          <a:solidFill>
                            <a:schemeClr val="tx1"/>
                          </a:solidFill>
                          <a:latin typeface="微软雅黑" panose="020B0503020204020204" charset="-122"/>
                          <a:ea typeface="微软雅黑" panose="020B0503020204020204" charset="-122"/>
                        </a:defRPr>
                      </a:lvl2pPr>
                      <a:lvl3pPr marL="1149350" lvl="2" indent="-238125" algn="l" rtl="0" eaLnBrk="0" fontAlgn="base" hangingPunct="0">
                        <a:spcBef>
                          <a:spcPct val="10000"/>
                        </a:spcBef>
                        <a:spcAft>
                          <a:spcPct val="10000"/>
                        </a:spcAft>
                        <a:buClr>
                          <a:schemeClr val="tx1"/>
                        </a:buClr>
                        <a:buFont typeface="Wingdings" panose="05000000000000000000" pitchFamily="2" charset="2"/>
                        <a:buChar char="u"/>
                        <a:defRPr sz="1400">
                          <a:solidFill>
                            <a:schemeClr val="tx1"/>
                          </a:solidFill>
                          <a:latin typeface="微软雅黑" panose="020B0503020204020204" charset="-122"/>
                          <a:ea typeface="微软雅黑" panose="020B0503020204020204" charset="-122"/>
                        </a:defRPr>
                      </a:lvl3pPr>
                      <a:lvl4pPr marL="1541780" lvl="3" indent="-222250" algn="l" rtl="0" eaLnBrk="0" fontAlgn="base" hangingPunct="0">
                        <a:spcBef>
                          <a:spcPct val="10000"/>
                        </a:spcBef>
                        <a:spcAft>
                          <a:spcPct val="10000"/>
                        </a:spcAft>
                        <a:buClr>
                          <a:schemeClr val="tx1"/>
                        </a:buClr>
                        <a:buFont typeface="华文楷体" panose="02010600040101010101" charset="-122"/>
                        <a:buChar char="►"/>
                        <a:defRPr sz="1200">
                          <a:solidFill>
                            <a:schemeClr val="tx1"/>
                          </a:solidFill>
                          <a:latin typeface="微软雅黑" panose="020B0503020204020204" charset="-122"/>
                          <a:ea typeface="微软雅黑" panose="020B0503020204020204" charset="-122"/>
                        </a:defRPr>
                      </a:lvl4pPr>
                      <a:lvl5pPr marL="1881505" lvl="4" indent="-222250" algn="l" rtl="0" eaLnBrk="0" fontAlgn="base" hangingPunct="0">
                        <a:spcBef>
                          <a:spcPct val="10000"/>
                        </a:spcBef>
                        <a:spcAft>
                          <a:spcPct val="10000"/>
                        </a:spcAft>
                        <a:buClr>
                          <a:schemeClr val="tx1"/>
                        </a:buClr>
                        <a:buFont typeface="Arial" panose="020B0604020202020204" pitchFamily="34" charset="0"/>
                        <a:buChar char="–"/>
                        <a:defRPr sz="1200">
                          <a:solidFill>
                            <a:schemeClr val="tx1"/>
                          </a:solidFill>
                          <a:latin typeface="微软雅黑" panose="020B0503020204020204" charset="-122"/>
                          <a:ea typeface="微软雅黑" panose="020B0503020204020204" charset="-122"/>
                        </a:defRPr>
                      </a:lvl5pPr>
                    </a:lstStyle>
                    <a:p>
                      <a:pPr marL="0" lvl="0" indent="0" algn="ctr">
                        <a:buNone/>
                      </a:pPr>
                      <a:r>
                        <a:rPr lang="zh-CN" altLang="en-US" sz="1995" dirty="0">
                          <a:effectLst>
                            <a:outerShdw blurRad="38100" dist="38100" dir="2700000" algn="tl">
                              <a:srgbClr val="000000">
                                <a:alpha val="43137"/>
                              </a:srgbClr>
                            </a:outerShdw>
                          </a:effectLst>
                          <a:latin typeface="华文楷体" panose="02010600040101010101" charset="-122"/>
                          <a:ea typeface="华文楷体" panose="02010600040101010101" charset="-122"/>
                        </a:rPr>
                        <a:t>及时</a:t>
                      </a:r>
                      <a:endParaRPr lang="zh-CN" altLang="en-US" sz="1995" dirty="0">
                        <a:effectLst>
                          <a:outerShdw blurRad="38100" dist="38100" dir="2700000" algn="tl">
                            <a:srgbClr val="000000">
                              <a:alpha val="43137"/>
                            </a:srgbClr>
                          </a:outerShdw>
                        </a:effectLst>
                        <a:latin typeface="华文楷体" panose="02010600040101010101" charset="-122"/>
                        <a:ea typeface="华文楷体" panose="02010600040101010101" charset="-122"/>
                      </a:endParaRPr>
                    </a:p>
                  </a:txBody>
                  <a:tcPr marL="91285" marR="91285" marT="45641" marB="4564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10000"/>
                        </a:spcBef>
                        <a:spcAft>
                          <a:spcPct val="10000"/>
                        </a:spcAft>
                        <a:buClr>
                          <a:schemeClr val="tx1"/>
                        </a:buClr>
                        <a:buFont typeface="华文楷体" panose="02010600040101010101" charset="-122"/>
                        <a:buChar char="■"/>
                        <a:defRPr sz="1800">
                          <a:solidFill>
                            <a:schemeClr val="tx1"/>
                          </a:solidFill>
                          <a:latin typeface="微软雅黑" panose="020B0503020204020204" charset="-122"/>
                          <a:ea typeface="微软雅黑" panose="020B0503020204020204" charset="-122"/>
                          <a:cs typeface="+mn-cs"/>
                        </a:defRPr>
                      </a:lvl1pPr>
                      <a:lvl2pPr marL="796925" lvl="1" indent="-339725" algn="l" rtl="0" eaLnBrk="0" fontAlgn="base" hangingPunct="0">
                        <a:spcBef>
                          <a:spcPct val="10000"/>
                        </a:spcBef>
                        <a:spcAft>
                          <a:spcPct val="10000"/>
                        </a:spcAft>
                        <a:buClr>
                          <a:schemeClr val="tx1"/>
                        </a:buClr>
                        <a:buFont typeface="华文楷体" panose="02010600040101010101" charset="-122"/>
                        <a:buChar char="●"/>
                        <a:defRPr sz="2400">
                          <a:solidFill>
                            <a:schemeClr val="tx1"/>
                          </a:solidFill>
                          <a:latin typeface="微软雅黑" panose="020B0503020204020204" charset="-122"/>
                          <a:ea typeface="微软雅黑" panose="020B0503020204020204" charset="-122"/>
                        </a:defRPr>
                      </a:lvl2pPr>
                      <a:lvl3pPr marL="1149350" lvl="2" indent="-238125" algn="l" rtl="0" eaLnBrk="0" fontAlgn="base" hangingPunct="0">
                        <a:spcBef>
                          <a:spcPct val="10000"/>
                        </a:spcBef>
                        <a:spcAft>
                          <a:spcPct val="10000"/>
                        </a:spcAft>
                        <a:buClr>
                          <a:schemeClr val="tx1"/>
                        </a:buClr>
                        <a:buFont typeface="Wingdings" panose="05000000000000000000" pitchFamily="2" charset="2"/>
                        <a:buChar char="u"/>
                        <a:defRPr sz="1400">
                          <a:solidFill>
                            <a:schemeClr val="tx1"/>
                          </a:solidFill>
                          <a:latin typeface="微软雅黑" panose="020B0503020204020204" charset="-122"/>
                          <a:ea typeface="微软雅黑" panose="020B0503020204020204" charset="-122"/>
                        </a:defRPr>
                      </a:lvl3pPr>
                      <a:lvl4pPr marL="1541780" lvl="3" indent="-222250" algn="l" rtl="0" eaLnBrk="0" fontAlgn="base" hangingPunct="0">
                        <a:spcBef>
                          <a:spcPct val="10000"/>
                        </a:spcBef>
                        <a:spcAft>
                          <a:spcPct val="10000"/>
                        </a:spcAft>
                        <a:buClr>
                          <a:schemeClr val="tx1"/>
                        </a:buClr>
                        <a:buFont typeface="华文楷体" panose="02010600040101010101" charset="-122"/>
                        <a:buChar char="►"/>
                        <a:defRPr sz="1200">
                          <a:solidFill>
                            <a:schemeClr val="tx1"/>
                          </a:solidFill>
                          <a:latin typeface="微软雅黑" panose="020B0503020204020204" charset="-122"/>
                          <a:ea typeface="微软雅黑" panose="020B0503020204020204" charset="-122"/>
                        </a:defRPr>
                      </a:lvl4pPr>
                      <a:lvl5pPr marL="1881505" lvl="4" indent="-222250" algn="l" rtl="0" eaLnBrk="0" fontAlgn="base" hangingPunct="0">
                        <a:spcBef>
                          <a:spcPct val="10000"/>
                        </a:spcBef>
                        <a:spcAft>
                          <a:spcPct val="10000"/>
                        </a:spcAft>
                        <a:buClr>
                          <a:schemeClr val="tx1"/>
                        </a:buClr>
                        <a:buFont typeface="Arial" panose="020B0604020202020204" pitchFamily="34" charset="0"/>
                        <a:buChar char="–"/>
                        <a:defRPr sz="1200">
                          <a:solidFill>
                            <a:schemeClr val="tx1"/>
                          </a:solidFill>
                          <a:latin typeface="微软雅黑" panose="020B0503020204020204" charset="-122"/>
                          <a:ea typeface="微软雅黑" panose="020B0503020204020204" charset="-122"/>
                        </a:defRPr>
                      </a:lvl5pPr>
                    </a:lstStyle>
                    <a:p>
                      <a:pPr marL="0" lvl="0" indent="0" algn="ctr">
                        <a:buNone/>
                      </a:pPr>
                      <a:r>
                        <a:rPr lang="zh-CN" altLang="en-US" sz="1995" dirty="0">
                          <a:effectLst>
                            <a:outerShdw blurRad="38100" dist="38100" dir="2700000" algn="tl">
                              <a:srgbClr val="000000">
                                <a:alpha val="43137"/>
                              </a:srgbClr>
                            </a:outerShdw>
                          </a:effectLst>
                          <a:latin typeface="华文楷体" panose="02010600040101010101" charset="-122"/>
                          <a:ea typeface="华文楷体" panose="02010600040101010101" charset="-122"/>
                        </a:rPr>
                        <a:t>报告根据事项的重要程度，适时快速地提供报告</a:t>
                      </a:r>
                      <a:endParaRPr lang="zh-CN" altLang="en-US" sz="1995" dirty="0">
                        <a:effectLst>
                          <a:outerShdw blurRad="38100" dist="38100" dir="2700000" algn="tl">
                            <a:srgbClr val="000000">
                              <a:alpha val="43137"/>
                            </a:srgbClr>
                          </a:outerShdw>
                        </a:effectLst>
                        <a:latin typeface="华文楷体" panose="02010600040101010101" charset="-122"/>
                        <a:ea typeface="华文楷体" panose="02010600040101010101" charset="-122"/>
                      </a:endParaRPr>
                    </a:p>
                  </a:txBody>
                  <a:tcPr marL="91285" marR="91285" marT="45641" marB="4564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90114" name="标题 90113"/>
          <p:cNvSpPr>
            <a:spLocks noGrp="1"/>
          </p:cNvSpPr>
          <p:nvPr>
            <p:ph type="title"/>
          </p:nvPr>
        </p:nvSpPr>
        <p:spPr/>
        <p:txBody>
          <a:bodyPr anchor="ctr"/>
          <a:lstStyle/>
          <a:p>
            <a:pPr algn="ctr"/>
            <a:r>
              <a:rPr lang="zh-CN" altLang="en-US" dirty="0">
                <a:sym typeface="+mn-ea"/>
              </a:rPr>
              <a:t>四、经济责任审计“怎么审”</a:t>
            </a:r>
            <a:r>
              <a:rPr lang="zh-CN" altLang="en-US"/>
              <a:t> </a:t>
            </a:r>
            <a:endParaRPr lang="zh-CN"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nvSpPr>
        <p:spPr>
          <a:xfrm>
            <a:off x="515599" y="939373"/>
            <a:ext cx="8157370" cy="5593715"/>
          </a:xfrm>
          <a:prstGeom prst="rect">
            <a:avLst/>
          </a:prstGeom>
        </p:spPr>
        <p:txBody>
          <a:bodyPr wrap="square" lIns="0" tIns="0" rIns="0" bIns="0">
            <a:spAutoFit/>
          </a:bodyPr>
          <a:lstStyle>
            <a:lvl1pPr>
              <a:defRPr sz="1600" b="0" i="0">
                <a:solidFill>
                  <a:schemeClr val="tx1"/>
                </a:solidFill>
                <a:latin typeface="宋体" panose="02010600030101010101" pitchFamily="2" charset="-122"/>
                <a:ea typeface="+mj-ea"/>
                <a:cs typeface="宋体" panose="02010600030101010101" pitchFamily="2" charset="-122"/>
              </a:defRPr>
            </a:lvl1pPr>
          </a:lstStyle>
          <a:p>
            <a:pPr>
              <a:lnSpc>
                <a:spcPct val="200000"/>
              </a:lnSpc>
            </a:pPr>
            <a:r>
              <a:rPr lang="zh-CN" sz="2420">
                <a:latin typeface="Times New Roman" panose="02020603050405020304" pitchFamily="18" charset="0"/>
                <a:cs typeface="Times New Roman" panose="02020603050405020304" pitchFamily="18" charset="0"/>
              </a:rPr>
              <a:t>审计结果运用</a:t>
            </a:r>
            <a:endParaRPr lang="zh-CN" sz="2420">
              <a:latin typeface="Times New Roman" panose="02020603050405020304" pitchFamily="18" charset="0"/>
              <a:cs typeface="Times New Roman" panose="02020603050405020304" pitchFamily="18" charset="0"/>
            </a:endParaRPr>
          </a:p>
          <a:p>
            <a:pPr>
              <a:lnSpc>
                <a:spcPct val="200000"/>
              </a:lnSpc>
            </a:pPr>
            <a:r>
              <a:rPr lang="zh-CN" sz="1935">
                <a:latin typeface="Times New Roman" panose="02020603050405020304" pitchFamily="18" charset="0"/>
                <a:cs typeface="Times New Roman" panose="02020603050405020304" pitchFamily="18" charset="0"/>
              </a:rPr>
              <a:t>（</a:t>
            </a:r>
            <a:r>
              <a:rPr lang="en-US" altLang="zh-CN" sz="1935">
                <a:latin typeface="Times New Roman" panose="02020603050405020304" pitchFamily="18" charset="0"/>
                <a:cs typeface="Times New Roman" panose="02020603050405020304" pitchFamily="18" charset="0"/>
              </a:rPr>
              <a:t>1</a:t>
            </a:r>
            <a:r>
              <a:rPr lang="zh-CN" altLang="en-US" sz="1935">
                <a:latin typeface="Times New Roman" panose="02020603050405020304" pitchFamily="18" charset="0"/>
                <a:cs typeface="Times New Roman" panose="02020603050405020304" pitchFamily="18" charset="0"/>
              </a:rPr>
              <a:t>）</a:t>
            </a:r>
            <a:r>
              <a:rPr sz="1935">
                <a:latin typeface="Times New Roman" panose="02020603050405020304" pitchFamily="18" charset="0"/>
                <a:cs typeface="Times New Roman" panose="02020603050405020304" pitchFamily="18" charset="0"/>
              </a:rPr>
              <a:t> 内审机构应当推动经济责任审计结果运用。</a:t>
            </a:r>
            <a:endParaRPr sz="1935">
              <a:latin typeface="Times New Roman" panose="02020603050405020304" pitchFamily="18" charset="0"/>
              <a:cs typeface="Times New Roman" panose="02020603050405020304" pitchFamily="18" charset="0"/>
            </a:endParaRPr>
          </a:p>
          <a:p>
            <a:pPr>
              <a:lnSpc>
                <a:spcPct val="200000"/>
              </a:lnSpc>
            </a:pPr>
            <a:r>
              <a:rPr lang="zh-CN" sz="1935">
                <a:latin typeface="Times New Roman" panose="02020603050405020304" pitchFamily="18" charset="0"/>
                <a:cs typeface="Times New Roman" panose="02020603050405020304" pitchFamily="18" charset="0"/>
              </a:rPr>
              <a:t>（</a:t>
            </a:r>
            <a:r>
              <a:rPr lang="en-US" altLang="zh-CN" sz="1935">
                <a:latin typeface="Times New Roman" panose="02020603050405020304" pitchFamily="18" charset="0"/>
                <a:cs typeface="Times New Roman" panose="02020603050405020304" pitchFamily="18" charset="0"/>
              </a:rPr>
              <a:t>2</a:t>
            </a:r>
            <a:r>
              <a:rPr lang="zh-CN" altLang="en-US" sz="1935">
                <a:latin typeface="Times New Roman" panose="02020603050405020304" pitchFamily="18" charset="0"/>
                <a:cs typeface="Times New Roman" panose="02020603050405020304" pitchFamily="18" charset="0"/>
              </a:rPr>
              <a:t>）内部审计机构职责：</a:t>
            </a:r>
            <a:endParaRPr lang="zh-CN" altLang="en-US" sz="1935">
              <a:latin typeface="Times New Roman" panose="02020603050405020304" pitchFamily="18" charset="0"/>
              <a:cs typeface="Times New Roman" panose="02020603050405020304" pitchFamily="18" charset="0"/>
            </a:endParaRPr>
          </a:p>
          <a:p>
            <a:pPr marL="342900" indent="-342900">
              <a:lnSpc>
                <a:spcPct val="200000"/>
              </a:lnSpc>
              <a:buFont typeface="Wingdings" panose="05000000000000000000" charset="0"/>
              <a:buChar char="ü"/>
            </a:pPr>
            <a:r>
              <a:rPr lang="zh-CN" altLang="en-US" sz="1935">
                <a:latin typeface="Times New Roman" panose="02020603050405020304" pitchFamily="18" charset="0"/>
                <a:cs typeface="Times New Roman" panose="02020603050405020304" pitchFamily="18" charset="0"/>
              </a:rPr>
              <a:t>发现被审计领导干部违反规定时，应当建议作出处理、处罚决定；</a:t>
            </a:r>
            <a:endParaRPr lang="zh-CN" altLang="en-US" sz="1935">
              <a:latin typeface="Times New Roman" panose="02020603050405020304" pitchFamily="18" charset="0"/>
              <a:cs typeface="Times New Roman" panose="02020603050405020304" pitchFamily="18" charset="0"/>
            </a:endParaRPr>
          </a:p>
          <a:p>
            <a:pPr marL="342900" indent="-342900">
              <a:lnSpc>
                <a:spcPct val="200000"/>
              </a:lnSpc>
              <a:buFont typeface="Wingdings" panose="05000000000000000000" charset="0"/>
              <a:buChar char="ü"/>
            </a:pPr>
            <a:r>
              <a:rPr lang="zh-CN" altLang="en-US" sz="1935">
                <a:latin typeface="Times New Roman" panose="02020603050405020304" pitchFamily="18" charset="0"/>
                <a:cs typeface="Times New Roman" panose="02020603050405020304" pitchFamily="18" charset="0"/>
              </a:rPr>
              <a:t>发现涉嫌违法犯罪线索时，应当及时报告。</a:t>
            </a:r>
            <a:endParaRPr lang="zh-CN" altLang="en-US" sz="1935">
              <a:latin typeface="Times New Roman" panose="02020603050405020304" pitchFamily="18" charset="0"/>
              <a:cs typeface="Times New Roman" panose="02020603050405020304" pitchFamily="18" charset="0"/>
            </a:endParaRPr>
          </a:p>
          <a:p>
            <a:pPr>
              <a:lnSpc>
                <a:spcPct val="200000"/>
              </a:lnSpc>
            </a:pPr>
            <a:r>
              <a:rPr lang="zh-CN" altLang="en-US" sz="1935">
                <a:latin typeface="Times New Roman" panose="02020603050405020304" pitchFamily="18" charset="0"/>
                <a:cs typeface="Times New Roman" panose="02020603050405020304" pitchFamily="18" charset="0"/>
              </a:rPr>
              <a:t>（</a:t>
            </a:r>
            <a:r>
              <a:rPr lang="en-US" altLang="zh-CN" sz="1935">
                <a:latin typeface="Times New Roman" panose="02020603050405020304" pitchFamily="18" charset="0"/>
                <a:cs typeface="Times New Roman" panose="02020603050405020304" pitchFamily="18" charset="0"/>
              </a:rPr>
              <a:t>3</a:t>
            </a:r>
            <a:r>
              <a:rPr lang="zh-CN" altLang="en-US" sz="1935">
                <a:latin typeface="Times New Roman" panose="02020603050405020304" pitchFamily="18" charset="0"/>
                <a:cs typeface="Times New Roman" panose="02020603050405020304" pitchFamily="18" charset="0"/>
              </a:rPr>
              <a:t>）经济责任审计结果运用范围</a:t>
            </a:r>
            <a:endParaRPr lang="zh-CN" altLang="en-US" sz="1935">
              <a:latin typeface="Times New Roman" panose="02020603050405020304" pitchFamily="18" charset="0"/>
              <a:cs typeface="Times New Roman" panose="02020603050405020304" pitchFamily="18" charset="0"/>
            </a:endParaRPr>
          </a:p>
          <a:p>
            <a:pPr marL="342900" indent="-342900">
              <a:lnSpc>
                <a:spcPct val="200000"/>
              </a:lnSpc>
              <a:buFont typeface="Wingdings" panose="05000000000000000000" charset="0"/>
              <a:buChar char="ü"/>
            </a:pPr>
            <a:r>
              <a:rPr lang="zh-CN" altLang="en-US" sz="1935">
                <a:latin typeface="Times New Roman" panose="02020603050405020304" pitchFamily="18" charset="0"/>
                <a:cs typeface="Times New Roman" panose="02020603050405020304" pitchFamily="18" charset="0"/>
              </a:rPr>
              <a:t>干部考核、任免和奖惩</a:t>
            </a:r>
            <a:endParaRPr lang="zh-CN" altLang="en-US" sz="1935">
              <a:latin typeface="Times New Roman" panose="02020603050405020304" pitchFamily="18" charset="0"/>
              <a:cs typeface="Times New Roman" panose="02020603050405020304" pitchFamily="18" charset="0"/>
            </a:endParaRPr>
          </a:p>
          <a:p>
            <a:pPr marL="342900" indent="-342900">
              <a:lnSpc>
                <a:spcPct val="200000"/>
              </a:lnSpc>
              <a:buFont typeface="Wingdings" panose="05000000000000000000" charset="0"/>
              <a:buChar char="ü"/>
            </a:pPr>
            <a:r>
              <a:rPr lang="zh-CN" altLang="en-US" sz="1935">
                <a:latin typeface="Times New Roman" panose="02020603050405020304" pitchFamily="18" charset="0"/>
                <a:cs typeface="Times New Roman" panose="02020603050405020304" pitchFamily="18" charset="0"/>
              </a:rPr>
              <a:t>审计结果以及整改情况纳入党风廉政建设责任制考核内容</a:t>
            </a:r>
            <a:endParaRPr lang="zh-CN" altLang="en-US" sz="1935">
              <a:latin typeface="Times New Roman" panose="02020603050405020304" pitchFamily="18" charset="0"/>
              <a:cs typeface="Times New Roman" panose="02020603050405020304" pitchFamily="18" charset="0"/>
            </a:endParaRPr>
          </a:p>
          <a:p>
            <a:pPr marL="342900" indent="-342900">
              <a:lnSpc>
                <a:spcPct val="200000"/>
              </a:lnSpc>
            </a:pPr>
            <a:r>
              <a:rPr lang="zh-CN" altLang="en-US" sz="2180">
                <a:latin typeface="Times New Roman" panose="02020603050405020304" pitchFamily="18" charset="0"/>
                <a:cs typeface="Times New Roman" panose="02020603050405020304" pitchFamily="18" charset="0"/>
              </a:rPr>
              <a:t>经济责任审计结果报告应当按照规定归入被审计领导干部本人档案。</a:t>
            </a:r>
            <a:endParaRPr lang="zh-CN" altLang="en-US" sz="2180">
              <a:latin typeface="Times New Roman" panose="02020603050405020304" pitchFamily="18" charset="0"/>
              <a:cs typeface="Times New Roman" panose="02020603050405020304" pitchFamily="18" charset="0"/>
            </a:endParaRPr>
          </a:p>
        </p:txBody>
      </p:sp>
      <p:sp>
        <p:nvSpPr>
          <p:cNvPr id="90114" name="标题 90113"/>
          <p:cNvSpPr>
            <a:spLocks noGrp="1"/>
          </p:cNvSpPr>
          <p:nvPr>
            <p:ph type="title"/>
          </p:nvPr>
        </p:nvSpPr>
        <p:spPr/>
        <p:txBody>
          <a:bodyPr anchor="ctr"/>
          <a:lstStyle/>
          <a:p>
            <a:pPr algn="ctr"/>
            <a:r>
              <a:rPr lang="zh-CN" altLang="en-US" dirty="0">
                <a:sym typeface="+mn-ea"/>
              </a:rPr>
              <a:t>四、经济责任审计“怎么审”</a:t>
            </a:r>
            <a:r>
              <a:rPr lang="zh-CN" altLang="en-US"/>
              <a:t> </a:t>
            </a:r>
            <a:endParaRPr lang="zh-CN"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nvSpPr>
        <p:spPr>
          <a:xfrm>
            <a:off x="611484" y="1418163"/>
            <a:ext cx="8157370" cy="2534920"/>
          </a:xfrm>
          <a:prstGeom prst="rect">
            <a:avLst/>
          </a:prstGeom>
        </p:spPr>
        <p:txBody>
          <a:bodyPr wrap="square" lIns="0" tIns="0" rIns="0" bIns="0">
            <a:spAutoFit/>
          </a:bodyPr>
          <a:lstStyle>
            <a:lvl1pPr>
              <a:defRPr sz="1600" b="0" i="0">
                <a:solidFill>
                  <a:schemeClr val="tx1"/>
                </a:solidFill>
                <a:latin typeface="宋体" panose="02010600030101010101" pitchFamily="2" charset="-122"/>
                <a:ea typeface="+mj-ea"/>
                <a:cs typeface="宋体" panose="02010600030101010101" pitchFamily="2" charset="-122"/>
              </a:defRPr>
            </a:lvl1pPr>
          </a:lstStyle>
          <a:p>
            <a:pPr>
              <a:lnSpc>
                <a:spcPct val="200000"/>
              </a:lnSpc>
            </a:pPr>
            <a:r>
              <a:rPr lang="zh-CN" sz="2420">
                <a:latin typeface="Times New Roman" panose="02020603050405020304" pitchFamily="18" charset="0"/>
                <a:cs typeface="Times New Roman" panose="02020603050405020304" pitchFamily="18" charset="0"/>
              </a:rPr>
              <a:t>审计整改落实</a:t>
            </a:r>
            <a:endParaRPr lang="zh-CN" sz="2420">
              <a:latin typeface="Times New Roman" panose="02020603050405020304" pitchFamily="18" charset="0"/>
              <a:cs typeface="Times New Roman" panose="02020603050405020304" pitchFamily="18" charset="0"/>
            </a:endParaRPr>
          </a:p>
          <a:p>
            <a:pPr>
              <a:lnSpc>
                <a:spcPct val="200000"/>
              </a:lnSpc>
            </a:pPr>
            <a:r>
              <a:rPr lang="zh-CN" sz="1935">
                <a:latin typeface="Times New Roman" panose="02020603050405020304" pitchFamily="18" charset="0"/>
                <a:cs typeface="Times New Roman" panose="02020603050405020304" pitchFamily="18" charset="0"/>
              </a:rPr>
              <a:t>（</a:t>
            </a:r>
            <a:r>
              <a:rPr lang="en-US" altLang="zh-CN" sz="1935">
                <a:latin typeface="Times New Roman" panose="02020603050405020304" pitchFamily="18" charset="0"/>
                <a:cs typeface="Times New Roman" panose="02020603050405020304" pitchFamily="18" charset="0"/>
              </a:rPr>
              <a:t>1</a:t>
            </a:r>
            <a:r>
              <a:rPr lang="zh-CN" altLang="en-US" sz="1935">
                <a:latin typeface="Times New Roman" panose="02020603050405020304" pitchFamily="18" charset="0"/>
                <a:cs typeface="Times New Roman" panose="02020603050405020304" pitchFamily="18" charset="0"/>
              </a:rPr>
              <a:t>）</a:t>
            </a:r>
            <a:r>
              <a:rPr sz="1935">
                <a:latin typeface="Times New Roman" panose="02020603050405020304" pitchFamily="18" charset="0"/>
                <a:cs typeface="Times New Roman" panose="02020603050405020304" pitchFamily="18" charset="0"/>
              </a:rPr>
              <a:t> 及时跟踪整改落实情况。必要时，开展后续审计。</a:t>
            </a:r>
            <a:endParaRPr sz="1935">
              <a:latin typeface="Times New Roman" panose="02020603050405020304" pitchFamily="18" charset="0"/>
              <a:cs typeface="Times New Roman" panose="02020603050405020304" pitchFamily="18" charset="0"/>
            </a:endParaRPr>
          </a:p>
          <a:p>
            <a:pPr>
              <a:lnSpc>
                <a:spcPct val="200000"/>
              </a:lnSpc>
            </a:pPr>
            <a:r>
              <a:rPr lang="zh-CN" sz="1935">
                <a:latin typeface="Times New Roman" panose="02020603050405020304" pitchFamily="18" charset="0"/>
                <a:cs typeface="Times New Roman" panose="02020603050405020304" pitchFamily="18" charset="0"/>
              </a:rPr>
              <a:t>（</a:t>
            </a:r>
            <a:r>
              <a:rPr lang="en-US" altLang="zh-CN" sz="1935">
                <a:latin typeface="Times New Roman" panose="02020603050405020304" pitchFamily="18" charset="0"/>
                <a:cs typeface="Times New Roman" panose="02020603050405020304" pitchFamily="18" charset="0"/>
              </a:rPr>
              <a:t>2</a:t>
            </a:r>
            <a:r>
              <a:rPr lang="zh-CN" altLang="en-US" sz="1935">
                <a:latin typeface="Times New Roman" panose="02020603050405020304" pitchFamily="18" charset="0"/>
                <a:cs typeface="Times New Roman" panose="02020603050405020304" pitchFamily="18" charset="0"/>
              </a:rPr>
              <a:t>）在一定范围内进行通报。</a:t>
            </a:r>
            <a:endParaRPr lang="zh-CN" altLang="en-US" sz="1935">
              <a:latin typeface="Times New Roman" panose="02020603050405020304" pitchFamily="18" charset="0"/>
              <a:cs typeface="Times New Roman" panose="02020603050405020304" pitchFamily="18" charset="0"/>
            </a:endParaRPr>
          </a:p>
          <a:p>
            <a:pPr>
              <a:lnSpc>
                <a:spcPct val="200000"/>
              </a:lnSpc>
            </a:pPr>
            <a:r>
              <a:rPr lang="zh-CN" altLang="en-US" sz="1935">
                <a:latin typeface="Times New Roman" panose="02020603050405020304" pitchFamily="18" charset="0"/>
                <a:cs typeface="Times New Roman" panose="02020603050405020304" pitchFamily="18" charset="0"/>
              </a:rPr>
              <a:t>（</a:t>
            </a:r>
            <a:r>
              <a:rPr lang="en-US" altLang="zh-CN" sz="1935">
                <a:latin typeface="Times New Roman" panose="02020603050405020304" pitchFamily="18" charset="0"/>
                <a:cs typeface="Times New Roman" panose="02020603050405020304" pitchFamily="18" charset="0"/>
              </a:rPr>
              <a:t>3</a:t>
            </a:r>
            <a:r>
              <a:rPr lang="zh-CN" altLang="en-US" sz="1935">
                <a:latin typeface="Times New Roman" panose="02020603050405020304" pitchFamily="18" charset="0"/>
                <a:cs typeface="Times New Roman" panose="02020603050405020304" pitchFamily="18" charset="0"/>
              </a:rPr>
              <a:t>）借鉴利用。</a:t>
            </a:r>
            <a:endParaRPr lang="zh-CN" altLang="en-US" sz="2180">
              <a:latin typeface="Times New Roman" panose="02020603050405020304" pitchFamily="18" charset="0"/>
              <a:cs typeface="Times New Roman" panose="02020603050405020304" pitchFamily="18" charset="0"/>
            </a:endParaRPr>
          </a:p>
        </p:txBody>
      </p:sp>
      <p:sp>
        <p:nvSpPr>
          <p:cNvPr id="90114" name="标题 90113"/>
          <p:cNvSpPr>
            <a:spLocks noGrp="1"/>
          </p:cNvSpPr>
          <p:nvPr>
            <p:ph type="title"/>
          </p:nvPr>
        </p:nvSpPr>
        <p:spPr/>
        <p:txBody>
          <a:bodyPr anchor="ctr"/>
          <a:lstStyle/>
          <a:p>
            <a:pPr algn="ctr"/>
            <a:r>
              <a:rPr lang="zh-CN" altLang="en-US" dirty="0">
                <a:sym typeface="+mn-ea"/>
              </a:rPr>
              <a:t>四、经济责任审计“怎么审”</a:t>
            </a:r>
            <a:r>
              <a:rPr lang="zh-CN" altLang="en-US"/>
              <a:t> </a:t>
            </a:r>
            <a:endParaRPr lang="zh-CN"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圆角矩形 50179"/>
          <p:cNvSpPr/>
          <p:nvPr/>
        </p:nvSpPr>
        <p:spPr>
          <a:xfrm>
            <a:off x="585788" y="1887538"/>
            <a:ext cx="3300412" cy="598487"/>
          </a:xfrm>
          <a:prstGeom prst="roundRect">
            <a:avLst>
              <a:gd name="adj" fmla="val 50000"/>
            </a:avLst>
          </a:prstGeom>
          <a:gradFill rotWithShape="1">
            <a:gsLst>
              <a:gs pos="0">
                <a:schemeClr val="bg2"/>
              </a:gs>
              <a:gs pos="50000">
                <a:srgbClr val="D4D4D4"/>
              </a:gs>
              <a:gs pos="100000">
                <a:schemeClr val="bg2"/>
              </a:gs>
            </a:gsLst>
            <a:lin ang="5400000" scaled="1"/>
            <a:tileRect/>
          </a:gradFill>
          <a:ln w="19050">
            <a:noFill/>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50181" name="文本框 50180"/>
          <p:cNvSpPr txBox="1"/>
          <p:nvPr/>
        </p:nvSpPr>
        <p:spPr>
          <a:xfrm>
            <a:off x="457200" y="1981200"/>
            <a:ext cx="3433763" cy="396875"/>
          </a:xfrm>
          <a:prstGeom prst="rect">
            <a:avLst/>
          </a:prstGeom>
          <a:noFill/>
          <a:ln w="9525">
            <a:noFill/>
          </a:ln>
          <a:effectLst>
            <a:outerShdw dist="17961" dir="2699999" algn="ctr" rotWithShape="0">
              <a:schemeClr val="bg1">
                <a:alpha val="20000"/>
              </a:schemeClr>
            </a:outerShdw>
          </a:effectLst>
        </p:spPr>
        <p:txBody>
          <a:bodyPr>
            <a:spAutoFit/>
          </a:bodyPr>
          <a:lstStyle/>
          <a:p>
            <a:pPr algn="ctr">
              <a:spcBef>
                <a:spcPct val="50000"/>
              </a:spcBef>
              <a:buFont typeface="Arial" panose="020B0604020202020204" pitchFamily="34" charset="0"/>
              <a:buNone/>
            </a:pPr>
            <a:r>
              <a:rPr lang="zh-CN" altLang="en-US" sz="2000" b="1" dirty="0">
                <a:latin typeface="Arial" panose="020B0604020202020204" pitchFamily="34" charset="0"/>
              </a:rPr>
              <a:t>重新计算</a:t>
            </a:r>
            <a:endParaRPr lang="zh-CN" altLang="en-US" sz="2000" b="1">
              <a:latin typeface="Arial" panose="020B0604020202020204" pitchFamily="34" charset="0"/>
            </a:endParaRPr>
          </a:p>
        </p:txBody>
      </p:sp>
      <p:sp>
        <p:nvSpPr>
          <p:cNvPr id="43012" name="椭圆 50181"/>
          <p:cNvSpPr/>
          <p:nvPr/>
        </p:nvSpPr>
        <p:spPr>
          <a:xfrm>
            <a:off x="501650" y="1644650"/>
            <a:ext cx="600075" cy="615950"/>
          </a:xfrm>
          <a:prstGeom prst="ellipse">
            <a:avLst/>
          </a:prstGeom>
          <a:solidFill>
            <a:schemeClr val="accent2">
              <a:alpha val="80000"/>
            </a:schemeClr>
          </a:solidFill>
          <a:ln w="57150" cap="flat" cmpd="sng">
            <a:solidFill>
              <a:srgbClr val="FFFFFF"/>
            </a:solidFill>
            <a:prstDash val="solid"/>
            <a:headEnd type="none" w="med" len="med"/>
            <a:tailEnd type="none" w="med" len="med"/>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43013" name="文本框 50182"/>
          <p:cNvSpPr txBox="1"/>
          <p:nvPr/>
        </p:nvSpPr>
        <p:spPr>
          <a:xfrm>
            <a:off x="533400" y="1752600"/>
            <a:ext cx="531813" cy="366713"/>
          </a:xfrm>
          <a:prstGeom prst="rect">
            <a:avLst/>
          </a:prstGeom>
          <a:noFill/>
          <a:ln w="9525">
            <a:noFill/>
          </a:ln>
        </p:spPr>
        <p:txBody>
          <a:bodyPr>
            <a:spAutoFit/>
          </a:bodyPr>
          <a:lstStyle/>
          <a:p>
            <a:pPr algn="ctr">
              <a:spcBef>
                <a:spcPct val="50000"/>
              </a:spcBef>
              <a:buFont typeface="Arial" panose="020B0604020202020204" pitchFamily="34" charset="0"/>
              <a:buNone/>
            </a:pPr>
            <a:r>
              <a:rPr lang="en-US" altLang="zh-CN" b="1">
                <a:solidFill>
                  <a:schemeClr val="bg1"/>
                </a:solidFill>
                <a:latin typeface="黑体" panose="02010609060101010101" pitchFamily="49" charset="-122"/>
              </a:rPr>
              <a:t>01</a:t>
            </a:r>
            <a:endParaRPr lang="en-US" altLang="zh-CN" b="1">
              <a:solidFill>
                <a:schemeClr val="bg1"/>
              </a:solidFill>
              <a:latin typeface="黑体" panose="02010609060101010101" pitchFamily="49" charset="-122"/>
            </a:endParaRPr>
          </a:p>
        </p:txBody>
      </p:sp>
      <p:sp>
        <p:nvSpPr>
          <p:cNvPr id="43014" name="圆角矩形 50183"/>
          <p:cNvSpPr/>
          <p:nvPr/>
        </p:nvSpPr>
        <p:spPr>
          <a:xfrm>
            <a:off x="585788" y="2857500"/>
            <a:ext cx="3300412" cy="598488"/>
          </a:xfrm>
          <a:prstGeom prst="roundRect">
            <a:avLst>
              <a:gd name="adj" fmla="val 50000"/>
            </a:avLst>
          </a:prstGeom>
          <a:gradFill rotWithShape="1">
            <a:gsLst>
              <a:gs pos="0">
                <a:schemeClr val="bg2"/>
              </a:gs>
              <a:gs pos="50000">
                <a:srgbClr val="D4D4D4"/>
              </a:gs>
              <a:gs pos="100000">
                <a:schemeClr val="bg2"/>
              </a:gs>
            </a:gsLst>
            <a:lin ang="5400000" scaled="1"/>
            <a:tileRect/>
          </a:gradFill>
          <a:ln w="19050">
            <a:noFill/>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50185" name="文本框 50184"/>
          <p:cNvSpPr txBox="1"/>
          <p:nvPr/>
        </p:nvSpPr>
        <p:spPr>
          <a:xfrm>
            <a:off x="533400" y="2971800"/>
            <a:ext cx="3433763" cy="396875"/>
          </a:xfrm>
          <a:prstGeom prst="rect">
            <a:avLst/>
          </a:prstGeom>
          <a:noFill/>
          <a:ln w="9525">
            <a:noFill/>
          </a:ln>
          <a:effectLst>
            <a:outerShdw dist="17961" dir="2699999" algn="ctr" rotWithShape="0">
              <a:schemeClr val="bg1">
                <a:alpha val="20000"/>
              </a:schemeClr>
            </a:outerShdw>
          </a:effectLst>
        </p:spPr>
        <p:txBody>
          <a:bodyPr>
            <a:spAutoFit/>
          </a:bodyPr>
          <a:lstStyle/>
          <a:p>
            <a:pPr algn="ctr">
              <a:spcBef>
                <a:spcPct val="50000"/>
              </a:spcBef>
              <a:buFont typeface="Arial" panose="020B0604020202020204" pitchFamily="34" charset="0"/>
              <a:buNone/>
            </a:pPr>
            <a:r>
              <a:rPr lang="en-US" altLang="zh-CN" sz="2000" b="1" dirty="0">
                <a:latin typeface="Arial" panose="020B0604020202020204" pitchFamily="34" charset="0"/>
              </a:rPr>
              <a:t> </a:t>
            </a:r>
            <a:r>
              <a:rPr lang="zh-CN" altLang="en-US" sz="2000" b="1" dirty="0">
                <a:latin typeface="Arial" panose="020B0604020202020204" pitchFamily="34" charset="0"/>
              </a:rPr>
              <a:t>分析性程序</a:t>
            </a:r>
            <a:endParaRPr lang="zh-CN" altLang="en-US" sz="2000" b="1" dirty="0">
              <a:latin typeface="Arial" panose="020B0604020202020204" pitchFamily="34" charset="0"/>
            </a:endParaRPr>
          </a:p>
        </p:txBody>
      </p:sp>
      <p:sp>
        <p:nvSpPr>
          <p:cNvPr id="43016" name="椭圆 50185"/>
          <p:cNvSpPr/>
          <p:nvPr/>
        </p:nvSpPr>
        <p:spPr>
          <a:xfrm>
            <a:off x="501650" y="2614613"/>
            <a:ext cx="600075" cy="615950"/>
          </a:xfrm>
          <a:prstGeom prst="ellipse">
            <a:avLst/>
          </a:prstGeom>
          <a:solidFill>
            <a:schemeClr val="hlink">
              <a:alpha val="80000"/>
            </a:schemeClr>
          </a:solidFill>
          <a:ln w="57150" cap="flat" cmpd="sng">
            <a:solidFill>
              <a:srgbClr val="FFFFFF"/>
            </a:solidFill>
            <a:prstDash val="solid"/>
            <a:headEnd type="none" w="med" len="med"/>
            <a:tailEnd type="none" w="med" len="med"/>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43017" name="文本框 50186"/>
          <p:cNvSpPr txBox="1"/>
          <p:nvPr/>
        </p:nvSpPr>
        <p:spPr>
          <a:xfrm>
            <a:off x="533400" y="2722563"/>
            <a:ext cx="531813" cy="366712"/>
          </a:xfrm>
          <a:prstGeom prst="rect">
            <a:avLst/>
          </a:prstGeom>
          <a:noFill/>
          <a:ln w="9525">
            <a:noFill/>
          </a:ln>
        </p:spPr>
        <p:txBody>
          <a:bodyPr>
            <a:spAutoFit/>
          </a:bodyPr>
          <a:lstStyle/>
          <a:p>
            <a:pPr algn="ctr">
              <a:spcBef>
                <a:spcPct val="50000"/>
              </a:spcBef>
              <a:buFont typeface="Arial" panose="020B0604020202020204" pitchFamily="34" charset="0"/>
              <a:buNone/>
            </a:pPr>
            <a:r>
              <a:rPr lang="en-US" altLang="zh-CN" b="1">
                <a:solidFill>
                  <a:schemeClr val="bg1"/>
                </a:solidFill>
                <a:latin typeface="黑体" panose="02010609060101010101" pitchFamily="49" charset="-122"/>
              </a:rPr>
              <a:t>02</a:t>
            </a:r>
            <a:endParaRPr lang="en-US" altLang="zh-CN" b="1">
              <a:solidFill>
                <a:schemeClr val="bg1"/>
              </a:solidFill>
              <a:latin typeface="黑体" panose="02010609060101010101" pitchFamily="49" charset="-122"/>
            </a:endParaRPr>
          </a:p>
        </p:txBody>
      </p:sp>
      <p:sp>
        <p:nvSpPr>
          <p:cNvPr id="43018" name="圆角矩形 50187"/>
          <p:cNvSpPr/>
          <p:nvPr/>
        </p:nvSpPr>
        <p:spPr>
          <a:xfrm>
            <a:off x="585788" y="3810000"/>
            <a:ext cx="3300412" cy="598488"/>
          </a:xfrm>
          <a:prstGeom prst="roundRect">
            <a:avLst>
              <a:gd name="adj" fmla="val 50000"/>
            </a:avLst>
          </a:prstGeom>
          <a:gradFill rotWithShape="1">
            <a:gsLst>
              <a:gs pos="0">
                <a:schemeClr val="bg2"/>
              </a:gs>
              <a:gs pos="50000">
                <a:srgbClr val="D4D4D4"/>
              </a:gs>
              <a:gs pos="100000">
                <a:schemeClr val="bg2"/>
              </a:gs>
            </a:gsLst>
            <a:lin ang="5400000" scaled="1"/>
            <a:tileRect/>
          </a:gradFill>
          <a:ln w="19050">
            <a:noFill/>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50189" name="文本框 50188"/>
          <p:cNvSpPr txBox="1"/>
          <p:nvPr/>
        </p:nvSpPr>
        <p:spPr>
          <a:xfrm>
            <a:off x="457200" y="3886200"/>
            <a:ext cx="3433763" cy="396875"/>
          </a:xfrm>
          <a:prstGeom prst="rect">
            <a:avLst/>
          </a:prstGeom>
          <a:noFill/>
          <a:ln w="9525">
            <a:noFill/>
          </a:ln>
          <a:effectLst>
            <a:outerShdw dist="17961" dir="2699999" algn="ctr" rotWithShape="0">
              <a:schemeClr val="bg1">
                <a:alpha val="20000"/>
              </a:schemeClr>
            </a:outerShdw>
          </a:effectLst>
        </p:spPr>
        <p:txBody>
          <a:bodyPr>
            <a:spAutoFit/>
          </a:bodyPr>
          <a:lstStyle/>
          <a:p>
            <a:pPr algn="ctr">
              <a:spcBef>
                <a:spcPct val="50000"/>
              </a:spcBef>
              <a:buFont typeface="Arial" panose="020B0604020202020204" pitchFamily="34" charset="0"/>
              <a:buNone/>
            </a:pPr>
            <a:r>
              <a:rPr lang="en-US" altLang="zh-CN" sz="2000" b="1" dirty="0">
                <a:latin typeface="Arial" panose="020B0604020202020204" pitchFamily="34" charset="0"/>
              </a:rPr>
              <a:t> </a:t>
            </a:r>
            <a:r>
              <a:rPr lang="zh-CN" altLang="en-US" sz="2000" b="1" dirty="0">
                <a:latin typeface="Arial" panose="020B0604020202020204" pitchFamily="34" charset="0"/>
              </a:rPr>
              <a:t>检查书面记录</a:t>
            </a:r>
            <a:endParaRPr lang="zh-CN" altLang="en-US" sz="2000" b="1" dirty="0">
              <a:latin typeface="Arial" panose="020B0604020202020204" pitchFamily="34" charset="0"/>
            </a:endParaRPr>
          </a:p>
        </p:txBody>
      </p:sp>
      <p:sp>
        <p:nvSpPr>
          <p:cNvPr id="43020" name="椭圆 50189"/>
          <p:cNvSpPr/>
          <p:nvPr/>
        </p:nvSpPr>
        <p:spPr>
          <a:xfrm>
            <a:off x="501650" y="3567113"/>
            <a:ext cx="600075" cy="615950"/>
          </a:xfrm>
          <a:prstGeom prst="ellipse">
            <a:avLst/>
          </a:prstGeom>
          <a:solidFill>
            <a:schemeClr val="accent1">
              <a:alpha val="80000"/>
            </a:schemeClr>
          </a:solidFill>
          <a:ln w="57150" cap="flat" cmpd="sng">
            <a:solidFill>
              <a:srgbClr val="FFFFFF"/>
            </a:solidFill>
            <a:prstDash val="solid"/>
            <a:headEnd type="none" w="med" len="med"/>
            <a:tailEnd type="none" w="med" len="med"/>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43021" name="文本框 50190"/>
          <p:cNvSpPr txBox="1"/>
          <p:nvPr/>
        </p:nvSpPr>
        <p:spPr>
          <a:xfrm>
            <a:off x="533400" y="3675063"/>
            <a:ext cx="531813" cy="366712"/>
          </a:xfrm>
          <a:prstGeom prst="rect">
            <a:avLst/>
          </a:prstGeom>
          <a:noFill/>
          <a:ln w="9525">
            <a:noFill/>
          </a:ln>
        </p:spPr>
        <p:txBody>
          <a:bodyPr>
            <a:spAutoFit/>
          </a:bodyPr>
          <a:lstStyle/>
          <a:p>
            <a:pPr algn="ctr">
              <a:spcBef>
                <a:spcPct val="50000"/>
              </a:spcBef>
              <a:buFont typeface="Arial" panose="020B0604020202020204" pitchFamily="34" charset="0"/>
              <a:buNone/>
            </a:pPr>
            <a:r>
              <a:rPr lang="en-US" altLang="zh-CN" b="1">
                <a:solidFill>
                  <a:schemeClr val="bg1"/>
                </a:solidFill>
                <a:latin typeface="黑体" panose="02010609060101010101" pitchFamily="49" charset="-122"/>
              </a:rPr>
              <a:t>03</a:t>
            </a:r>
            <a:endParaRPr lang="en-US" altLang="zh-CN" b="1">
              <a:solidFill>
                <a:schemeClr val="bg1"/>
              </a:solidFill>
              <a:latin typeface="黑体" panose="02010609060101010101" pitchFamily="49" charset="-122"/>
            </a:endParaRPr>
          </a:p>
        </p:txBody>
      </p:sp>
      <p:sp>
        <p:nvSpPr>
          <p:cNvPr id="43022" name="圆角矩形 50191"/>
          <p:cNvSpPr/>
          <p:nvPr/>
        </p:nvSpPr>
        <p:spPr>
          <a:xfrm>
            <a:off x="585788" y="4784725"/>
            <a:ext cx="3300412" cy="598488"/>
          </a:xfrm>
          <a:prstGeom prst="roundRect">
            <a:avLst>
              <a:gd name="adj" fmla="val 50000"/>
            </a:avLst>
          </a:prstGeom>
          <a:gradFill rotWithShape="1">
            <a:gsLst>
              <a:gs pos="0">
                <a:schemeClr val="bg2"/>
              </a:gs>
              <a:gs pos="50000">
                <a:srgbClr val="D4D4D4"/>
              </a:gs>
              <a:gs pos="100000">
                <a:schemeClr val="bg2"/>
              </a:gs>
            </a:gsLst>
            <a:lin ang="5400000" scaled="1"/>
            <a:tileRect/>
          </a:gradFill>
          <a:ln w="19050">
            <a:noFill/>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50193" name="文本框 50192"/>
          <p:cNvSpPr txBox="1"/>
          <p:nvPr/>
        </p:nvSpPr>
        <p:spPr>
          <a:xfrm>
            <a:off x="609600" y="4876800"/>
            <a:ext cx="3433763" cy="396875"/>
          </a:xfrm>
          <a:prstGeom prst="rect">
            <a:avLst/>
          </a:prstGeom>
          <a:noFill/>
          <a:ln w="9525">
            <a:noFill/>
          </a:ln>
          <a:effectLst>
            <a:outerShdw dist="17961" dir="2699999" algn="ctr" rotWithShape="0">
              <a:schemeClr val="bg1">
                <a:alpha val="20000"/>
              </a:schemeClr>
            </a:outerShdw>
          </a:effectLst>
        </p:spPr>
        <p:txBody>
          <a:bodyPr>
            <a:spAutoFit/>
          </a:bodyPr>
          <a:lstStyle/>
          <a:p>
            <a:pPr algn="ctr">
              <a:spcBef>
                <a:spcPct val="50000"/>
              </a:spcBef>
              <a:buFont typeface="Arial" panose="020B0604020202020204" pitchFamily="34" charset="0"/>
              <a:buNone/>
            </a:pPr>
            <a:r>
              <a:rPr lang="en-US" altLang="zh-CN" sz="2000" b="1" dirty="0">
                <a:latin typeface="Arial" panose="020B0604020202020204" pitchFamily="34" charset="0"/>
              </a:rPr>
              <a:t> </a:t>
            </a:r>
            <a:r>
              <a:rPr lang="zh-CN" altLang="en-US" sz="2000" b="1" dirty="0">
                <a:latin typeface="Arial" panose="020B0604020202020204" pitchFamily="34" charset="0"/>
              </a:rPr>
              <a:t>函证</a:t>
            </a:r>
            <a:endParaRPr lang="zh-CN" altLang="en-US" sz="2000" b="1" dirty="0">
              <a:latin typeface="Arial" panose="020B0604020202020204" pitchFamily="34" charset="0"/>
            </a:endParaRPr>
          </a:p>
        </p:txBody>
      </p:sp>
      <p:sp>
        <p:nvSpPr>
          <p:cNvPr id="43024" name="椭圆 50193"/>
          <p:cNvSpPr/>
          <p:nvPr/>
        </p:nvSpPr>
        <p:spPr>
          <a:xfrm>
            <a:off x="501650" y="4541838"/>
            <a:ext cx="600075" cy="615950"/>
          </a:xfrm>
          <a:prstGeom prst="ellipse">
            <a:avLst/>
          </a:prstGeom>
          <a:solidFill>
            <a:schemeClr val="folHlink">
              <a:alpha val="80000"/>
            </a:schemeClr>
          </a:solidFill>
          <a:ln w="57150" cap="flat" cmpd="sng">
            <a:solidFill>
              <a:srgbClr val="FFFFFF"/>
            </a:solidFill>
            <a:prstDash val="solid"/>
            <a:headEnd type="none" w="med" len="med"/>
            <a:tailEnd type="none" w="med" len="med"/>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43025" name="文本框 50194"/>
          <p:cNvSpPr txBox="1"/>
          <p:nvPr/>
        </p:nvSpPr>
        <p:spPr>
          <a:xfrm>
            <a:off x="533400" y="4649788"/>
            <a:ext cx="531813" cy="366712"/>
          </a:xfrm>
          <a:prstGeom prst="rect">
            <a:avLst/>
          </a:prstGeom>
          <a:noFill/>
          <a:ln w="9525">
            <a:noFill/>
          </a:ln>
        </p:spPr>
        <p:txBody>
          <a:bodyPr>
            <a:spAutoFit/>
          </a:bodyPr>
          <a:lstStyle/>
          <a:p>
            <a:pPr algn="ctr">
              <a:spcBef>
                <a:spcPct val="50000"/>
              </a:spcBef>
              <a:buFont typeface="Arial" panose="020B0604020202020204" pitchFamily="34" charset="0"/>
              <a:buNone/>
            </a:pPr>
            <a:r>
              <a:rPr lang="en-US" altLang="zh-CN" b="1">
                <a:solidFill>
                  <a:schemeClr val="bg1"/>
                </a:solidFill>
                <a:latin typeface="黑体" panose="02010609060101010101" pitchFamily="49" charset="-122"/>
              </a:rPr>
              <a:t>04</a:t>
            </a:r>
            <a:endParaRPr lang="en-US" altLang="zh-CN" b="1">
              <a:solidFill>
                <a:schemeClr val="bg1"/>
              </a:solidFill>
              <a:latin typeface="黑体" panose="02010609060101010101" pitchFamily="49" charset="-122"/>
            </a:endParaRPr>
          </a:p>
        </p:txBody>
      </p:sp>
      <p:sp>
        <p:nvSpPr>
          <p:cNvPr id="43026" name="椭圆 50195"/>
          <p:cNvSpPr/>
          <p:nvPr/>
        </p:nvSpPr>
        <p:spPr>
          <a:xfrm>
            <a:off x="3657600" y="1981200"/>
            <a:ext cx="349250" cy="358775"/>
          </a:xfrm>
          <a:prstGeom prst="ellipse">
            <a:avLst/>
          </a:prstGeom>
          <a:solidFill>
            <a:schemeClr val="accent2">
              <a:alpha val="80000"/>
            </a:schemeClr>
          </a:solidFill>
          <a:ln w="57150" cap="flat" cmpd="sng">
            <a:solidFill>
              <a:srgbClr val="FFFFFF"/>
            </a:solidFill>
            <a:prstDash val="solid"/>
            <a:headEnd type="none" w="med" len="med"/>
            <a:tailEnd type="none" w="med" len="med"/>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43027" name="椭圆 50196"/>
          <p:cNvSpPr/>
          <p:nvPr/>
        </p:nvSpPr>
        <p:spPr>
          <a:xfrm>
            <a:off x="3581400" y="2971800"/>
            <a:ext cx="349250" cy="358775"/>
          </a:xfrm>
          <a:prstGeom prst="ellipse">
            <a:avLst/>
          </a:prstGeom>
          <a:solidFill>
            <a:schemeClr val="hlink">
              <a:alpha val="80000"/>
            </a:schemeClr>
          </a:solidFill>
          <a:ln w="57150" cap="flat" cmpd="sng">
            <a:solidFill>
              <a:srgbClr val="FFFFFF"/>
            </a:solidFill>
            <a:prstDash val="solid"/>
            <a:headEnd type="none" w="med" len="med"/>
            <a:tailEnd type="none" w="med" len="med"/>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43028" name="椭圆 50197"/>
          <p:cNvSpPr/>
          <p:nvPr/>
        </p:nvSpPr>
        <p:spPr>
          <a:xfrm>
            <a:off x="3581400" y="3886200"/>
            <a:ext cx="349250" cy="358775"/>
          </a:xfrm>
          <a:prstGeom prst="ellipse">
            <a:avLst/>
          </a:prstGeom>
          <a:solidFill>
            <a:schemeClr val="accent1">
              <a:alpha val="80000"/>
            </a:schemeClr>
          </a:solidFill>
          <a:ln w="57150" cap="flat" cmpd="sng">
            <a:solidFill>
              <a:srgbClr val="FFFFFF"/>
            </a:solidFill>
            <a:prstDash val="solid"/>
            <a:headEnd type="none" w="med" len="med"/>
            <a:tailEnd type="none" w="med" len="med"/>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43029" name="椭圆 50198"/>
          <p:cNvSpPr/>
          <p:nvPr/>
        </p:nvSpPr>
        <p:spPr>
          <a:xfrm>
            <a:off x="3581400" y="4876800"/>
            <a:ext cx="349250" cy="358775"/>
          </a:xfrm>
          <a:prstGeom prst="ellipse">
            <a:avLst/>
          </a:prstGeom>
          <a:solidFill>
            <a:schemeClr val="folHlink">
              <a:alpha val="80000"/>
            </a:schemeClr>
          </a:solidFill>
          <a:ln w="57150" cap="flat" cmpd="sng">
            <a:solidFill>
              <a:srgbClr val="FFFFFF"/>
            </a:solidFill>
            <a:prstDash val="solid"/>
            <a:headEnd type="none" w="med" len="med"/>
            <a:tailEnd type="none" w="med" len="med"/>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43030" name="圆角矩形 50219"/>
          <p:cNvSpPr/>
          <p:nvPr/>
        </p:nvSpPr>
        <p:spPr>
          <a:xfrm>
            <a:off x="4700588" y="2954338"/>
            <a:ext cx="3300412" cy="598487"/>
          </a:xfrm>
          <a:prstGeom prst="roundRect">
            <a:avLst>
              <a:gd name="adj" fmla="val 50000"/>
            </a:avLst>
          </a:prstGeom>
          <a:gradFill rotWithShape="1">
            <a:gsLst>
              <a:gs pos="0">
                <a:schemeClr val="bg2"/>
              </a:gs>
              <a:gs pos="50000">
                <a:srgbClr val="D4D4D4"/>
              </a:gs>
              <a:gs pos="100000">
                <a:schemeClr val="bg2"/>
              </a:gs>
            </a:gsLst>
            <a:lin ang="5400000" scaled="1"/>
            <a:tileRect/>
          </a:gradFill>
          <a:ln w="19050">
            <a:noFill/>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50221" name="文本框 50220"/>
          <p:cNvSpPr txBox="1"/>
          <p:nvPr/>
        </p:nvSpPr>
        <p:spPr>
          <a:xfrm>
            <a:off x="4572000" y="3048000"/>
            <a:ext cx="3433763" cy="396875"/>
          </a:xfrm>
          <a:prstGeom prst="rect">
            <a:avLst/>
          </a:prstGeom>
          <a:noFill/>
          <a:ln w="9525">
            <a:noFill/>
          </a:ln>
          <a:effectLst>
            <a:outerShdw dist="17961" dir="2699999" algn="ctr" rotWithShape="0">
              <a:schemeClr val="bg1">
                <a:alpha val="20000"/>
              </a:schemeClr>
            </a:outerShdw>
          </a:effectLst>
        </p:spPr>
        <p:txBody>
          <a:bodyPr>
            <a:spAutoFit/>
          </a:bodyPr>
          <a:lstStyle/>
          <a:p>
            <a:pPr algn="ctr">
              <a:spcBef>
                <a:spcPct val="50000"/>
              </a:spcBef>
              <a:buFont typeface="Arial" panose="020B0604020202020204" pitchFamily="34" charset="0"/>
              <a:buNone/>
            </a:pPr>
            <a:r>
              <a:rPr lang="en-US" altLang="zh-CN" sz="2000" b="1" dirty="0">
                <a:latin typeface="Arial" panose="020B0604020202020204" pitchFamily="34" charset="0"/>
              </a:rPr>
              <a:t> </a:t>
            </a:r>
            <a:r>
              <a:rPr lang="zh-CN" altLang="en-US" sz="2000" b="1" dirty="0">
                <a:latin typeface="Arial" panose="020B0604020202020204" pitchFamily="34" charset="0"/>
              </a:rPr>
              <a:t>观察</a:t>
            </a:r>
            <a:endParaRPr lang="zh-CN" altLang="en-US" sz="2000" b="1" dirty="0">
              <a:latin typeface="Arial" panose="020B0604020202020204" pitchFamily="34" charset="0"/>
            </a:endParaRPr>
          </a:p>
        </p:txBody>
      </p:sp>
      <p:sp>
        <p:nvSpPr>
          <p:cNvPr id="43032" name="椭圆 50221"/>
          <p:cNvSpPr/>
          <p:nvPr/>
        </p:nvSpPr>
        <p:spPr>
          <a:xfrm>
            <a:off x="4616450" y="2711450"/>
            <a:ext cx="600075" cy="615950"/>
          </a:xfrm>
          <a:prstGeom prst="ellipse">
            <a:avLst/>
          </a:prstGeom>
          <a:solidFill>
            <a:schemeClr val="accent2">
              <a:alpha val="80000"/>
            </a:schemeClr>
          </a:solidFill>
          <a:ln w="57150" cap="flat" cmpd="sng">
            <a:solidFill>
              <a:srgbClr val="FFFFFF"/>
            </a:solidFill>
            <a:prstDash val="solid"/>
            <a:headEnd type="none" w="med" len="med"/>
            <a:tailEnd type="none" w="med" len="med"/>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43033" name="文本框 50222"/>
          <p:cNvSpPr txBox="1"/>
          <p:nvPr/>
        </p:nvSpPr>
        <p:spPr>
          <a:xfrm>
            <a:off x="4648200" y="2819400"/>
            <a:ext cx="531813" cy="366713"/>
          </a:xfrm>
          <a:prstGeom prst="rect">
            <a:avLst/>
          </a:prstGeom>
          <a:noFill/>
          <a:ln w="9525">
            <a:noFill/>
          </a:ln>
        </p:spPr>
        <p:txBody>
          <a:bodyPr>
            <a:spAutoFit/>
          </a:bodyPr>
          <a:lstStyle/>
          <a:p>
            <a:pPr algn="ctr">
              <a:spcBef>
                <a:spcPct val="50000"/>
              </a:spcBef>
              <a:buFont typeface="Arial" panose="020B0604020202020204" pitchFamily="34" charset="0"/>
              <a:buNone/>
            </a:pPr>
            <a:r>
              <a:rPr lang="en-US" altLang="zh-CN" b="1">
                <a:solidFill>
                  <a:schemeClr val="bg1"/>
                </a:solidFill>
                <a:latin typeface="黑体" panose="02010609060101010101" pitchFamily="49" charset="-122"/>
              </a:rPr>
              <a:t>05</a:t>
            </a:r>
            <a:endParaRPr lang="en-US" altLang="zh-CN" b="1">
              <a:solidFill>
                <a:schemeClr val="bg1"/>
              </a:solidFill>
              <a:latin typeface="黑体" panose="02010609060101010101" pitchFamily="49" charset="-122"/>
            </a:endParaRPr>
          </a:p>
        </p:txBody>
      </p:sp>
      <p:sp>
        <p:nvSpPr>
          <p:cNvPr id="43034" name="圆角矩形 50223"/>
          <p:cNvSpPr/>
          <p:nvPr/>
        </p:nvSpPr>
        <p:spPr>
          <a:xfrm>
            <a:off x="4700588" y="3924300"/>
            <a:ext cx="3300412" cy="598488"/>
          </a:xfrm>
          <a:prstGeom prst="roundRect">
            <a:avLst>
              <a:gd name="adj" fmla="val 50000"/>
            </a:avLst>
          </a:prstGeom>
          <a:gradFill rotWithShape="1">
            <a:gsLst>
              <a:gs pos="0">
                <a:schemeClr val="bg2"/>
              </a:gs>
              <a:gs pos="50000">
                <a:srgbClr val="D4D4D4"/>
              </a:gs>
              <a:gs pos="100000">
                <a:schemeClr val="bg2"/>
              </a:gs>
            </a:gsLst>
            <a:lin ang="5400000" scaled="1"/>
            <a:tileRect/>
          </a:gradFill>
          <a:ln w="19050">
            <a:noFill/>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50225" name="文本框 50224"/>
          <p:cNvSpPr txBox="1"/>
          <p:nvPr/>
        </p:nvSpPr>
        <p:spPr>
          <a:xfrm>
            <a:off x="4648200" y="4038600"/>
            <a:ext cx="3433763" cy="396875"/>
          </a:xfrm>
          <a:prstGeom prst="rect">
            <a:avLst/>
          </a:prstGeom>
          <a:noFill/>
          <a:ln w="9525">
            <a:noFill/>
          </a:ln>
          <a:effectLst>
            <a:outerShdw dist="17961" dir="2699999" algn="ctr" rotWithShape="0">
              <a:schemeClr val="bg1">
                <a:alpha val="20000"/>
              </a:schemeClr>
            </a:outerShdw>
          </a:effectLst>
        </p:spPr>
        <p:txBody>
          <a:bodyPr>
            <a:spAutoFit/>
          </a:bodyPr>
          <a:lstStyle/>
          <a:p>
            <a:pPr algn="ctr">
              <a:spcBef>
                <a:spcPct val="50000"/>
              </a:spcBef>
              <a:buFont typeface="Arial" panose="020B0604020202020204" pitchFamily="34" charset="0"/>
              <a:buNone/>
            </a:pPr>
            <a:r>
              <a:rPr lang="en-US" altLang="zh-CN" sz="2000" b="1" dirty="0">
                <a:latin typeface="Arial" panose="020B0604020202020204" pitchFamily="34" charset="0"/>
              </a:rPr>
              <a:t> </a:t>
            </a:r>
            <a:r>
              <a:rPr lang="zh-CN" altLang="en-US" sz="2000" b="1" dirty="0">
                <a:latin typeface="Arial" panose="020B0604020202020204" pitchFamily="34" charset="0"/>
              </a:rPr>
              <a:t>实物检查</a:t>
            </a:r>
            <a:endParaRPr lang="zh-CN" altLang="en-US" sz="2000" b="1" dirty="0">
              <a:latin typeface="Arial" panose="020B0604020202020204" pitchFamily="34" charset="0"/>
            </a:endParaRPr>
          </a:p>
        </p:txBody>
      </p:sp>
      <p:sp>
        <p:nvSpPr>
          <p:cNvPr id="43036" name="椭圆 50225"/>
          <p:cNvSpPr/>
          <p:nvPr/>
        </p:nvSpPr>
        <p:spPr>
          <a:xfrm>
            <a:off x="4616450" y="3681413"/>
            <a:ext cx="600075" cy="615950"/>
          </a:xfrm>
          <a:prstGeom prst="ellipse">
            <a:avLst/>
          </a:prstGeom>
          <a:solidFill>
            <a:schemeClr val="hlink">
              <a:alpha val="80000"/>
            </a:schemeClr>
          </a:solidFill>
          <a:ln w="57150" cap="flat" cmpd="sng">
            <a:solidFill>
              <a:srgbClr val="FFFFFF"/>
            </a:solidFill>
            <a:prstDash val="solid"/>
            <a:headEnd type="none" w="med" len="med"/>
            <a:tailEnd type="none" w="med" len="med"/>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43037" name="文本框 50226"/>
          <p:cNvSpPr txBox="1"/>
          <p:nvPr/>
        </p:nvSpPr>
        <p:spPr>
          <a:xfrm>
            <a:off x="4648200" y="3789363"/>
            <a:ext cx="531813" cy="366712"/>
          </a:xfrm>
          <a:prstGeom prst="rect">
            <a:avLst/>
          </a:prstGeom>
          <a:noFill/>
          <a:ln w="9525">
            <a:noFill/>
          </a:ln>
        </p:spPr>
        <p:txBody>
          <a:bodyPr>
            <a:spAutoFit/>
          </a:bodyPr>
          <a:lstStyle/>
          <a:p>
            <a:pPr algn="ctr">
              <a:spcBef>
                <a:spcPct val="50000"/>
              </a:spcBef>
              <a:buFont typeface="Arial" panose="020B0604020202020204" pitchFamily="34" charset="0"/>
              <a:buNone/>
            </a:pPr>
            <a:r>
              <a:rPr lang="en-US" altLang="zh-CN" b="1">
                <a:solidFill>
                  <a:schemeClr val="bg1"/>
                </a:solidFill>
                <a:latin typeface="黑体" panose="02010609060101010101" pitchFamily="49" charset="-122"/>
              </a:rPr>
              <a:t>06</a:t>
            </a:r>
            <a:endParaRPr lang="en-US" altLang="zh-CN" b="1">
              <a:solidFill>
                <a:schemeClr val="bg1"/>
              </a:solidFill>
              <a:latin typeface="黑体" panose="02010609060101010101" pitchFamily="49" charset="-122"/>
            </a:endParaRPr>
          </a:p>
        </p:txBody>
      </p:sp>
      <p:sp>
        <p:nvSpPr>
          <p:cNvPr id="43038" name="圆角矩形 50227"/>
          <p:cNvSpPr/>
          <p:nvPr/>
        </p:nvSpPr>
        <p:spPr>
          <a:xfrm>
            <a:off x="4700588" y="4876800"/>
            <a:ext cx="3300412" cy="598488"/>
          </a:xfrm>
          <a:prstGeom prst="roundRect">
            <a:avLst>
              <a:gd name="adj" fmla="val 50000"/>
            </a:avLst>
          </a:prstGeom>
          <a:gradFill rotWithShape="1">
            <a:gsLst>
              <a:gs pos="0">
                <a:schemeClr val="bg2"/>
              </a:gs>
              <a:gs pos="50000">
                <a:srgbClr val="D4D4D4"/>
              </a:gs>
              <a:gs pos="100000">
                <a:schemeClr val="bg2"/>
              </a:gs>
            </a:gsLst>
            <a:lin ang="5400000" scaled="1"/>
            <a:tileRect/>
          </a:gradFill>
          <a:ln w="19050">
            <a:noFill/>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50229" name="文本框 50228"/>
          <p:cNvSpPr txBox="1"/>
          <p:nvPr/>
        </p:nvSpPr>
        <p:spPr>
          <a:xfrm>
            <a:off x="4572000" y="4953000"/>
            <a:ext cx="3433763" cy="854075"/>
          </a:xfrm>
          <a:prstGeom prst="rect">
            <a:avLst/>
          </a:prstGeom>
          <a:noFill/>
          <a:ln w="9525">
            <a:noFill/>
          </a:ln>
          <a:effectLst>
            <a:outerShdw dist="17961" dir="2699999" algn="ctr" rotWithShape="0">
              <a:schemeClr val="bg1">
                <a:alpha val="20000"/>
              </a:schemeClr>
            </a:outerShdw>
          </a:effectLst>
        </p:spPr>
        <p:txBody>
          <a:bodyPr>
            <a:spAutoFit/>
          </a:bodyPr>
          <a:lstStyle/>
          <a:p>
            <a:pPr algn="ctr">
              <a:spcBef>
                <a:spcPct val="50000"/>
              </a:spcBef>
              <a:buFont typeface="Arial" panose="020B0604020202020204" pitchFamily="34" charset="0"/>
              <a:buNone/>
            </a:pPr>
            <a:r>
              <a:rPr lang="en-US" altLang="zh-CN" sz="2000" b="1" dirty="0">
                <a:latin typeface="Arial" panose="020B0604020202020204" pitchFamily="34" charset="0"/>
              </a:rPr>
              <a:t> </a:t>
            </a:r>
            <a:r>
              <a:rPr lang="zh-CN" altLang="en-US" sz="2000" b="1" dirty="0">
                <a:latin typeface="Arial" panose="020B0604020202020204" pitchFamily="34" charset="0"/>
              </a:rPr>
              <a:t>询问</a:t>
            </a:r>
            <a:endParaRPr lang="zh-CN" altLang="en-US" sz="2000" b="1" dirty="0">
              <a:latin typeface="Arial" panose="020B0604020202020204" pitchFamily="34" charset="0"/>
            </a:endParaRPr>
          </a:p>
          <a:p>
            <a:pPr algn="ctr">
              <a:spcBef>
                <a:spcPct val="50000"/>
              </a:spcBef>
              <a:buFont typeface="Arial" panose="020B0604020202020204" pitchFamily="34" charset="0"/>
              <a:buNone/>
            </a:pPr>
            <a:endParaRPr lang="zh-CN" altLang="en-US" sz="2000" b="1" dirty="0">
              <a:latin typeface="Arial" panose="020B0604020202020204" pitchFamily="34" charset="0"/>
            </a:endParaRPr>
          </a:p>
        </p:txBody>
      </p:sp>
      <p:sp>
        <p:nvSpPr>
          <p:cNvPr id="43040" name="椭圆 50229"/>
          <p:cNvSpPr/>
          <p:nvPr/>
        </p:nvSpPr>
        <p:spPr>
          <a:xfrm>
            <a:off x="4616450" y="4633913"/>
            <a:ext cx="600075" cy="615950"/>
          </a:xfrm>
          <a:prstGeom prst="ellipse">
            <a:avLst/>
          </a:prstGeom>
          <a:solidFill>
            <a:schemeClr val="accent1">
              <a:alpha val="80000"/>
            </a:schemeClr>
          </a:solidFill>
          <a:ln w="57150" cap="flat" cmpd="sng">
            <a:solidFill>
              <a:srgbClr val="FFFFFF"/>
            </a:solidFill>
            <a:prstDash val="solid"/>
            <a:headEnd type="none" w="med" len="med"/>
            <a:tailEnd type="none" w="med" len="med"/>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43041" name="文本框 50230"/>
          <p:cNvSpPr txBox="1"/>
          <p:nvPr/>
        </p:nvSpPr>
        <p:spPr>
          <a:xfrm>
            <a:off x="4648200" y="4741863"/>
            <a:ext cx="531813" cy="366712"/>
          </a:xfrm>
          <a:prstGeom prst="rect">
            <a:avLst/>
          </a:prstGeom>
          <a:noFill/>
          <a:ln w="9525">
            <a:noFill/>
          </a:ln>
        </p:spPr>
        <p:txBody>
          <a:bodyPr>
            <a:spAutoFit/>
          </a:bodyPr>
          <a:lstStyle/>
          <a:p>
            <a:pPr algn="ctr">
              <a:spcBef>
                <a:spcPct val="50000"/>
              </a:spcBef>
              <a:buFont typeface="Arial" panose="020B0604020202020204" pitchFamily="34" charset="0"/>
              <a:buNone/>
            </a:pPr>
            <a:r>
              <a:rPr lang="en-US" altLang="zh-CN" b="1">
                <a:solidFill>
                  <a:schemeClr val="bg1"/>
                </a:solidFill>
                <a:latin typeface="黑体" panose="02010609060101010101" pitchFamily="49" charset="-122"/>
              </a:rPr>
              <a:t>07</a:t>
            </a:r>
            <a:endParaRPr lang="en-US" altLang="zh-CN" b="1">
              <a:solidFill>
                <a:schemeClr val="bg1"/>
              </a:solidFill>
              <a:latin typeface="黑体" panose="02010609060101010101" pitchFamily="49" charset="-122"/>
            </a:endParaRPr>
          </a:p>
        </p:txBody>
      </p:sp>
      <p:sp>
        <p:nvSpPr>
          <p:cNvPr id="43042" name="椭圆 50235"/>
          <p:cNvSpPr/>
          <p:nvPr/>
        </p:nvSpPr>
        <p:spPr>
          <a:xfrm>
            <a:off x="7772400" y="3048000"/>
            <a:ext cx="349250" cy="358775"/>
          </a:xfrm>
          <a:prstGeom prst="ellipse">
            <a:avLst/>
          </a:prstGeom>
          <a:solidFill>
            <a:schemeClr val="accent2">
              <a:alpha val="80000"/>
            </a:schemeClr>
          </a:solidFill>
          <a:ln w="57150" cap="flat" cmpd="sng">
            <a:solidFill>
              <a:srgbClr val="FFFFFF"/>
            </a:solidFill>
            <a:prstDash val="solid"/>
            <a:headEnd type="none" w="med" len="med"/>
            <a:tailEnd type="none" w="med" len="med"/>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43043" name="椭圆 50236"/>
          <p:cNvSpPr/>
          <p:nvPr/>
        </p:nvSpPr>
        <p:spPr>
          <a:xfrm>
            <a:off x="7696200" y="4038600"/>
            <a:ext cx="349250" cy="358775"/>
          </a:xfrm>
          <a:prstGeom prst="ellipse">
            <a:avLst/>
          </a:prstGeom>
          <a:solidFill>
            <a:schemeClr val="hlink">
              <a:alpha val="80000"/>
            </a:schemeClr>
          </a:solidFill>
          <a:ln w="57150" cap="flat" cmpd="sng">
            <a:solidFill>
              <a:srgbClr val="FFFFFF"/>
            </a:solidFill>
            <a:prstDash val="solid"/>
            <a:headEnd type="none" w="med" len="med"/>
            <a:tailEnd type="none" w="med" len="med"/>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43044" name="椭圆 50237"/>
          <p:cNvSpPr/>
          <p:nvPr/>
        </p:nvSpPr>
        <p:spPr>
          <a:xfrm>
            <a:off x="7696200" y="4953000"/>
            <a:ext cx="349250" cy="358775"/>
          </a:xfrm>
          <a:prstGeom prst="ellipse">
            <a:avLst/>
          </a:prstGeom>
          <a:solidFill>
            <a:schemeClr val="accent1">
              <a:alpha val="80000"/>
            </a:schemeClr>
          </a:solidFill>
          <a:ln w="57150" cap="flat" cmpd="sng">
            <a:solidFill>
              <a:srgbClr val="FFFFFF"/>
            </a:solidFill>
            <a:prstDash val="solid"/>
            <a:headEnd type="none" w="med" len="med"/>
            <a:tailEnd type="none" w="med" len="med"/>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6146" name="Text Box 26">
            <a:hlinkClick r:id="rId1" action="ppaction://hlinksldjump"/>
          </p:cNvPr>
          <p:cNvSpPr txBox="1"/>
          <p:nvPr/>
        </p:nvSpPr>
        <p:spPr>
          <a:xfrm>
            <a:off x="2987675" y="188913"/>
            <a:ext cx="2305050" cy="457200"/>
          </a:xfrm>
          <a:prstGeom prst="rect">
            <a:avLst/>
          </a:prstGeom>
          <a:noFill/>
          <a:ln w="9525">
            <a:noFill/>
          </a:ln>
        </p:spPr>
        <p:txBody>
          <a:bodyPr>
            <a:spAutoFit/>
          </a:bodyPr>
          <a:lstStyle/>
          <a:p>
            <a:pPr algn="r" eaLnBrk="0" hangingPunct="0">
              <a:buFont typeface="Arial" panose="020B0604020202020204" pitchFamily="34" charset="0"/>
              <a:buNone/>
            </a:pPr>
            <a:r>
              <a:rPr lang="zh-CN" altLang="en-US" sz="2400" b="1" dirty="0">
                <a:latin typeface="微软雅黑" panose="020B0503020204020204" charset="-122"/>
                <a:ea typeface="微软雅黑" panose="020B0503020204020204" charset="-122"/>
              </a:rPr>
              <a:t>常见审计方法</a:t>
            </a:r>
            <a:endParaRPr lang="zh-CN" altLang="en-US" sz="2400" b="1" dirty="0">
              <a:latin typeface="微软雅黑" panose="020B0503020204020204" charset="-122"/>
              <a:ea typeface="微软雅黑" panose="020B0503020204020204" charset="-122"/>
            </a:endParaRPr>
          </a:p>
        </p:txBody>
      </p:sp>
      <p:graphicFrame>
        <p:nvGraphicFramePr>
          <p:cNvPr id="43046" name="对象 50241"/>
          <p:cNvGraphicFramePr/>
          <p:nvPr/>
        </p:nvGraphicFramePr>
        <p:xfrm>
          <a:off x="5334000" y="609600"/>
          <a:ext cx="1828800" cy="1905000"/>
        </p:xfrm>
        <a:graphic>
          <a:graphicData uri="http://schemas.openxmlformats.org/presentationml/2006/ole">
            <mc:AlternateContent xmlns:mc="http://schemas.openxmlformats.org/markup-compatibility/2006">
              <mc:Choice xmlns:v="urn:schemas-microsoft-com:vml" Requires="v">
                <p:oleObj spid="_x0000_s2" name="" r:id="rId2" imgW="1918970" imgH="2110105" progId="CorelDRAW.Graphic.9">
                  <p:embed/>
                </p:oleObj>
              </mc:Choice>
              <mc:Fallback>
                <p:oleObj name="" r:id="rId2" imgW="1918970" imgH="2110105" progId="CorelDRAW.Graphic.9">
                  <p:embed/>
                  <p:pic>
                    <p:nvPicPr>
                      <p:cNvPr id="0" name="图片 3075"/>
                      <p:cNvPicPr/>
                      <p:nvPr/>
                    </p:nvPicPr>
                    <p:blipFill>
                      <a:blip r:embed="rId3"/>
                      <a:stretch>
                        <a:fillRect/>
                      </a:stretch>
                    </p:blipFill>
                    <p:spPr>
                      <a:xfrm>
                        <a:off x="5334000" y="609600"/>
                        <a:ext cx="1828800" cy="1905000"/>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slide(fromLeft)">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0181"/>
                                        </p:tgtEl>
                                        <p:attrNameLst>
                                          <p:attrName>style.visibility</p:attrName>
                                        </p:attrNameLst>
                                      </p:cBhvr>
                                      <p:to>
                                        <p:strVal val="visible"/>
                                      </p:to>
                                    </p:set>
                                    <p:animEffect transition="in" filter="strips(downRight)">
                                      <p:cBhvr>
                                        <p:cTn id="12" dur="500"/>
                                        <p:tgtEl>
                                          <p:spTgt spid="50181"/>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50185"/>
                                        </p:tgtEl>
                                        <p:attrNameLst>
                                          <p:attrName>style.visibility</p:attrName>
                                        </p:attrNameLst>
                                      </p:cBhvr>
                                      <p:to>
                                        <p:strVal val="visible"/>
                                      </p:to>
                                    </p:set>
                                    <p:animEffect transition="in" filter="strips(downRight)">
                                      <p:cBhvr>
                                        <p:cTn id="15" dur="500"/>
                                        <p:tgtEl>
                                          <p:spTgt spid="50185"/>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50189"/>
                                        </p:tgtEl>
                                        <p:attrNameLst>
                                          <p:attrName>style.visibility</p:attrName>
                                        </p:attrNameLst>
                                      </p:cBhvr>
                                      <p:to>
                                        <p:strVal val="visible"/>
                                      </p:to>
                                    </p:set>
                                    <p:animEffect transition="in" filter="strips(downRight)">
                                      <p:cBhvr>
                                        <p:cTn id="18" dur="500"/>
                                        <p:tgtEl>
                                          <p:spTgt spid="50189"/>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50193"/>
                                        </p:tgtEl>
                                        <p:attrNameLst>
                                          <p:attrName>style.visibility</p:attrName>
                                        </p:attrNameLst>
                                      </p:cBhvr>
                                      <p:to>
                                        <p:strVal val="visible"/>
                                      </p:to>
                                    </p:set>
                                    <p:animEffect transition="in" filter="strips(downRight)">
                                      <p:cBhvr>
                                        <p:cTn id="21" dur="500"/>
                                        <p:tgtEl>
                                          <p:spTgt spid="50193"/>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50221"/>
                                        </p:tgtEl>
                                        <p:attrNameLst>
                                          <p:attrName>style.visibility</p:attrName>
                                        </p:attrNameLst>
                                      </p:cBhvr>
                                      <p:to>
                                        <p:strVal val="visible"/>
                                      </p:to>
                                    </p:set>
                                    <p:animEffect transition="in" filter="strips(downRight)">
                                      <p:cBhvr>
                                        <p:cTn id="24" dur="500"/>
                                        <p:tgtEl>
                                          <p:spTgt spid="50221"/>
                                        </p:tgtEl>
                                      </p:cBhvr>
                                    </p:animEffect>
                                  </p:childTnLst>
                                </p:cTn>
                              </p:par>
                              <p:par>
                                <p:cTn id="25" presetID="18" presetClass="entr" presetSubtype="6" fill="hold" grpId="0" nodeType="withEffect">
                                  <p:stCondLst>
                                    <p:cond delay="0"/>
                                  </p:stCondLst>
                                  <p:childTnLst>
                                    <p:set>
                                      <p:cBhvr>
                                        <p:cTn id="26" dur="1" fill="hold">
                                          <p:stCondLst>
                                            <p:cond delay="0"/>
                                          </p:stCondLst>
                                        </p:cTn>
                                        <p:tgtEl>
                                          <p:spTgt spid="50225"/>
                                        </p:tgtEl>
                                        <p:attrNameLst>
                                          <p:attrName>style.visibility</p:attrName>
                                        </p:attrNameLst>
                                      </p:cBhvr>
                                      <p:to>
                                        <p:strVal val="visible"/>
                                      </p:to>
                                    </p:set>
                                    <p:animEffect transition="in" filter="strips(downRight)">
                                      <p:cBhvr>
                                        <p:cTn id="27" dur="500"/>
                                        <p:tgtEl>
                                          <p:spTgt spid="50225"/>
                                        </p:tgtEl>
                                      </p:cBhvr>
                                    </p:animEffect>
                                  </p:childTnLst>
                                </p:cTn>
                              </p:par>
                              <p:par>
                                <p:cTn id="28" presetID="18" presetClass="entr" presetSubtype="6" fill="hold" grpId="0" nodeType="withEffect">
                                  <p:stCondLst>
                                    <p:cond delay="0"/>
                                  </p:stCondLst>
                                  <p:childTnLst>
                                    <p:set>
                                      <p:cBhvr>
                                        <p:cTn id="29" dur="1" fill="hold">
                                          <p:stCondLst>
                                            <p:cond delay="0"/>
                                          </p:stCondLst>
                                        </p:cTn>
                                        <p:tgtEl>
                                          <p:spTgt spid="50229"/>
                                        </p:tgtEl>
                                        <p:attrNameLst>
                                          <p:attrName>style.visibility</p:attrName>
                                        </p:attrNameLst>
                                      </p:cBhvr>
                                      <p:to>
                                        <p:strVal val="visible"/>
                                      </p:to>
                                    </p:set>
                                    <p:animEffect transition="in" filter="strips(downRight)">
                                      <p:cBhvr>
                                        <p:cTn id="30" dur="500"/>
                                        <p:tgtEl>
                                          <p:spTgt spid="5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50185" grpId="0"/>
      <p:bldP spid="50189" grpId="0"/>
      <p:bldP spid="50193" grpId="0"/>
      <p:bldP spid="50221" grpId="0"/>
      <p:bldP spid="50225" grpId="0"/>
      <p:bldP spid="50229" grpId="0"/>
      <p:bldP spid="614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49" name="组合 39948"/>
          <p:cNvGrpSpPr/>
          <p:nvPr/>
        </p:nvGrpSpPr>
        <p:grpSpPr>
          <a:xfrm>
            <a:off x="848317" y="3332181"/>
            <a:ext cx="3475537" cy="2966805"/>
            <a:chOff x="0" y="0"/>
            <a:chExt cx="3780" cy="3490"/>
          </a:xfrm>
        </p:grpSpPr>
        <p:grpSp>
          <p:nvGrpSpPr>
            <p:cNvPr id="27650" name="组合 39949"/>
            <p:cNvGrpSpPr/>
            <p:nvPr/>
          </p:nvGrpSpPr>
          <p:grpSpPr>
            <a:xfrm>
              <a:off x="220" y="1497"/>
              <a:ext cx="3406" cy="1993"/>
              <a:chOff x="0" y="0"/>
              <a:chExt cx="3406" cy="1993"/>
            </a:xfrm>
          </p:grpSpPr>
          <p:sp>
            <p:nvSpPr>
              <p:cNvPr id="27651" name="未知"/>
              <p:cNvSpPr/>
              <p:nvPr/>
            </p:nvSpPr>
            <p:spPr>
              <a:xfrm>
                <a:off x="0" y="671"/>
                <a:ext cx="1338" cy="1322"/>
              </a:xfrm>
              <a:custGeom>
                <a:avLst/>
                <a:gdLst/>
                <a:ahLst/>
                <a:cxnLst/>
                <a:rect l="0" t="0" r="0" b="0"/>
                <a:pathLst>
                  <a:path w="1323" h="1322">
                    <a:moveTo>
                      <a:pt x="51" y="367"/>
                    </a:moveTo>
                    <a:lnTo>
                      <a:pt x="1323" y="1322"/>
                    </a:lnTo>
                    <a:lnTo>
                      <a:pt x="1323" y="974"/>
                    </a:lnTo>
                    <a:lnTo>
                      <a:pt x="0" y="0"/>
                    </a:lnTo>
                    <a:lnTo>
                      <a:pt x="51" y="367"/>
                    </a:lnTo>
                    <a:close/>
                  </a:path>
                </a:pathLst>
              </a:custGeom>
              <a:solidFill>
                <a:srgbClr val="C5C1BB"/>
              </a:solidFill>
              <a:ln w="9525">
                <a:noFill/>
              </a:ln>
            </p:spPr>
            <p:txBody>
              <a:bodyPr/>
              <a:lstStyle/>
              <a:p>
                <a:endParaRPr lang="zh-CN" altLang="en-US" sz="1795"/>
              </a:p>
            </p:txBody>
          </p:sp>
          <p:sp>
            <p:nvSpPr>
              <p:cNvPr id="27652" name="未知"/>
              <p:cNvSpPr/>
              <p:nvPr/>
            </p:nvSpPr>
            <p:spPr>
              <a:xfrm>
                <a:off x="1323" y="569"/>
                <a:ext cx="2083" cy="1418"/>
              </a:xfrm>
              <a:custGeom>
                <a:avLst/>
                <a:gdLst/>
                <a:ahLst/>
                <a:cxnLst/>
                <a:rect l="0" t="0" r="0" b="0"/>
                <a:pathLst>
                  <a:path w="2083" h="1418">
                    <a:moveTo>
                      <a:pt x="0" y="1070"/>
                    </a:moveTo>
                    <a:lnTo>
                      <a:pt x="2083" y="0"/>
                    </a:lnTo>
                    <a:lnTo>
                      <a:pt x="2045" y="355"/>
                    </a:lnTo>
                    <a:lnTo>
                      <a:pt x="7" y="1418"/>
                    </a:lnTo>
                    <a:lnTo>
                      <a:pt x="0" y="1070"/>
                    </a:lnTo>
                    <a:close/>
                  </a:path>
                </a:pathLst>
              </a:custGeom>
              <a:solidFill>
                <a:srgbClr val="F2F3ED"/>
              </a:solidFill>
              <a:ln w="9525">
                <a:noFill/>
              </a:ln>
            </p:spPr>
            <p:txBody>
              <a:bodyPr/>
              <a:lstStyle/>
              <a:p>
                <a:endParaRPr lang="zh-CN" altLang="en-US" sz="1795"/>
              </a:p>
            </p:txBody>
          </p:sp>
          <p:sp>
            <p:nvSpPr>
              <p:cNvPr id="27653" name="未知"/>
              <p:cNvSpPr/>
              <p:nvPr/>
            </p:nvSpPr>
            <p:spPr>
              <a:xfrm>
                <a:off x="0" y="0"/>
                <a:ext cx="3406" cy="1639"/>
              </a:xfrm>
              <a:custGeom>
                <a:avLst/>
                <a:gdLst/>
                <a:ahLst/>
                <a:cxnLst/>
                <a:rect l="0" t="0" r="0" b="0"/>
                <a:pathLst>
                  <a:path w="3406" h="1639">
                    <a:moveTo>
                      <a:pt x="1323" y="1639"/>
                    </a:moveTo>
                    <a:lnTo>
                      <a:pt x="0" y="671"/>
                    </a:lnTo>
                    <a:lnTo>
                      <a:pt x="1969" y="0"/>
                    </a:lnTo>
                    <a:lnTo>
                      <a:pt x="3406" y="569"/>
                    </a:lnTo>
                    <a:lnTo>
                      <a:pt x="1323" y="1639"/>
                    </a:lnTo>
                    <a:close/>
                  </a:path>
                </a:pathLst>
              </a:custGeom>
              <a:solidFill>
                <a:srgbClr val="BDC595"/>
              </a:solidFill>
              <a:ln w="9525">
                <a:noFill/>
              </a:ln>
            </p:spPr>
            <p:txBody>
              <a:bodyPr/>
              <a:lstStyle/>
              <a:p>
                <a:endParaRPr lang="zh-CN" altLang="en-US" sz="1795"/>
              </a:p>
            </p:txBody>
          </p:sp>
        </p:grpSp>
        <p:grpSp>
          <p:nvGrpSpPr>
            <p:cNvPr id="27654" name="组合 39953"/>
            <p:cNvGrpSpPr/>
            <p:nvPr/>
          </p:nvGrpSpPr>
          <p:grpSpPr>
            <a:xfrm>
              <a:off x="147" y="1010"/>
              <a:ext cx="3527" cy="1993"/>
              <a:chOff x="0" y="0"/>
              <a:chExt cx="3406" cy="1993"/>
            </a:xfrm>
          </p:grpSpPr>
          <p:sp>
            <p:nvSpPr>
              <p:cNvPr id="27655" name="未知"/>
              <p:cNvSpPr/>
              <p:nvPr/>
            </p:nvSpPr>
            <p:spPr>
              <a:xfrm>
                <a:off x="0" y="671"/>
                <a:ext cx="1338" cy="1322"/>
              </a:xfrm>
              <a:custGeom>
                <a:avLst/>
                <a:gdLst/>
                <a:ahLst/>
                <a:cxnLst/>
                <a:rect l="0" t="0" r="0" b="0"/>
                <a:pathLst>
                  <a:path w="1323" h="1322">
                    <a:moveTo>
                      <a:pt x="51" y="367"/>
                    </a:moveTo>
                    <a:lnTo>
                      <a:pt x="1323" y="1322"/>
                    </a:lnTo>
                    <a:lnTo>
                      <a:pt x="1323" y="974"/>
                    </a:lnTo>
                    <a:lnTo>
                      <a:pt x="0" y="0"/>
                    </a:lnTo>
                    <a:lnTo>
                      <a:pt x="51" y="367"/>
                    </a:lnTo>
                    <a:close/>
                  </a:path>
                </a:pathLst>
              </a:custGeom>
              <a:solidFill>
                <a:srgbClr val="CCBD4C"/>
              </a:solidFill>
              <a:ln w="9525">
                <a:noFill/>
              </a:ln>
            </p:spPr>
            <p:txBody>
              <a:bodyPr/>
              <a:lstStyle/>
              <a:p>
                <a:endParaRPr lang="zh-CN" altLang="en-US" sz="1795"/>
              </a:p>
            </p:txBody>
          </p:sp>
          <p:sp>
            <p:nvSpPr>
              <p:cNvPr id="27656" name="未知"/>
              <p:cNvSpPr/>
              <p:nvPr/>
            </p:nvSpPr>
            <p:spPr>
              <a:xfrm>
                <a:off x="1323" y="569"/>
                <a:ext cx="2083" cy="1418"/>
              </a:xfrm>
              <a:custGeom>
                <a:avLst/>
                <a:gdLst/>
                <a:ahLst/>
                <a:cxnLst/>
                <a:rect l="0" t="0" r="0" b="0"/>
                <a:pathLst>
                  <a:path w="2083" h="1418">
                    <a:moveTo>
                      <a:pt x="0" y="1070"/>
                    </a:moveTo>
                    <a:lnTo>
                      <a:pt x="2083" y="0"/>
                    </a:lnTo>
                    <a:lnTo>
                      <a:pt x="2045" y="355"/>
                    </a:lnTo>
                    <a:lnTo>
                      <a:pt x="7" y="1418"/>
                    </a:lnTo>
                    <a:lnTo>
                      <a:pt x="0" y="1070"/>
                    </a:lnTo>
                    <a:close/>
                  </a:path>
                </a:pathLst>
              </a:custGeom>
              <a:solidFill>
                <a:srgbClr val="FDEF9D"/>
              </a:solidFill>
              <a:ln w="9525">
                <a:noFill/>
              </a:ln>
            </p:spPr>
            <p:txBody>
              <a:bodyPr/>
              <a:lstStyle/>
              <a:p>
                <a:endParaRPr lang="zh-CN" altLang="en-US" sz="1795"/>
              </a:p>
            </p:txBody>
          </p:sp>
          <p:sp>
            <p:nvSpPr>
              <p:cNvPr id="27657" name="未知"/>
              <p:cNvSpPr/>
              <p:nvPr/>
            </p:nvSpPr>
            <p:spPr>
              <a:xfrm>
                <a:off x="0" y="0"/>
                <a:ext cx="3406" cy="1639"/>
              </a:xfrm>
              <a:custGeom>
                <a:avLst/>
                <a:gdLst/>
                <a:ahLst/>
                <a:cxnLst/>
                <a:rect l="0" t="0" r="0" b="0"/>
                <a:pathLst>
                  <a:path w="3406" h="1639">
                    <a:moveTo>
                      <a:pt x="1323" y="1639"/>
                    </a:moveTo>
                    <a:lnTo>
                      <a:pt x="0" y="671"/>
                    </a:lnTo>
                    <a:lnTo>
                      <a:pt x="1969" y="0"/>
                    </a:lnTo>
                    <a:lnTo>
                      <a:pt x="3406" y="569"/>
                    </a:lnTo>
                    <a:lnTo>
                      <a:pt x="1323" y="1639"/>
                    </a:lnTo>
                    <a:close/>
                  </a:path>
                </a:pathLst>
              </a:custGeom>
              <a:solidFill>
                <a:srgbClr val="FDD541"/>
              </a:solidFill>
              <a:ln w="9525">
                <a:noFill/>
              </a:ln>
            </p:spPr>
            <p:txBody>
              <a:bodyPr/>
              <a:lstStyle/>
              <a:p>
                <a:endParaRPr lang="zh-CN" altLang="en-US" sz="1795"/>
              </a:p>
            </p:txBody>
          </p:sp>
        </p:grpSp>
        <p:grpSp>
          <p:nvGrpSpPr>
            <p:cNvPr id="27658" name="组合 39957"/>
            <p:cNvGrpSpPr/>
            <p:nvPr/>
          </p:nvGrpSpPr>
          <p:grpSpPr>
            <a:xfrm>
              <a:off x="73" y="506"/>
              <a:ext cx="3653" cy="1993"/>
              <a:chOff x="0" y="0"/>
              <a:chExt cx="3406" cy="1993"/>
            </a:xfrm>
          </p:grpSpPr>
          <p:sp>
            <p:nvSpPr>
              <p:cNvPr id="27659" name="未知"/>
              <p:cNvSpPr/>
              <p:nvPr/>
            </p:nvSpPr>
            <p:spPr>
              <a:xfrm>
                <a:off x="0" y="671"/>
                <a:ext cx="1338" cy="1322"/>
              </a:xfrm>
              <a:custGeom>
                <a:avLst/>
                <a:gdLst/>
                <a:ahLst/>
                <a:cxnLst/>
                <a:rect l="0" t="0" r="0" b="0"/>
                <a:pathLst>
                  <a:path w="1323" h="1322">
                    <a:moveTo>
                      <a:pt x="51" y="367"/>
                    </a:moveTo>
                    <a:lnTo>
                      <a:pt x="1323" y="1322"/>
                    </a:lnTo>
                    <a:lnTo>
                      <a:pt x="1323" y="974"/>
                    </a:lnTo>
                    <a:lnTo>
                      <a:pt x="0" y="0"/>
                    </a:lnTo>
                    <a:lnTo>
                      <a:pt x="51" y="367"/>
                    </a:lnTo>
                    <a:close/>
                  </a:path>
                </a:pathLst>
              </a:custGeom>
              <a:solidFill>
                <a:srgbClr val="49A959"/>
              </a:solidFill>
              <a:ln w="9525">
                <a:noFill/>
              </a:ln>
            </p:spPr>
            <p:txBody>
              <a:bodyPr/>
              <a:lstStyle/>
              <a:p>
                <a:endParaRPr lang="zh-CN" altLang="en-US" sz="1795"/>
              </a:p>
            </p:txBody>
          </p:sp>
          <p:sp>
            <p:nvSpPr>
              <p:cNvPr id="27660" name="未知"/>
              <p:cNvSpPr/>
              <p:nvPr/>
            </p:nvSpPr>
            <p:spPr>
              <a:xfrm>
                <a:off x="1323" y="569"/>
                <a:ext cx="2083" cy="1418"/>
              </a:xfrm>
              <a:custGeom>
                <a:avLst/>
                <a:gdLst/>
                <a:ahLst/>
                <a:cxnLst/>
                <a:rect l="0" t="0" r="0" b="0"/>
                <a:pathLst>
                  <a:path w="2083" h="1418">
                    <a:moveTo>
                      <a:pt x="0" y="1070"/>
                    </a:moveTo>
                    <a:lnTo>
                      <a:pt x="2083" y="0"/>
                    </a:lnTo>
                    <a:lnTo>
                      <a:pt x="2045" y="355"/>
                    </a:lnTo>
                    <a:lnTo>
                      <a:pt x="7" y="1418"/>
                    </a:lnTo>
                    <a:lnTo>
                      <a:pt x="0" y="1070"/>
                    </a:lnTo>
                    <a:close/>
                  </a:path>
                </a:pathLst>
              </a:custGeom>
              <a:solidFill>
                <a:srgbClr val="A2EC9E"/>
              </a:solidFill>
              <a:ln w="9525">
                <a:noFill/>
              </a:ln>
            </p:spPr>
            <p:txBody>
              <a:bodyPr/>
              <a:lstStyle/>
              <a:p>
                <a:endParaRPr lang="zh-CN" altLang="en-US" sz="1795"/>
              </a:p>
            </p:txBody>
          </p:sp>
          <p:sp>
            <p:nvSpPr>
              <p:cNvPr id="27661" name="未知"/>
              <p:cNvSpPr/>
              <p:nvPr/>
            </p:nvSpPr>
            <p:spPr>
              <a:xfrm>
                <a:off x="0" y="0"/>
                <a:ext cx="3406" cy="1639"/>
              </a:xfrm>
              <a:custGeom>
                <a:avLst/>
                <a:gdLst/>
                <a:ahLst/>
                <a:cxnLst/>
                <a:rect l="0" t="0" r="0" b="0"/>
                <a:pathLst>
                  <a:path w="3406" h="1639">
                    <a:moveTo>
                      <a:pt x="1323" y="1639"/>
                    </a:moveTo>
                    <a:lnTo>
                      <a:pt x="0" y="671"/>
                    </a:lnTo>
                    <a:lnTo>
                      <a:pt x="1969" y="0"/>
                    </a:lnTo>
                    <a:lnTo>
                      <a:pt x="3406" y="569"/>
                    </a:lnTo>
                    <a:lnTo>
                      <a:pt x="1323" y="1639"/>
                    </a:lnTo>
                    <a:close/>
                  </a:path>
                </a:pathLst>
              </a:custGeom>
              <a:solidFill>
                <a:srgbClr val="38C85E"/>
              </a:solidFill>
              <a:ln w="9525">
                <a:noFill/>
              </a:ln>
            </p:spPr>
            <p:txBody>
              <a:bodyPr/>
              <a:lstStyle/>
              <a:p>
                <a:endParaRPr lang="zh-CN" altLang="en-US" sz="1795"/>
              </a:p>
            </p:txBody>
          </p:sp>
        </p:grpSp>
        <p:grpSp>
          <p:nvGrpSpPr>
            <p:cNvPr id="27662" name="组合 39961"/>
            <p:cNvGrpSpPr/>
            <p:nvPr/>
          </p:nvGrpSpPr>
          <p:grpSpPr>
            <a:xfrm>
              <a:off x="0" y="0"/>
              <a:ext cx="3780" cy="1993"/>
              <a:chOff x="0" y="0"/>
              <a:chExt cx="3406" cy="1993"/>
            </a:xfrm>
          </p:grpSpPr>
          <p:sp>
            <p:nvSpPr>
              <p:cNvPr id="27663" name="未知"/>
              <p:cNvSpPr/>
              <p:nvPr/>
            </p:nvSpPr>
            <p:spPr>
              <a:xfrm>
                <a:off x="0" y="671"/>
                <a:ext cx="1338" cy="1322"/>
              </a:xfrm>
              <a:custGeom>
                <a:avLst/>
                <a:gdLst/>
                <a:ahLst/>
                <a:cxnLst/>
                <a:rect l="0" t="0" r="0" b="0"/>
                <a:pathLst>
                  <a:path w="1323" h="1322">
                    <a:moveTo>
                      <a:pt x="51" y="367"/>
                    </a:moveTo>
                    <a:lnTo>
                      <a:pt x="1323" y="1322"/>
                    </a:lnTo>
                    <a:lnTo>
                      <a:pt x="1323" y="974"/>
                    </a:lnTo>
                    <a:lnTo>
                      <a:pt x="0" y="0"/>
                    </a:lnTo>
                    <a:lnTo>
                      <a:pt x="51" y="367"/>
                    </a:lnTo>
                    <a:close/>
                  </a:path>
                </a:pathLst>
              </a:custGeom>
              <a:solidFill>
                <a:srgbClr val="306580"/>
              </a:solidFill>
              <a:ln w="9525">
                <a:noFill/>
              </a:ln>
            </p:spPr>
            <p:txBody>
              <a:bodyPr/>
              <a:lstStyle/>
              <a:p>
                <a:endParaRPr lang="zh-CN" altLang="en-US" sz="1795"/>
              </a:p>
            </p:txBody>
          </p:sp>
          <p:sp>
            <p:nvSpPr>
              <p:cNvPr id="27664" name="未知"/>
              <p:cNvSpPr/>
              <p:nvPr/>
            </p:nvSpPr>
            <p:spPr>
              <a:xfrm>
                <a:off x="1323" y="569"/>
                <a:ext cx="2083" cy="1418"/>
              </a:xfrm>
              <a:custGeom>
                <a:avLst/>
                <a:gdLst/>
                <a:ahLst/>
                <a:cxnLst/>
                <a:rect l="0" t="0" r="0" b="0"/>
                <a:pathLst>
                  <a:path w="2083" h="1418">
                    <a:moveTo>
                      <a:pt x="0" y="1070"/>
                    </a:moveTo>
                    <a:lnTo>
                      <a:pt x="2083" y="0"/>
                    </a:lnTo>
                    <a:lnTo>
                      <a:pt x="2045" y="355"/>
                    </a:lnTo>
                    <a:lnTo>
                      <a:pt x="7" y="1418"/>
                    </a:lnTo>
                    <a:lnTo>
                      <a:pt x="0" y="1070"/>
                    </a:lnTo>
                    <a:close/>
                  </a:path>
                </a:pathLst>
              </a:custGeom>
              <a:solidFill>
                <a:srgbClr val="8BD3ED"/>
              </a:solidFill>
              <a:ln w="9525">
                <a:noFill/>
              </a:ln>
            </p:spPr>
            <p:txBody>
              <a:bodyPr/>
              <a:lstStyle/>
              <a:p>
                <a:endParaRPr lang="zh-CN" altLang="en-US" sz="1795"/>
              </a:p>
            </p:txBody>
          </p:sp>
          <p:sp>
            <p:nvSpPr>
              <p:cNvPr id="27665" name="未知"/>
              <p:cNvSpPr/>
              <p:nvPr/>
            </p:nvSpPr>
            <p:spPr>
              <a:xfrm>
                <a:off x="0" y="0"/>
                <a:ext cx="3406" cy="1639"/>
              </a:xfrm>
              <a:custGeom>
                <a:avLst/>
                <a:gdLst/>
                <a:ahLst/>
                <a:cxnLst/>
                <a:rect l="0" t="0" r="0" b="0"/>
                <a:pathLst>
                  <a:path w="3406" h="1639">
                    <a:moveTo>
                      <a:pt x="1323" y="1639"/>
                    </a:moveTo>
                    <a:lnTo>
                      <a:pt x="0" y="671"/>
                    </a:lnTo>
                    <a:lnTo>
                      <a:pt x="1969" y="0"/>
                    </a:lnTo>
                    <a:lnTo>
                      <a:pt x="3406" y="569"/>
                    </a:lnTo>
                    <a:lnTo>
                      <a:pt x="1323" y="1639"/>
                    </a:lnTo>
                    <a:close/>
                  </a:path>
                </a:pathLst>
              </a:custGeom>
              <a:gradFill rotWithShape="1">
                <a:gsLst>
                  <a:gs pos="0">
                    <a:srgbClr val="309ED0"/>
                  </a:gs>
                  <a:gs pos="100000">
                    <a:srgbClr val="66B7DC"/>
                  </a:gs>
                </a:gsLst>
                <a:lin ang="5400000" scaled="1"/>
                <a:tileRect/>
              </a:gradFill>
              <a:ln w="9525">
                <a:noFill/>
              </a:ln>
            </p:spPr>
            <p:txBody>
              <a:bodyPr/>
              <a:lstStyle/>
              <a:p>
                <a:endParaRPr lang="zh-CN" altLang="en-US" sz="1795"/>
              </a:p>
            </p:txBody>
          </p:sp>
        </p:grpSp>
      </p:grpSp>
      <p:grpSp>
        <p:nvGrpSpPr>
          <p:cNvPr id="40010" name="组合 40009"/>
          <p:cNvGrpSpPr/>
          <p:nvPr/>
        </p:nvGrpSpPr>
        <p:grpSpPr>
          <a:xfrm>
            <a:off x="1865683" y="259336"/>
            <a:ext cx="1708450" cy="3183927"/>
            <a:chOff x="1056" y="0"/>
            <a:chExt cx="1078" cy="2009"/>
          </a:xfrm>
        </p:grpSpPr>
        <p:grpSp>
          <p:nvGrpSpPr>
            <p:cNvPr id="27670" name="组合 39975"/>
            <p:cNvGrpSpPr/>
            <p:nvPr/>
          </p:nvGrpSpPr>
          <p:grpSpPr>
            <a:xfrm rot="3877067">
              <a:off x="1147" y="1022"/>
              <a:ext cx="1432" cy="541"/>
              <a:chOff x="0" y="0"/>
              <a:chExt cx="1832" cy="713"/>
            </a:xfrm>
          </p:grpSpPr>
          <p:grpSp>
            <p:nvGrpSpPr>
              <p:cNvPr id="27671" name="组合 39976"/>
              <p:cNvGrpSpPr/>
              <p:nvPr/>
            </p:nvGrpSpPr>
            <p:grpSpPr>
              <a:xfrm>
                <a:off x="0" y="305"/>
                <a:ext cx="1832" cy="408"/>
                <a:chOff x="0" y="0"/>
                <a:chExt cx="1832" cy="408"/>
              </a:xfrm>
            </p:grpSpPr>
            <p:sp>
              <p:nvSpPr>
                <p:cNvPr id="27672" name="未知">
                  <a:hlinkClick r:id="" action="ppaction://noaction"/>
                </p:cNvPr>
                <p:cNvSpPr/>
                <p:nvPr/>
              </p:nvSpPr>
              <p:spPr>
                <a:xfrm>
                  <a:off x="0" y="0"/>
                  <a:ext cx="1832" cy="408"/>
                </a:xfrm>
                <a:custGeom>
                  <a:avLst/>
                  <a:gdLst/>
                  <a:ahLst/>
                  <a:cxnLst/>
                  <a:rect l="0" t="0" r="0" b="0"/>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08788"/>
                </a:solidFill>
                <a:ln w="9525">
                  <a:noFill/>
                </a:ln>
              </p:spPr>
              <p:txBody>
                <a:bodyPr/>
                <a:lstStyle/>
                <a:p>
                  <a:endParaRPr lang="zh-CN" altLang="en-US" sz="1795"/>
                </a:p>
              </p:txBody>
            </p:sp>
            <p:sp>
              <p:nvSpPr>
                <p:cNvPr id="27673" name="未知"/>
                <p:cNvSpPr/>
                <p:nvPr/>
              </p:nvSpPr>
              <p:spPr>
                <a:xfrm>
                  <a:off x="1520" y="28"/>
                  <a:ext cx="288" cy="334"/>
                </a:xfrm>
                <a:custGeom>
                  <a:avLst/>
                  <a:gdLst/>
                  <a:ahLst/>
                  <a:cxnLst/>
                  <a:rect l="0" t="0" r="0" b="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8999"/>
                  </a:srgbClr>
                </a:solidFill>
                <a:ln w="9525">
                  <a:noFill/>
                </a:ln>
              </p:spPr>
              <p:txBody>
                <a:bodyPr/>
                <a:lstStyle/>
                <a:p>
                  <a:endParaRPr lang="zh-CN" altLang="en-US" sz="1795"/>
                </a:p>
              </p:txBody>
            </p:sp>
          </p:grpSp>
          <p:grpSp>
            <p:nvGrpSpPr>
              <p:cNvPr id="27674" name="组合 39979"/>
              <p:cNvGrpSpPr/>
              <p:nvPr/>
            </p:nvGrpSpPr>
            <p:grpSpPr>
              <a:xfrm flipV="1">
                <a:off x="0" y="0"/>
                <a:ext cx="1406" cy="313"/>
                <a:chOff x="0" y="0"/>
                <a:chExt cx="1832" cy="408"/>
              </a:xfrm>
            </p:grpSpPr>
            <p:sp>
              <p:nvSpPr>
                <p:cNvPr id="27675" name="未知"/>
                <p:cNvSpPr/>
                <p:nvPr/>
              </p:nvSpPr>
              <p:spPr>
                <a:xfrm>
                  <a:off x="0" y="0"/>
                  <a:ext cx="1832" cy="408"/>
                </a:xfrm>
                <a:custGeom>
                  <a:avLst/>
                  <a:gdLst/>
                  <a:ahLst/>
                  <a:cxnLst/>
                  <a:rect l="0" t="0" r="0" b="0"/>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8B5B6"/>
                </a:solidFill>
                <a:ln w="9525">
                  <a:noFill/>
                </a:ln>
              </p:spPr>
              <p:txBody>
                <a:bodyPr/>
                <a:lstStyle/>
                <a:p>
                  <a:endParaRPr lang="zh-CN" altLang="en-US" sz="1795"/>
                </a:p>
              </p:txBody>
            </p:sp>
            <p:sp>
              <p:nvSpPr>
                <p:cNvPr id="27676" name="未知"/>
                <p:cNvSpPr/>
                <p:nvPr/>
              </p:nvSpPr>
              <p:spPr>
                <a:xfrm>
                  <a:off x="1520" y="28"/>
                  <a:ext cx="288" cy="334"/>
                </a:xfrm>
                <a:custGeom>
                  <a:avLst/>
                  <a:gdLst/>
                  <a:ahLst/>
                  <a:cxnLst/>
                  <a:rect l="0" t="0" r="0" b="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8999"/>
                  </a:srgbClr>
                </a:solidFill>
                <a:ln w="9525">
                  <a:noFill/>
                </a:ln>
              </p:spPr>
              <p:txBody>
                <a:bodyPr/>
                <a:lstStyle/>
                <a:p>
                  <a:endParaRPr lang="zh-CN" altLang="en-US" sz="1795"/>
                </a:p>
              </p:txBody>
            </p:sp>
          </p:grpSp>
        </p:grpSp>
        <p:grpSp>
          <p:nvGrpSpPr>
            <p:cNvPr id="27677" name="组合 39982"/>
            <p:cNvGrpSpPr/>
            <p:nvPr/>
          </p:nvGrpSpPr>
          <p:grpSpPr>
            <a:xfrm>
              <a:off x="1056" y="0"/>
              <a:ext cx="799" cy="824"/>
              <a:chOff x="0" y="0"/>
              <a:chExt cx="907" cy="907"/>
            </a:xfrm>
          </p:grpSpPr>
          <p:sp>
            <p:nvSpPr>
              <p:cNvPr id="27678" name="椭圆 39983"/>
              <p:cNvSpPr/>
              <p:nvPr/>
            </p:nvSpPr>
            <p:spPr>
              <a:xfrm>
                <a:off x="0" y="0"/>
                <a:ext cx="907" cy="907"/>
              </a:xfrm>
              <a:prstGeom prst="ellipse">
                <a:avLst/>
              </a:prstGeom>
              <a:gradFill rotWithShape="1">
                <a:gsLst>
                  <a:gs pos="0">
                    <a:srgbClr val="FFFFFF"/>
                  </a:gs>
                  <a:gs pos="50000">
                    <a:srgbClr val="83A6A7"/>
                  </a:gs>
                  <a:gs pos="100000">
                    <a:srgbClr val="FFFFFF"/>
                  </a:gs>
                </a:gsLst>
                <a:lin ang="2700000" scaled="1"/>
                <a:tileRect/>
              </a:gradFill>
              <a:ln w="9525">
                <a:noFill/>
              </a:ln>
            </p:spPr>
            <p:txBody>
              <a:bodyPr anchor="t"/>
              <a:lstStyle/>
              <a:p>
                <a:pPr algn="ctr" eaLnBrk="0" hangingPunct="0"/>
                <a:endParaRPr lang="zh-CN" altLang="en-US" sz="1795">
                  <a:latin typeface="Arial" panose="020B0604020202020204" pitchFamily="34" charset="0"/>
                </a:endParaRPr>
              </a:p>
            </p:txBody>
          </p:sp>
          <p:sp>
            <p:nvSpPr>
              <p:cNvPr id="27679" name="椭圆 39984"/>
              <p:cNvSpPr/>
              <p:nvPr/>
            </p:nvSpPr>
            <p:spPr>
              <a:xfrm>
                <a:off x="0" y="0"/>
                <a:ext cx="907" cy="907"/>
              </a:xfrm>
              <a:prstGeom prst="ellipse">
                <a:avLst/>
              </a:prstGeom>
              <a:gradFill rotWithShape="1">
                <a:gsLst>
                  <a:gs pos="0">
                    <a:srgbClr val="83A6A7">
                      <a:alpha val="31999"/>
                    </a:srgbClr>
                  </a:gs>
                  <a:gs pos="100000">
                    <a:srgbClr val="000000">
                      <a:alpha val="89999"/>
                    </a:srgbClr>
                  </a:gs>
                </a:gsLst>
                <a:lin ang="2700000" scaled="1"/>
                <a:tileRect/>
              </a:gradFill>
              <a:ln w="9525">
                <a:noFill/>
              </a:ln>
            </p:spPr>
            <p:txBody>
              <a:bodyPr anchor="t"/>
              <a:lstStyle/>
              <a:p>
                <a:pPr algn="ctr" eaLnBrk="0" hangingPunct="0"/>
                <a:endParaRPr lang="zh-CN" altLang="en-US" sz="1795">
                  <a:latin typeface="Arial" panose="020B0604020202020204" pitchFamily="34" charset="0"/>
                </a:endParaRPr>
              </a:p>
            </p:txBody>
          </p:sp>
          <p:sp>
            <p:nvSpPr>
              <p:cNvPr id="27680" name="椭圆 39985"/>
              <p:cNvSpPr/>
              <p:nvPr/>
            </p:nvSpPr>
            <p:spPr>
              <a:xfrm>
                <a:off x="60" y="59"/>
                <a:ext cx="787" cy="788"/>
              </a:xfrm>
              <a:prstGeom prst="ellipse">
                <a:avLst/>
              </a:prstGeom>
              <a:gradFill rotWithShape="1">
                <a:gsLst>
                  <a:gs pos="0">
                    <a:srgbClr val="475A5A"/>
                  </a:gs>
                  <a:gs pos="50000">
                    <a:srgbClr val="83A6A7"/>
                  </a:gs>
                  <a:gs pos="100000">
                    <a:srgbClr val="475A5A"/>
                  </a:gs>
                </a:gsLst>
                <a:lin ang="18900000" scaled="1"/>
                <a:tileRect/>
              </a:gradFill>
              <a:ln w="9525">
                <a:noFill/>
              </a:ln>
            </p:spPr>
            <p:txBody>
              <a:bodyPr anchor="t"/>
              <a:lstStyle/>
              <a:p>
                <a:pPr algn="ctr" eaLnBrk="0" hangingPunct="0"/>
                <a:endParaRPr lang="zh-CN" altLang="en-US" sz="1795">
                  <a:latin typeface="Arial" panose="020B0604020202020204" pitchFamily="34" charset="0"/>
                </a:endParaRPr>
              </a:p>
            </p:txBody>
          </p:sp>
          <p:sp>
            <p:nvSpPr>
              <p:cNvPr id="27681" name="椭圆 39986"/>
              <p:cNvSpPr/>
              <p:nvPr/>
            </p:nvSpPr>
            <p:spPr>
              <a:xfrm>
                <a:off x="60" y="61"/>
                <a:ext cx="787" cy="788"/>
              </a:xfrm>
              <a:prstGeom prst="ellipse">
                <a:avLst/>
              </a:prstGeom>
              <a:gradFill rotWithShape="1">
                <a:gsLst>
                  <a:gs pos="0">
                    <a:srgbClr val="53696A"/>
                  </a:gs>
                  <a:gs pos="100000">
                    <a:srgbClr val="83A6A7">
                      <a:alpha val="0"/>
                    </a:srgbClr>
                  </a:gs>
                </a:gsLst>
                <a:lin ang="2700000" scaled="1"/>
                <a:tileRect/>
              </a:gradFill>
              <a:ln w="9525">
                <a:noFill/>
              </a:ln>
            </p:spPr>
            <p:txBody>
              <a:bodyPr anchor="t"/>
              <a:lstStyle/>
              <a:p>
                <a:pPr algn="ctr" eaLnBrk="0" hangingPunct="0"/>
                <a:endParaRPr lang="zh-CN" altLang="en-US" sz="1795">
                  <a:latin typeface="Arial" panose="020B0604020202020204" pitchFamily="34" charset="0"/>
                </a:endParaRPr>
              </a:p>
            </p:txBody>
          </p:sp>
          <p:sp>
            <p:nvSpPr>
              <p:cNvPr id="27682" name="椭圆 39987"/>
              <p:cNvSpPr/>
              <p:nvPr/>
            </p:nvSpPr>
            <p:spPr>
              <a:xfrm>
                <a:off x="99" y="99"/>
                <a:ext cx="709" cy="709"/>
              </a:xfrm>
              <a:prstGeom prst="ellipse">
                <a:avLst/>
              </a:prstGeom>
              <a:solidFill>
                <a:srgbClr val="000000"/>
              </a:solidFill>
              <a:ln w="9525">
                <a:noFill/>
              </a:ln>
            </p:spPr>
            <p:txBody>
              <a:bodyPr anchor="t"/>
              <a:lstStyle/>
              <a:p>
                <a:pPr algn="ctr" eaLnBrk="0" hangingPunct="0"/>
                <a:endParaRPr lang="zh-CN" altLang="en-US" sz="1795">
                  <a:latin typeface="Arial" panose="020B0604020202020204" pitchFamily="34" charset="0"/>
                </a:endParaRPr>
              </a:p>
            </p:txBody>
          </p:sp>
          <p:grpSp>
            <p:nvGrpSpPr>
              <p:cNvPr id="27683" name="组合 39988"/>
              <p:cNvGrpSpPr/>
              <p:nvPr/>
            </p:nvGrpSpPr>
            <p:grpSpPr>
              <a:xfrm>
                <a:off x="110" y="110"/>
                <a:ext cx="687" cy="688"/>
                <a:chOff x="0" y="0"/>
                <a:chExt cx="1252" cy="1252"/>
              </a:xfrm>
            </p:grpSpPr>
            <p:sp>
              <p:nvSpPr>
                <p:cNvPr id="27684" name="椭圆 39989"/>
                <p:cNvSpPr/>
                <p:nvPr/>
              </p:nvSpPr>
              <p:spPr>
                <a:xfrm>
                  <a:off x="0" y="0"/>
                  <a:ext cx="1252" cy="1252"/>
                </a:xfrm>
                <a:prstGeom prst="ellipse">
                  <a:avLst/>
                </a:prstGeom>
                <a:gradFill rotWithShape="1">
                  <a:gsLst>
                    <a:gs pos="0">
                      <a:srgbClr val="636869"/>
                    </a:gs>
                    <a:gs pos="100000">
                      <a:srgbClr val="D6E1E2"/>
                    </a:gs>
                  </a:gsLst>
                  <a:lin ang="5400000" scaled="1"/>
                  <a:tileRect/>
                </a:gradFill>
                <a:ln w="9525">
                  <a:noFill/>
                </a:ln>
              </p:spPr>
              <p:txBody>
                <a:bodyPr anchor="t"/>
                <a:lstStyle/>
                <a:p>
                  <a:pPr algn="ctr" eaLnBrk="0" hangingPunct="0"/>
                  <a:endParaRPr lang="zh-CN" altLang="en-US" sz="1795">
                    <a:latin typeface="Arial" panose="020B0604020202020204" pitchFamily="34" charset="0"/>
                  </a:endParaRPr>
                </a:p>
              </p:txBody>
            </p:sp>
            <p:sp>
              <p:nvSpPr>
                <p:cNvPr id="27685" name="椭圆 39990"/>
                <p:cNvSpPr/>
                <p:nvPr/>
              </p:nvSpPr>
              <p:spPr>
                <a:xfrm>
                  <a:off x="16" y="7"/>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anchor="t"/>
                <a:lstStyle/>
                <a:p>
                  <a:pPr algn="ctr" eaLnBrk="0" hangingPunct="0"/>
                  <a:endParaRPr lang="zh-CN" altLang="en-US" sz="1795">
                    <a:latin typeface="Arial" panose="020B0604020202020204" pitchFamily="34" charset="0"/>
                  </a:endParaRPr>
                </a:p>
              </p:txBody>
            </p:sp>
            <p:sp>
              <p:nvSpPr>
                <p:cNvPr id="27686" name="椭圆 39991">
                  <a:hlinkClick r:id="" action="ppaction://noaction"/>
                </p:cNvPr>
                <p:cNvSpPr/>
                <p:nvPr/>
              </p:nvSpPr>
              <p:spPr>
                <a:xfrm>
                  <a:off x="29" y="19"/>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anchor="t"/>
                <a:lstStyle/>
                <a:p>
                  <a:pPr algn="ctr" eaLnBrk="0" hangingPunct="0"/>
                  <a:endParaRPr lang="zh-CN" altLang="en-US" sz="1795">
                    <a:latin typeface="Arial" panose="020B0604020202020204" pitchFamily="34" charset="0"/>
                  </a:endParaRPr>
                </a:p>
              </p:txBody>
            </p:sp>
            <p:sp>
              <p:nvSpPr>
                <p:cNvPr id="27687" name="椭圆 39992"/>
                <p:cNvSpPr/>
                <p:nvPr/>
              </p:nvSpPr>
              <p:spPr>
                <a:xfrm>
                  <a:off x="97" y="51"/>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anchor="t"/>
                <a:lstStyle/>
                <a:p>
                  <a:pPr algn="ctr" eaLnBrk="0" hangingPunct="0"/>
                  <a:endParaRPr lang="zh-CN" altLang="en-US" sz="1795">
                    <a:latin typeface="Arial" panose="020B0604020202020204" pitchFamily="34" charset="0"/>
                  </a:endParaRPr>
                </a:p>
              </p:txBody>
            </p:sp>
          </p:grpSp>
        </p:grpSp>
        <p:sp>
          <p:nvSpPr>
            <p:cNvPr id="27688" name="文本框 39993"/>
            <p:cNvSpPr txBox="1"/>
            <p:nvPr/>
          </p:nvSpPr>
          <p:spPr>
            <a:xfrm rot="3925970">
              <a:off x="1272" y="1169"/>
              <a:ext cx="841" cy="232"/>
            </a:xfrm>
            <a:prstGeom prst="rect">
              <a:avLst/>
            </a:prstGeom>
            <a:noFill/>
            <a:ln w="9525">
              <a:noFill/>
            </a:ln>
          </p:spPr>
          <p:txBody>
            <a:bodyPr wrap="none" anchor="t">
              <a:spAutoFit/>
            </a:bodyPr>
            <a:lstStyle/>
            <a:p>
              <a:pPr eaLnBrk="0" hangingPunct="0"/>
              <a:r>
                <a:rPr lang="zh-CN" altLang="en-US" sz="1795" b="1" dirty="0">
                  <a:solidFill>
                    <a:schemeClr val="bg1"/>
                  </a:solidFill>
                  <a:latin typeface="Arial" panose="020B0604020202020204" pitchFamily="34" charset="0"/>
                  <a:cs typeface="Arial" panose="020B0604020202020204" pitchFamily="34" charset="0"/>
                </a:rPr>
                <a:t>证据矩阵法</a:t>
              </a:r>
              <a:endParaRPr lang="zh-CN" altLang="en-US" sz="1795" b="1" dirty="0">
                <a:solidFill>
                  <a:schemeClr val="bg1"/>
                </a:solidFill>
                <a:latin typeface="Arial" panose="020B0604020202020204" pitchFamily="34" charset="0"/>
                <a:ea typeface="Arial" panose="020B0604020202020204" pitchFamily="34" charset="0"/>
              </a:endParaRPr>
            </a:p>
          </p:txBody>
        </p:sp>
        <p:sp>
          <p:nvSpPr>
            <p:cNvPr id="27689" name="文本框 39994"/>
            <p:cNvSpPr txBox="1"/>
            <p:nvPr/>
          </p:nvSpPr>
          <p:spPr>
            <a:xfrm rot="3925970">
              <a:off x="1406" y="1042"/>
              <a:ext cx="1132" cy="194"/>
            </a:xfrm>
            <a:prstGeom prst="rect">
              <a:avLst/>
            </a:prstGeom>
            <a:noFill/>
            <a:ln w="9525">
              <a:noFill/>
            </a:ln>
          </p:spPr>
          <p:txBody>
            <a:bodyPr wrap="none" anchor="t">
              <a:spAutoFit/>
            </a:bodyPr>
            <a:lstStyle/>
            <a:p>
              <a:pPr eaLnBrk="0" hangingPunct="0"/>
              <a:r>
                <a:rPr lang="zh-CN" altLang="en-US" sz="1400" b="1" dirty="0">
                  <a:solidFill>
                    <a:schemeClr val="tx1"/>
                  </a:solidFill>
                  <a:latin typeface="Arial" panose="020B0604020202020204" pitchFamily="34" charset="0"/>
                  <a:cs typeface="Arial" panose="020B0604020202020204" pitchFamily="34" charset="0"/>
                </a:rPr>
                <a:t>按照产生的证据种类</a:t>
              </a:r>
              <a:endParaRPr lang="zh-CN" altLang="en-US" sz="1400" b="1" dirty="0">
                <a:solidFill>
                  <a:schemeClr val="tx1"/>
                </a:solidFill>
                <a:latin typeface="Arial" panose="020B0604020202020204" pitchFamily="34" charset="0"/>
                <a:ea typeface="Arial" panose="020B0604020202020204" pitchFamily="34" charset="0"/>
              </a:endParaRPr>
            </a:p>
          </p:txBody>
        </p:sp>
      </p:grpSp>
      <p:sp>
        <p:nvSpPr>
          <p:cNvPr id="39996" name="文本框 39995"/>
          <p:cNvSpPr txBox="1"/>
          <p:nvPr/>
        </p:nvSpPr>
        <p:spPr>
          <a:xfrm rot="-1565136">
            <a:off x="2365914" y="4265791"/>
            <a:ext cx="1755994" cy="398780"/>
          </a:xfrm>
          <a:prstGeom prst="rect">
            <a:avLst/>
          </a:prstGeom>
          <a:noFill/>
          <a:ln w="25400">
            <a:noFill/>
          </a:ln>
        </p:spPr>
        <p:txBody>
          <a:bodyPr anchor="t">
            <a:spAutoFit/>
          </a:bodyPr>
          <a:lstStyle/>
          <a:p>
            <a:pPr algn="ctr" eaLnBrk="0" hangingPunct="0">
              <a:spcBef>
                <a:spcPct val="50000"/>
              </a:spcBef>
            </a:pPr>
            <a:r>
              <a:rPr lang="en-US" altLang="zh-CN" sz="1995" b="1">
                <a:solidFill>
                  <a:schemeClr val="tx1"/>
                </a:solidFill>
                <a:latin typeface="Arial" panose="020B0604020202020204" pitchFamily="34" charset="0"/>
                <a:ea typeface="微软雅黑" panose="020B0503020204020204" charset="-122"/>
              </a:rPr>
              <a:t>1.</a:t>
            </a:r>
            <a:r>
              <a:rPr lang="zh-CN" altLang="en-US" sz="1995" b="1" dirty="0">
                <a:solidFill>
                  <a:schemeClr val="tx1"/>
                </a:solidFill>
                <a:latin typeface="Arial" panose="020B0604020202020204" pitchFamily="34" charset="0"/>
                <a:ea typeface="微软雅黑" panose="020B0503020204020204" charset="-122"/>
              </a:rPr>
              <a:t>口头证据</a:t>
            </a:r>
            <a:endParaRPr lang="zh-CN" altLang="en-US" sz="1995" b="1" dirty="0">
              <a:solidFill>
                <a:schemeClr val="tx1"/>
              </a:solidFill>
              <a:latin typeface="Arial" panose="020B0604020202020204" pitchFamily="34" charset="0"/>
              <a:ea typeface="微软雅黑" panose="020B0503020204020204" charset="-122"/>
            </a:endParaRPr>
          </a:p>
        </p:txBody>
      </p:sp>
      <p:sp>
        <p:nvSpPr>
          <p:cNvPr id="39998" name="文本框 39997"/>
          <p:cNvSpPr txBox="1"/>
          <p:nvPr/>
        </p:nvSpPr>
        <p:spPr>
          <a:xfrm rot="-1565136">
            <a:off x="2594130" y="4570079"/>
            <a:ext cx="1683091" cy="398780"/>
          </a:xfrm>
          <a:prstGeom prst="rect">
            <a:avLst/>
          </a:prstGeom>
          <a:noFill/>
          <a:ln w="25400">
            <a:noFill/>
          </a:ln>
        </p:spPr>
        <p:txBody>
          <a:bodyPr anchor="t">
            <a:spAutoFit/>
          </a:bodyPr>
          <a:lstStyle/>
          <a:p>
            <a:pPr algn="ctr" eaLnBrk="0" hangingPunct="0">
              <a:spcBef>
                <a:spcPct val="50000"/>
              </a:spcBef>
            </a:pPr>
            <a:r>
              <a:rPr lang="en-US" altLang="zh-CN" sz="1995" b="1">
                <a:solidFill>
                  <a:schemeClr val="tx1"/>
                </a:solidFill>
                <a:latin typeface="Arial" panose="020B0604020202020204" pitchFamily="34" charset="0"/>
                <a:ea typeface="微软雅黑" panose="020B0503020204020204" charset="-122"/>
              </a:rPr>
              <a:t>2.</a:t>
            </a:r>
            <a:r>
              <a:rPr lang="zh-CN" altLang="en-US" sz="1995" b="1" dirty="0">
                <a:solidFill>
                  <a:schemeClr val="tx1"/>
                </a:solidFill>
                <a:latin typeface="Arial" panose="020B0604020202020204" pitchFamily="34" charset="0"/>
                <a:ea typeface="微软雅黑" panose="020B0503020204020204" charset="-122"/>
              </a:rPr>
              <a:t>书面证据</a:t>
            </a:r>
            <a:endParaRPr lang="zh-CN" altLang="en-US" sz="1995" b="1" dirty="0">
              <a:solidFill>
                <a:schemeClr val="tx1"/>
              </a:solidFill>
              <a:latin typeface="Arial" panose="020B0604020202020204" pitchFamily="34" charset="0"/>
              <a:ea typeface="微软雅黑" panose="020B0503020204020204" charset="-122"/>
            </a:endParaRPr>
          </a:p>
        </p:txBody>
      </p:sp>
      <p:sp>
        <p:nvSpPr>
          <p:cNvPr id="39999" name="文本框 39998"/>
          <p:cNvSpPr txBox="1"/>
          <p:nvPr/>
        </p:nvSpPr>
        <p:spPr>
          <a:xfrm rot="-1565136">
            <a:off x="2822346" y="4950439"/>
            <a:ext cx="1527778" cy="398780"/>
          </a:xfrm>
          <a:prstGeom prst="rect">
            <a:avLst/>
          </a:prstGeom>
          <a:noFill/>
          <a:ln w="25400">
            <a:noFill/>
          </a:ln>
        </p:spPr>
        <p:txBody>
          <a:bodyPr anchor="t">
            <a:spAutoFit/>
          </a:bodyPr>
          <a:lstStyle/>
          <a:p>
            <a:pPr algn="ctr" eaLnBrk="0" hangingPunct="0">
              <a:spcBef>
                <a:spcPct val="50000"/>
              </a:spcBef>
            </a:pPr>
            <a:r>
              <a:rPr lang="en-US" altLang="zh-CN" sz="1995" b="1">
                <a:solidFill>
                  <a:schemeClr val="tx1"/>
                </a:solidFill>
                <a:latin typeface="Arial" panose="020B0604020202020204" pitchFamily="34" charset="0"/>
                <a:ea typeface="微软雅黑" panose="020B0503020204020204" charset="-122"/>
              </a:rPr>
              <a:t>3.</a:t>
            </a:r>
            <a:r>
              <a:rPr lang="zh-CN" altLang="en-US" sz="1995" b="1" dirty="0">
                <a:solidFill>
                  <a:schemeClr val="tx1"/>
                </a:solidFill>
                <a:latin typeface="Arial" panose="020B0604020202020204" pitchFamily="34" charset="0"/>
                <a:ea typeface="微软雅黑" panose="020B0503020204020204" charset="-122"/>
              </a:rPr>
              <a:t>实物证据</a:t>
            </a:r>
            <a:endParaRPr lang="zh-CN" altLang="en-US" sz="1995" b="1" dirty="0">
              <a:solidFill>
                <a:schemeClr val="tx1"/>
              </a:solidFill>
              <a:latin typeface="Arial" panose="020B0604020202020204" pitchFamily="34" charset="0"/>
              <a:ea typeface="微软雅黑" panose="020B0503020204020204" charset="-122"/>
            </a:endParaRPr>
          </a:p>
        </p:txBody>
      </p:sp>
      <p:sp>
        <p:nvSpPr>
          <p:cNvPr id="40000" name="文本框 39999"/>
          <p:cNvSpPr txBox="1"/>
          <p:nvPr/>
        </p:nvSpPr>
        <p:spPr>
          <a:xfrm rot="-1565136">
            <a:off x="2727832" y="5331567"/>
            <a:ext cx="1782696" cy="398780"/>
          </a:xfrm>
          <a:prstGeom prst="rect">
            <a:avLst/>
          </a:prstGeom>
          <a:noFill/>
          <a:ln w="25400">
            <a:noFill/>
          </a:ln>
        </p:spPr>
        <p:txBody>
          <a:bodyPr wrap="square" anchor="t">
            <a:spAutoFit/>
          </a:bodyPr>
          <a:lstStyle/>
          <a:p>
            <a:pPr algn="ctr" eaLnBrk="0" hangingPunct="0">
              <a:spcBef>
                <a:spcPct val="50000"/>
              </a:spcBef>
            </a:pPr>
            <a:r>
              <a:rPr lang="en-US" altLang="zh-CN" sz="1995" b="1">
                <a:solidFill>
                  <a:schemeClr val="tx1"/>
                </a:solidFill>
                <a:latin typeface="Arial" panose="020B0604020202020204" pitchFamily="34" charset="0"/>
                <a:ea typeface="微软雅黑" panose="020B0503020204020204" charset="-122"/>
              </a:rPr>
              <a:t>4.</a:t>
            </a:r>
            <a:r>
              <a:rPr lang="zh-CN" altLang="en-US" sz="1995" b="1" dirty="0">
                <a:solidFill>
                  <a:schemeClr val="tx1"/>
                </a:solidFill>
                <a:latin typeface="Arial" panose="020B0604020202020204" pitchFamily="34" charset="0"/>
                <a:ea typeface="微软雅黑" panose="020B0503020204020204" charset="-122"/>
              </a:rPr>
              <a:t>视听证据</a:t>
            </a:r>
            <a:endParaRPr lang="zh-CN" altLang="en-US" sz="1995" b="1" dirty="0">
              <a:solidFill>
                <a:schemeClr val="tx1"/>
              </a:solidFill>
              <a:latin typeface="Arial" panose="020B0604020202020204" pitchFamily="34" charset="0"/>
              <a:ea typeface="微软雅黑" panose="020B0503020204020204" charset="-122"/>
            </a:endParaRPr>
          </a:p>
        </p:txBody>
      </p:sp>
      <p:sp>
        <p:nvSpPr>
          <p:cNvPr id="40001" name="直接连接符 40000"/>
          <p:cNvSpPr/>
          <p:nvPr/>
        </p:nvSpPr>
        <p:spPr>
          <a:xfrm flipV="1">
            <a:off x="4073306" y="1628631"/>
            <a:ext cx="879053" cy="2133856"/>
          </a:xfrm>
          <a:prstGeom prst="line">
            <a:avLst/>
          </a:prstGeom>
          <a:ln w="25400" cap="flat" cmpd="sng">
            <a:solidFill>
              <a:schemeClr val="tx1"/>
            </a:solidFill>
            <a:prstDash val="solid"/>
            <a:round/>
            <a:headEnd type="none" w="med" len="med"/>
            <a:tailEnd type="triangle" w="med" len="med"/>
          </a:ln>
        </p:spPr>
        <p:txBody>
          <a:bodyPr anchor="t"/>
          <a:lstStyle/>
          <a:p>
            <a:pPr algn="ctr" eaLnBrk="0" hangingPunct="0"/>
            <a:endParaRPr lang="zh-CN" altLang="en-US" sz="1795">
              <a:latin typeface="Arial" panose="020B0604020202020204" pitchFamily="34" charset="0"/>
            </a:endParaRPr>
          </a:p>
        </p:txBody>
      </p:sp>
      <p:sp>
        <p:nvSpPr>
          <p:cNvPr id="40002" name="文本框 40001"/>
          <p:cNvSpPr txBox="1"/>
          <p:nvPr/>
        </p:nvSpPr>
        <p:spPr>
          <a:xfrm>
            <a:off x="5028432" y="923237"/>
            <a:ext cx="3676810" cy="922020"/>
          </a:xfrm>
          <a:prstGeom prst="rect">
            <a:avLst/>
          </a:prstGeom>
          <a:solidFill>
            <a:srgbClr val="2DD7FF"/>
          </a:solidFill>
          <a:ln w="25400">
            <a:noFill/>
          </a:ln>
        </p:spPr>
        <p:txBody>
          <a:bodyPr wrap="square" anchor="t">
            <a:spAutoFit/>
          </a:bodyPr>
          <a:lstStyle/>
          <a:p>
            <a:pPr eaLnBrk="0" hangingPunct="0">
              <a:spcBef>
                <a:spcPct val="50000"/>
              </a:spcBef>
            </a:pPr>
            <a:r>
              <a:rPr lang="zh-CN" altLang="en-US" sz="1795" b="1" dirty="0">
                <a:latin typeface="Arial" panose="020B0604020202020204" pitchFamily="34" charset="0"/>
                <a:ea typeface="方正中倩简体" pitchFamily="65" charset="-122"/>
              </a:rPr>
              <a:t>    </a:t>
            </a:r>
            <a:r>
              <a:rPr lang="zh-CN" altLang="en-US" sz="1795" b="1" dirty="0">
                <a:solidFill>
                  <a:srgbClr val="FF0000"/>
                </a:solidFill>
                <a:effectLst>
                  <a:innerShdw blurRad="63500" dist="50800" dir="13500000">
                    <a:srgbClr val="000000">
                      <a:alpha val="50000"/>
                    </a:srgbClr>
                  </a:innerShdw>
                </a:effectLst>
                <a:latin typeface="Arial" panose="020B0604020202020204" pitchFamily="34" charset="0"/>
                <a:ea typeface="方正中倩简体" pitchFamily="65" charset="-122"/>
              </a:rPr>
              <a:t>从个人那里包括直接收集相关的证据。收集口头证据包括面谈、审问、测谎等</a:t>
            </a:r>
            <a:r>
              <a:rPr lang="zh-CN" altLang="en-US" sz="1595" b="1" dirty="0">
                <a:solidFill>
                  <a:srgbClr val="FF0000"/>
                </a:solidFill>
                <a:effectLst>
                  <a:innerShdw blurRad="63500" dist="50800" dir="13500000">
                    <a:srgbClr val="000000">
                      <a:alpha val="50000"/>
                    </a:srgbClr>
                  </a:innerShdw>
                </a:effectLst>
                <a:latin typeface="Arial" panose="020B0604020202020204" pitchFamily="34" charset="0"/>
                <a:ea typeface="仿宋_GB2312" pitchFamily="1" charset="-122"/>
              </a:rPr>
              <a:t> </a:t>
            </a:r>
            <a:endParaRPr lang="zh-CN" altLang="en-US" sz="1595" b="1" dirty="0">
              <a:solidFill>
                <a:srgbClr val="FF0000"/>
              </a:solidFill>
              <a:effectLst>
                <a:innerShdw blurRad="63500" dist="50800" dir="13500000">
                  <a:srgbClr val="000000">
                    <a:alpha val="50000"/>
                  </a:srgbClr>
                </a:innerShdw>
              </a:effectLst>
              <a:latin typeface="Arial" panose="020B0604020202020204" pitchFamily="34" charset="0"/>
              <a:ea typeface="仿宋_GB2312" pitchFamily="1" charset="-122"/>
            </a:endParaRPr>
          </a:p>
        </p:txBody>
      </p:sp>
      <p:sp>
        <p:nvSpPr>
          <p:cNvPr id="40003" name="直接连接符 40002"/>
          <p:cNvSpPr/>
          <p:nvPr/>
        </p:nvSpPr>
        <p:spPr>
          <a:xfrm flipV="1">
            <a:off x="4243123" y="2971800"/>
            <a:ext cx="791455" cy="1346243"/>
          </a:xfrm>
          <a:prstGeom prst="line">
            <a:avLst/>
          </a:prstGeom>
          <a:ln w="25400" cap="flat" cmpd="sng">
            <a:solidFill>
              <a:schemeClr val="tx1"/>
            </a:solidFill>
            <a:prstDash val="solid"/>
            <a:round/>
            <a:headEnd type="none" w="med" len="med"/>
            <a:tailEnd type="triangle" w="med" len="med"/>
          </a:ln>
        </p:spPr>
        <p:txBody>
          <a:bodyPr anchor="t"/>
          <a:lstStyle/>
          <a:p>
            <a:pPr algn="ctr" eaLnBrk="0" hangingPunct="0"/>
            <a:endParaRPr lang="zh-CN" altLang="en-US" sz="1795">
              <a:latin typeface="Arial" panose="020B0604020202020204" pitchFamily="34" charset="0"/>
            </a:endParaRPr>
          </a:p>
        </p:txBody>
      </p:sp>
      <p:sp>
        <p:nvSpPr>
          <p:cNvPr id="40005" name="文本框 40004"/>
          <p:cNvSpPr txBox="1"/>
          <p:nvPr/>
        </p:nvSpPr>
        <p:spPr>
          <a:xfrm>
            <a:off x="5028432" y="1935224"/>
            <a:ext cx="3854311" cy="1322070"/>
          </a:xfrm>
          <a:prstGeom prst="rect">
            <a:avLst/>
          </a:prstGeom>
          <a:solidFill>
            <a:srgbClr val="33CC33"/>
          </a:solidFill>
          <a:ln w="25400">
            <a:noFill/>
          </a:ln>
        </p:spPr>
        <p:txBody>
          <a:bodyPr wrap="square" anchor="t">
            <a:spAutoFit/>
          </a:bodyPr>
          <a:lstStyle/>
          <a:p>
            <a:pPr eaLnBrk="0" hangingPunct="0">
              <a:spcBef>
                <a:spcPct val="50000"/>
              </a:spcBef>
            </a:pPr>
            <a:r>
              <a:rPr lang="zh-CN" altLang="en-US" sz="1595" b="1" dirty="0">
                <a:solidFill>
                  <a:schemeClr val="accent4"/>
                </a:solidFill>
                <a:latin typeface="Arial" panose="020B0604020202020204" pitchFamily="34" charset="0"/>
                <a:ea typeface="方正中倩简体" pitchFamily="65" charset="-122"/>
              </a:rPr>
              <a:t>    </a:t>
            </a:r>
            <a:r>
              <a:rPr lang="zh-CN" altLang="en-US" sz="1595" b="1" dirty="0">
                <a:solidFill>
                  <a:schemeClr val="tx1"/>
                </a:solidFill>
                <a:effectLst>
                  <a:outerShdw blurRad="38100" dist="19050" dir="2700000" algn="tl" rotWithShape="0">
                    <a:schemeClr val="dk1">
                      <a:alpha val="40000"/>
                    </a:schemeClr>
                  </a:outerShdw>
                </a:effectLst>
                <a:latin typeface="Arial" panose="020B0604020202020204" pitchFamily="34" charset="0"/>
                <a:ea typeface="方正中倩简体" pitchFamily="65" charset="-122"/>
              </a:rPr>
              <a:t>所获取的文书、凭证、计算机记录等书面文件、印刷品或电子版形式的证据。收集书面证据的常用方法包括检查凭证、调查公共记录、审计、检测计算机、计算净值、分析会计报表等。</a:t>
            </a:r>
            <a:endParaRPr lang="zh-CN" altLang="en-US" sz="1595" b="1" dirty="0">
              <a:solidFill>
                <a:schemeClr val="tx1"/>
              </a:solidFill>
              <a:effectLst>
                <a:outerShdw blurRad="38100" dist="19050" dir="2700000" algn="tl" rotWithShape="0">
                  <a:schemeClr val="dk1">
                    <a:alpha val="40000"/>
                  </a:schemeClr>
                </a:outerShdw>
              </a:effectLst>
              <a:latin typeface="Arial" panose="020B0604020202020204" pitchFamily="34" charset="0"/>
              <a:ea typeface="方正中倩简体" pitchFamily="65" charset="-122"/>
            </a:endParaRPr>
          </a:p>
        </p:txBody>
      </p:sp>
      <p:sp>
        <p:nvSpPr>
          <p:cNvPr id="40006" name="直接连接符 40005"/>
          <p:cNvSpPr/>
          <p:nvPr/>
        </p:nvSpPr>
        <p:spPr>
          <a:xfrm flipV="1">
            <a:off x="4191640" y="4115953"/>
            <a:ext cx="840633" cy="834486"/>
          </a:xfrm>
          <a:prstGeom prst="line">
            <a:avLst/>
          </a:prstGeom>
          <a:ln w="25400" cap="flat" cmpd="sng">
            <a:solidFill>
              <a:schemeClr val="tx1"/>
            </a:solidFill>
            <a:prstDash val="solid"/>
            <a:round/>
            <a:headEnd type="none" w="med" len="med"/>
            <a:tailEnd type="triangle" w="med" len="med"/>
          </a:ln>
        </p:spPr>
        <p:txBody>
          <a:bodyPr anchor="t"/>
          <a:lstStyle/>
          <a:p>
            <a:pPr algn="ctr" eaLnBrk="0" hangingPunct="0"/>
            <a:endParaRPr lang="zh-CN" altLang="en-US" sz="1795">
              <a:latin typeface="Arial" panose="020B0604020202020204" pitchFamily="34" charset="0"/>
            </a:endParaRPr>
          </a:p>
        </p:txBody>
      </p:sp>
      <p:sp>
        <p:nvSpPr>
          <p:cNvPr id="40007" name="文本框 40006"/>
          <p:cNvSpPr txBox="1"/>
          <p:nvPr/>
        </p:nvSpPr>
        <p:spPr>
          <a:xfrm>
            <a:off x="5120640" y="3316045"/>
            <a:ext cx="3882742" cy="1076325"/>
          </a:xfrm>
          <a:prstGeom prst="rect">
            <a:avLst/>
          </a:prstGeom>
          <a:solidFill>
            <a:srgbClr val="FFFF00"/>
          </a:solidFill>
          <a:ln w="25400">
            <a:noFill/>
          </a:ln>
        </p:spPr>
        <p:txBody>
          <a:bodyPr wrap="square" anchor="t">
            <a:spAutoFit/>
            <a:scene3d>
              <a:camera prst="orthographicFront"/>
              <a:lightRig rig="soft" dir="t">
                <a:rot lat="0" lon="0" rev="15600000"/>
              </a:lightRig>
            </a:scene3d>
            <a:sp3d extrusionH="57150" prstMaterial="softEdge">
              <a:bevelT w="25400" h="38100"/>
            </a:sp3d>
          </a:bodyPr>
          <a:lstStyle/>
          <a:p>
            <a:pPr eaLnBrk="0" hangingPunct="0">
              <a:spcBef>
                <a:spcPct val="50000"/>
              </a:spcBef>
            </a:pPr>
            <a:r>
              <a:rPr lang="zh-CN" altLang="en-US" sz="1595" dirty="0">
                <a:solidFill>
                  <a:schemeClr val="accent4"/>
                </a:solidFill>
                <a:latin typeface="Arial" panose="020B0604020202020204" pitchFamily="34" charset="0"/>
                <a:ea typeface="方正中倩简体" pitchFamily="65" charset="-122"/>
              </a:rPr>
              <a:t>    </a:t>
            </a:r>
            <a:r>
              <a:rPr lang="zh-CN" altLang="en-US" sz="1595" b="1" dirty="0">
                <a:solidFill>
                  <a:schemeClr val="accent4"/>
                </a:solidFill>
                <a:effectLst/>
                <a:latin typeface="Arial" panose="020B0604020202020204" pitchFamily="34" charset="0"/>
                <a:ea typeface="方正中倩简体" pitchFamily="65" charset="-122"/>
              </a:rPr>
              <a:t> </a:t>
            </a:r>
            <a:r>
              <a:rPr lang="zh-CN" altLang="en-US" sz="1595" b="1" dirty="0">
                <a:solidFill>
                  <a:srgbClr val="FF0000"/>
                </a:solidFill>
                <a:effectLst/>
                <a:latin typeface="Arial" panose="020B0604020202020204" pitchFamily="34" charset="0"/>
                <a:ea typeface="方正中倩简体" pitchFamily="65" charset="-122"/>
              </a:rPr>
              <a:t>指纹、轮胎印、武器、失窃的财物、证照号码或失窃物品上的标记等与舞弊相关、具备实物形态的证据。收集实物证据的常用方法是专家的鉴定分析。</a:t>
            </a:r>
            <a:r>
              <a:rPr lang="zh-CN" altLang="en-US" sz="1595" b="1" dirty="0">
                <a:solidFill>
                  <a:srgbClr val="FF0000"/>
                </a:solidFill>
                <a:effectLst/>
                <a:latin typeface="Arial" panose="020B0604020202020204" pitchFamily="34" charset="0"/>
                <a:ea typeface="仿宋_GB2312" pitchFamily="1" charset="-122"/>
              </a:rPr>
              <a:t> </a:t>
            </a:r>
            <a:endParaRPr lang="zh-CN" altLang="en-US" sz="1595" b="1" dirty="0">
              <a:solidFill>
                <a:srgbClr val="FF0000"/>
              </a:solidFill>
              <a:effectLst/>
              <a:latin typeface="Arial" panose="020B0604020202020204" pitchFamily="34" charset="0"/>
              <a:ea typeface="仿宋_GB2312" pitchFamily="1" charset="-122"/>
            </a:endParaRPr>
          </a:p>
        </p:txBody>
      </p:sp>
      <p:sp>
        <p:nvSpPr>
          <p:cNvPr id="40008" name="文本框 40007"/>
          <p:cNvSpPr txBox="1"/>
          <p:nvPr/>
        </p:nvSpPr>
        <p:spPr>
          <a:xfrm>
            <a:off x="5169049" y="4512449"/>
            <a:ext cx="3803597" cy="1106805"/>
          </a:xfrm>
          <a:prstGeom prst="rect">
            <a:avLst/>
          </a:prstGeom>
          <a:solidFill>
            <a:schemeClr val="accent2">
              <a:lumMod val="60000"/>
              <a:lumOff val="40000"/>
            </a:schemeClr>
          </a:solidFill>
          <a:ln w="25400">
            <a:solidFill>
              <a:schemeClr val="accent6">
                <a:lumMod val="60000"/>
                <a:lumOff val="40000"/>
              </a:schemeClr>
            </a:solidFill>
          </a:ln>
        </p:spPr>
        <p:txBody>
          <a:bodyPr anchor="t">
            <a:spAutoFit/>
            <a:scene3d>
              <a:camera prst="orthographicFront"/>
              <a:lightRig rig="threePt" dir="t"/>
            </a:scene3d>
          </a:bodyPr>
          <a:lstStyle/>
          <a:p>
            <a:pPr eaLnBrk="0" hangingPunct="0">
              <a:spcBef>
                <a:spcPct val="50000"/>
              </a:spcBef>
            </a:pPr>
            <a:r>
              <a:rPr lang="zh-CN" altLang="en-US" sz="1795" dirty="0">
                <a:ln w="22225">
                  <a:solidFill>
                    <a:schemeClr val="accent2"/>
                  </a:solidFill>
                  <a:prstDash val="solid"/>
                </a:ln>
                <a:solidFill>
                  <a:schemeClr val="accent2">
                    <a:lumMod val="40000"/>
                    <a:lumOff val="60000"/>
                  </a:schemeClr>
                </a:solidFill>
                <a:effectLst/>
                <a:latin typeface="Arial" panose="020B0604020202020204" pitchFamily="34" charset="0"/>
                <a:ea typeface="方正中倩简体" pitchFamily="65" charset="-122"/>
              </a:rPr>
              <a:t>  </a:t>
            </a:r>
            <a:r>
              <a:rPr lang="zh-CN" altLang="en-US" sz="1595" b="1" dirty="0">
                <a:solidFill>
                  <a:srgbClr val="FF0000"/>
                </a:solidFill>
                <a:effectLst/>
                <a:latin typeface="Arial" panose="020B0604020202020204" pitchFamily="34" charset="0"/>
                <a:ea typeface="方正中倩简体" pitchFamily="65" charset="-122"/>
              </a:rPr>
              <a:t> 又称“音像资料”，是指借助电磁、光电、电子计算机设备等技术手段所记载和再现的声音、图像、数据等信息资料收集的证据。</a:t>
            </a:r>
            <a:endParaRPr lang="zh-CN" altLang="en-US" sz="1595" b="1" dirty="0">
              <a:solidFill>
                <a:srgbClr val="FF0000"/>
              </a:solidFill>
              <a:effectLst/>
              <a:latin typeface="Arial" panose="020B0604020202020204" pitchFamily="34" charset="0"/>
              <a:ea typeface="方正中倩简体" pitchFamily="65" charset="-122"/>
            </a:endParaRPr>
          </a:p>
        </p:txBody>
      </p:sp>
      <p:sp>
        <p:nvSpPr>
          <p:cNvPr id="11266" name="标题 11265"/>
          <p:cNvSpPr>
            <a:spLocks noGrp="1"/>
          </p:cNvSpPr>
          <p:nvPr/>
        </p:nvSpPr>
        <p:spPr>
          <a:xfrm>
            <a:off x="2216306" y="34924"/>
            <a:ext cx="5172891" cy="644710"/>
          </a:xfrm>
          <a:prstGeom prst="rect">
            <a:avLst/>
          </a:prstGeom>
        </p:spPr>
        <p:txBody>
          <a:bodyPr anchor="ctr"/>
          <a:lstStyle>
            <a:lvl1pPr algn="l" defTabSz="685800" rtl="0" eaLnBrk="1" latinLnBrk="0" hangingPunct="1">
              <a:lnSpc>
                <a:spcPct val="90000"/>
              </a:lnSpc>
              <a:spcBef>
                <a:spcPct val="0"/>
              </a:spcBef>
              <a:buNone/>
              <a:defRPr sz="2700" b="0" i="0" kern="1200" baseline="0">
                <a:ln>
                  <a:noFill/>
                </a:ln>
                <a:solidFill>
                  <a:schemeClr val="accent1"/>
                </a:solidFill>
                <a:effectLst/>
                <a:latin typeface="+mj-lt"/>
                <a:ea typeface="+mj-ea"/>
                <a:cs typeface="+mj-cs"/>
              </a:defRPr>
            </a:lvl1pPr>
          </a:lstStyle>
          <a:p>
            <a:pPr algn="ctr">
              <a:lnSpc>
                <a:spcPct val="120000"/>
              </a:lnSpc>
              <a:buFont typeface="Arial" panose="020B0604020202020204" pitchFamily="34" charset="0"/>
              <a:buNone/>
              <a:defRPr/>
            </a:pPr>
            <a:r>
              <a:rPr lang="zh-CN" altLang="en-US" sz="2795" b="1" dirty="0">
                <a:solidFill>
                  <a:srgbClr val="FF0000"/>
                </a:solidFill>
                <a:effectLst>
                  <a:outerShdw blurRad="38100" dist="38100" dir="2700000">
                    <a:srgbClr val="000000"/>
                  </a:outerShdw>
                </a:effectLst>
                <a:latin typeface="隶书" panose="02010509060101010101" pitchFamily="49" charset="-122"/>
                <a:ea typeface="隶书" panose="02010509060101010101" pitchFamily="49" charset="-122"/>
              </a:rPr>
              <a:t>搜集审计证据</a:t>
            </a:r>
            <a:endParaRPr lang="zh-CN" altLang="en-US" sz="2795" b="1" dirty="0">
              <a:solidFill>
                <a:srgbClr val="FF0000"/>
              </a:solidFill>
              <a:effectLst>
                <a:outerShdw blurRad="38100" dist="38100" dir="2700000">
                  <a:srgbClr val="000000"/>
                </a:outerShdw>
              </a:effectLst>
              <a:latin typeface="隶书" panose="02010509060101010101" pitchFamily="49" charset="-122"/>
              <a:ea typeface="隶书" panose="02010509060101010101" pitchFamily="49" charset="-122"/>
            </a:endParaRPr>
          </a:p>
        </p:txBody>
      </p:sp>
      <p:sp>
        <p:nvSpPr>
          <p:cNvPr id="2" name="未知"/>
          <p:cNvSpPr/>
          <p:nvPr/>
        </p:nvSpPr>
        <p:spPr>
          <a:xfrm>
            <a:off x="1112070" y="5513268"/>
            <a:ext cx="1230230" cy="1123816"/>
          </a:xfrm>
          <a:custGeom>
            <a:avLst/>
            <a:gdLst/>
            <a:ahLst/>
            <a:cxnLst/>
            <a:rect l="0" t="0" r="0" b="0"/>
            <a:pathLst>
              <a:path w="1323" h="1322">
                <a:moveTo>
                  <a:pt x="51" y="367"/>
                </a:moveTo>
                <a:lnTo>
                  <a:pt x="1323" y="1322"/>
                </a:lnTo>
                <a:lnTo>
                  <a:pt x="1323" y="974"/>
                </a:lnTo>
                <a:lnTo>
                  <a:pt x="0" y="0"/>
                </a:lnTo>
                <a:lnTo>
                  <a:pt x="51" y="367"/>
                </a:lnTo>
                <a:close/>
              </a:path>
            </a:pathLst>
          </a:custGeom>
          <a:solidFill>
            <a:schemeClr val="accent6">
              <a:lumMod val="75000"/>
            </a:schemeClr>
          </a:solidFill>
          <a:ln w="9525">
            <a:noFill/>
          </a:ln>
        </p:spPr>
        <p:txBody>
          <a:bodyPr/>
          <a:lstStyle/>
          <a:p>
            <a:endParaRPr lang="zh-CN" altLang="en-US" sz="1795"/>
          </a:p>
        </p:txBody>
      </p:sp>
      <p:sp>
        <p:nvSpPr>
          <p:cNvPr id="3" name="未知"/>
          <p:cNvSpPr/>
          <p:nvPr/>
        </p:nvSpPr>
        <p:spPr>
          <a:xfrm>
            <a:off x="2328508" y="5426560"/>
            <a:ext cx="1915223" cy="1205424"/>
          </a:xfrm>
          <a:custGeom>
            <a:avLst/>
            <a:gdLst/>
            <a:ahLst/>
            <a:cxnLst/>
            <a:rect l="0" t="0" r="0" b="0"/>
            <a:pathLst>
              <a:path w="2083" h="1418">
                <a:moveTo>
                  <a:pt x="0" y="1070"/>
                </a:moveTo>
                <a:lnTo>
                  <a:pt x="2083" y="0"/>
                </a:lnTo>
                <a:lnTo>
                  <a:pt x="2045" y="355"/>
                </a:lnTo>
                <a:lnTo>
                  <a:pt x="7" y="1418"/>
                </a:lnTo>
                <a:lnTo>
                  <a:pt x="0" y="1070"/>
                </a:lnTo>
                <a:close/>
              </a:path>
            </a:pathLst>
          </a:custGeom>
          <a:solidFill>
            <a:schemeClr val="accent6">
              <a:lumMod val="75000"/>
            </a:schemeClr>
          </a:solidFill>
          <a:ln w="9525">
            <a:noFill/>
          </a:ln>
        </p:spPr>
        <p:txBody>
          <a:bodyPr/>
          <a:lstStyle/>
          <a:p>
            <a:endParaRPr lang="zh-CN" altLang="en-US" sz="1795"/>
          </a:p>
        </p:txBody>
      </p:sp>
      <p:sp>
        <p:nvSpPr>
          <p:cNvPr id="4" name="文本框 3"/>
          <p:cNvSpPr txBox="1"/>
          <p:nvPr/>
        </p:nvSpPr>
        <p:spPr>
          <a:xfrm rot="-1565136">
            <a:off x="2512679" y="5761873"/>
            <a:ext cx="1782696" cy="398780"/>
          </a:xfrm>
          <a:prstGeom prst="rect">
            <a:avLst/>
          </a:prstGeom>
          <a:noFill/>
          <a:ln w="25400">
            <a:noFill/>
          </a:ln>
        </p:spPr>
        <p:txBody>
          <a:bodyPr wrap="square" anchor="t">
            <a:spAutoFit/>
          </a:bodyPr>
          <a:lstStyle/>
          <a:p>
            <a:pPr algn="ctr" eaLnBrk="0" hangingPunct="0">
              <a:spcBef>
                <a:spcPct val="50000"/>
              </a:spcBef>
            </a:pPr>
            <a:r>
              <a:rPr lang="en-US" altLang="zh-CN" sz="1995" b="1">
                <a:solidFill>
                  <a:schemeClr val="tx1"/>
                </a:solidFill>
                <a:latin typeface="Arial" panose="020B0604020202020204" pitchFamily="34" charset="0"/>
                <a:ea typeface="微软雅黑" panose="020B0503020204020204" charset="-122"/>
              </a:rPr>
              <a:t>5.</a:t>
            </a:r>
            <a:r>
              <a:rPr lang="zh-CN" altLang="en-US" sz="1995" b="1" dirty="0">
                <a:solidFill>
                  <a:schemeClr val="tx1"/>
                </a:solidFill>
                <a:latin typeface="Arial" panose="020B0604020202020204" pitchFamily="34" charset="0"/>
                <a:ea typeface="微软雅黑" panose="020B0503020204020204" charset="-122"/>
              </a:rPr>
              <a:t>电子证据</a:t>
            </a:r>
            <a:endParaRPr lang="zh-CN" altLang="en-US" sz="1995" b="1" dirty="0">
              <a:solidFill>
                <a:schemeClr val="tx1"/>
              </a:solidFill>
              <a:latin typeface="Arial" panose="020B0604020202020204" pitchFamily="34" charset="0"/>
              <a:ea typeface="微软雅黑" panose="020B0503020204020204" charset="-122"/>
            </a:endParaRPr>
          </a:p>
        </p:txBody>
      </p:sp>
      <p:sp>
        <p:nvSpPr>
          <p:cNvPr id="5" name="未知"/>
          <p:cNvSpPr/>
          <p:nvPr/>
        </p:nvSpPr>
        <p:spPr>
          <a:xfrm>
            <a:off x="1173542" y="5851366"/>
            <a:ext cx="1230230" cy="1123816"/>
          </a:xfrm>
          <a:custGeom>
            <a:avLst/>
            <a:gdLst/>
            <a:ahLst/>
            <a:cxnLst/>
            <a:rect l="0" t="0" r="0" b="0"/>
            <a:pathLst>
              <a:path w="1323" h="1322">
                <a:moveTo>
                  <a:pt x="51" y="367"/>
                </a:moveTo>
                <a:lnTo>
                  <a:pt x="1323" y="1322"/>
                </a:lnTo>
                <a:lnTo>
                  <a:pt x="1323" y="974"/>
                </a:lnTo>
                <a:lnTo>
                  <a:pt x="0" y="0"/>
                </a:lnTo>
                <a:lnTo>
                  <a:pt x="51" y="367"/>
                </a:lnTo>
                <a:close/>
              </a:path>
            </a:pathLst>
          </a:custGeom>
          <a:solidFill>
            <a:schemeClr val="accent4">
              <a:lumMod val="60000"/>
              <a:lumOff val="40000"/>
            </a:schemeClr>
          </a:solidFill>
          <a:ln w="9525">
            <a:noFill/>
          </a:ln>
        </p:spPr>
        <p:txBody>
          <a:bodyPr/>
          <a:lstStyle/>
          <a:p>
            <a:endParaRPr lang="zh-CN" altLang="en-US" sz="1795"/>
          </a:p>
        </p:txBody>
      </p:sp>
      <p:sp>
        <p:nvSpPr>
          <p:cNvPr id="6" name="未知"/>
          <p:cNvSpPr/>
          <p:nvPr/>
        </p:nvSpPr>
        <p:spPr>
          <a:xfrm>
            <a:off x="2396127" y="5769267"/>
            <a:ext cx="1915223" cy="1205424"/>
          </a:xfrm>
          <a:custGeom>
            <a:avLst/>
            <a:gdLst/>
            <a:ahLst/>
            <a:cxnLst/>
            <a:rect l="0" t="0" r="0" b="0"/>
            <a:pathLst>
              <a:path w="2083" h="1418">
                <a:moveTo>
                  <a:pt x="0" y="1070"/>
                </a:moveTo>
                <a:lnTo>
                  <a:pt x="2083" y="0"/>
                </a:lnTo>
                <a:lnTo>
                  <a:pt x="2045" y="355"/>
                </a:lnTo>
                <a:lnTo>
                  <a:pt x="7" y="1418"/>
                </a:lnTo>
                <a:lnTo>
                  <a:pt x="0" y="1070"/>
                </a:lnTo>
                <a:close/>
              </a:path>
            </a:pathLst>
          </a:custGeom>
          <a:solidFill>
            <a:schemeClr val="accent4">
              <a:lumMod val="60000"/>
              <a:lumOff val="40000"/>
            </a:schemeClr>
          </a:solidFill>
          <a:ln w="9525">
            <a:noFill/>
          </a:ln>
        </p:spPr>
        <p:txBody>
          <a:bodyPr/>
          <a:lstStyle/>
          <a:p>
            <a:endParaRPr lang="zh-CN" altLang="en-US" sz="1795"/>
          </a:p>
        </p:txBody>
      </p:sp>
      <p:cxnSp>
        <p:nvCxnSpPr>
          <p:cNvPr id="7" name="直接箭头连接符 6"/>
          <p:cNvCxnSpPr/>
          <p:nvPr/>
        </p:nvCxnSpPr>
        <p:spPr>
          <a:xfrm flipV="1">
            <a:off x="4360689" y="5088751"/>
            <a:ext cx="672353" cy="152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089904" y="5721147"/>
            <a:ext cx="4030276" cy="1076325"/>
          </a:xfrm>
          <a:prstGeom prst="rect">
            <a:avLst/>
          </a:prstGeom>
          <a:solidFill>
            <a:schemeClr val="accent3">
              <a:lumMod val="60000"/>
              <a:lumOff val="40000"/>
            </a:schemeClr>
          </a:solidFill>
          <a:ln w="25400">
            <a:noFill/>
          </a:ln>
        </p:spPr>
        <p:txBody>
          <a:bodyPr wrap="square" anchor="t">
            <a:spAutoFit/>
            <a:scene3d>
              <a:camera prst="orthographicFront"/>
              <a:lightRig rig="soft" dir="t">
                <a:rot lat="0" lon="0" rev="15600000"/>
              </a:lightRig>
            </a:scene3d>
            <a:sp3d extrusionH="57150" prstMaterial="softEdge">
              <a:bevelT w="25400" h="38100"/>
            </a:sp3d>
          </a:bodyPr>
          <a:lstStyle/>
          <a:p>
            <a:pPr eaLnBrk="0" hangingPunct="0">
              <a:spcBef>
                <a:spcPct val="50000"/>
              </a:spcBef>
            </a:pPr>
            <a:r>
              <a:rPr lang="zh-CN" altLang="en-US" sz="1595" dirty="0">
                <a:solidFill>
                  <a:schemeClr val="accent4"/>
                </a:solidFill>
                <a:latin typeface="Arial" panose="020B0604020202020204" pitchFamily="34" charset="0"/>
                <a:ea typeface="方正中倩简体" pitchFamily="65" charset="-122"/>
              </a:rPr>
              <a:t>    </a:t>
            </a:r>
            <a:r>
              <a:rPr lang="zh-CN" altLang="en-US" sz="1595" b="1" dirty="0">
                <a:solidFill>
                  <a:schemeClr val="accent4"/>
                </a:solidFill>
                <a:effectLst/>
                <a:latin typeface="Arial" panose="020B0604020202020204" pitchFamily="34" charset="0"/>
                <a:ea typeface="方正中倩简体" pitchFamily="65" charset="-122"/>
              </a:rPr>
              <a:t> </a:t>
            </a:r>
            <a:r>
              <a:rPr lang="zh-CN" altLang="en-US" sz="1595" b="1" dirty="0">
                <a:solidFill>
                  <a:srgbClr val="FF0000"/>
                </a:solidFill>
                <a:effectLst/>
                <a:latin typeface="Arial" panose="020B0604020202020204" pitchFamily="34" charset="0"/>
                <a:ea typeface="方正中倩简体" pitchFamily="65" charset="-122"/>
              </a:rPr>
              <a:t>基于电子技术生成、以数字化形式存在于磁盘、光盘、存储卡、手机等各种电子设备载体，其内容可与载体分离，并可多次复制到其他载体的文件。</a:t>
            </a:r>
            <a:r>
              <a:rPr lang="zh-CN" altLang="en-US" sz="1595" b="1" dirty="0">
                <a:solidFill>
                  <a:srgbClr val="FF0000"/>
                </a:solidFill>
                <a:effectLst/>
                <a:latin typeface="Arial" panose="020B0604020202020204" pitchFamily="34" charset="0"/>
                <a:ea typeface="仿宋_GB2312" pitchFamily="1" charset="-122"/>
              </a:rPr>
              <a:t> </a:t>
            </a:r>
            <a:endParaRPr lang="zh-CN" altLang="en-US" sz="1595" b="1" dirty="0">
              <a:solidFill>
                <a:srgbClr val="FF0000"/>
              </a:solidFill>
              <a:effectLst/>
              <a:latin typeface="Arial" panose="020B0604020202020204" pitchFamily="34" charset="0"/>
              <a:ea typeface="仿宋_GB2312" pitchFamily="1" charset="-122"/>
            </a:endParaRPr>
          </a:p>
        </p:txBody>
      </p:sp>
      <p:cxnSp>
        <p:nvCxnSpPr>
          <p:cNvPr id="9" name="直接箭头连接符 8"/>
          <p:cNvCxnSpPr/>
          <p:nvPr/>
        </p:nvCxnSpPr>
        <p:spPr>
          <a:xfrm>
            <a:off x="4315353" y="5573614"/>
            <a:ext cx="625480" cy="4372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rot="-1565136">
            <a:off x="2666360" y="6099970"/>
            <a:ext cx="1782696" cy="398780"/>
          </a:xfrm>
          <a:prstGeom prst="rect">
            <a:avLst/>
          </a:prstGeom>
          <a:noFill/>
          <a:ln w="25400">
            <a:noFill/>
          </a:ln>
        </p:spPr>
        <p:txBody>
          <a:bodyPr wrap="square" anchor="t">
            <a:spAutoFit/>
          </a:bodyPr>
          <a:lstStyle/>
          <a:p>
            <a:pPr algn="ctr" eaLnBrk="0" hangingPunct="0">
              <a:spcBef>
                <a:spcPct val="50000"/>
              </a:spcBef>
            </a:pPr>
            <a:r>
              <a:rPr lang="en-US" altLang="zh-CN" sz="1995" b="1">
                <a:solidFill>
                  <a:schemeClr val="tx1"/>
                </a:solidFill>
                <a:latin typeface="Arial" panose="020B0604020202020204" pitchFamily="34" charset="0"/>
                <a:ea typeface="微软雅黑" panose="020B0503020204020204" charset="-122"/>
              </a:rPr>
              <a:t>6.</a:t>
            </a:r>
            <a:r>
              <a:rPr lang="zh-CN" altLang="en-US" sz="1995" b="1">
                <a:solidFill>
                  <a:schemeClr val="tx1"/>
                </a:solidFill>
                <a:latin typeface="Arial" panose="020B0604020202020204" pitchFamily="34" charset="0"/>
                <a:ea typeface="微软雅黑" panose="020B0503020204020204" charset="-122"/>
              </a:rPr>
              <a:t>环境</a:t>
            </a:r>
            <a:r>
              <a:rPr lang="zh-CN" altLang="en-US" sz="1995" b="1" dirty="0">
                <a:solidFill>
                  <a:schemeClr val="tx1"/>
                </a:solidFill>
                <a:latin typeface="Arial" panose="020B0604020202020204" pitchFamily="34" charset="0"/>
                <a:ea typeface="微软雅黑" panose="020B0503020204020204" charset="-122"/>
              </a:rPr>
              <a:t>证据</a:t>
            </a:r>
            <a:endParaRPr lang="zh-CN" altLang="en-US" sz="1995" b="1" dirty="0">
              <a:solidFill>
                <a:schemeClr val="tx1"/>
              </a:solidFill>
              <a:latin typeface="Arial" panose="020B0604020202020204" pitchFamily="34" charset="0"/>
              <a:ea typeface="微软雅黑" panose="020B0503020204020204" charset="-122"/>
            </a:endParaRPr>
          </a:p>
        </p:txBody>
      </p:sp>
      <p:sp>
        <p:nvSpPr>
          <p:cNvPr id="11" name="文本框 10"/>
          <p:cNvSpPr txBox="1"/>
          <p:nvPr/>
        </p:nvSpPr>
        <p:spPr>
          <a:xfrm>
            <a:off x="124481" y="1864531"/>
            <a:ext cx="2271400" cy="1430020"/>
          </a:xfrm>
          <a:prstGeom prst="rect">
            <a:avLst/>
          </a:prstGeom>
          <a:solidFill>
            <a:schemeClr val="tx2">
              <a:lumMod val="40000"/>
              <a:lumOff val="60000"/>
            </a:schemeClr>
          </a:solidFill>
          <a:ln w="25400">
            <a:noFill/>
          </a:ln>
        </p:spPr>
        <p:txBody>
          <a:bodyPr wrap="square" anchor="t">
            <a:spAutoFit/>
          </a:bodyPr>
          <a:lstStyle/>
          <a:p>
            <a:pPr eaLnBrk="0" hangingPunct="0">
              <a:spcBef>
                <a:spcPct val="50000"/>
              </a:spcBef>
            </a:pPr>
            <a:r>
              <a:rPr lang="zh-CN" altLang="en-US" sz="1450" b="1" dirty="0">
                <a:effectLst>
                  <a:outerShdw blurRad="38100" dist="38100" dir="2700000" algn="tl">
                    <a:srgbClr val="000000">
                      <a:alpha val="43137"/>
                    </a:srgbClr>
                  </a:outerShdw>
                </a:effectLst>
                <a:latin typeface="Arial" panose="020B0604020202020204" pitchFamily="34" charset="0"/>
                <a:ea typeface="方正中倩简体" pitchFamily="65" charset="-122"/>
              </a:rPr>
              <a:t>    </a:t>
            </a:r>
            <a:r>
              <a:rPr lang="zh-CN" altLang="en-US" sz="1450" b="1" dirty="0">
                <a:solidFill>
                  <a:srgbClr val="FF0000"/>
                </a:solidFill>
                <a:effectLst>
                  <a:outerShdw blurRad="38100" dist="38100" dir="2700000" algn="tl">
                    <a:srgbClr val="000000">
                      <a:alpha val="43137"/>
                    </a:srgbClr>
                  </a:outerShdw>
                </a:effectLst>
                <a:latin typeface="Arial" panose="020B0604020202020204" pitchFamily="34" charset="0"/>
              </a:rPr>
              <a:t>也称状况证据。它是指对被审计单位产生影响的各种环境事实。包括：反映内部控制状况、反映管理素质、反映管理水平和管理条件的环境证据。</a:t>
            </a:r>
            <a:endParaRPr lang="zh-CN" altLang="en-US" sz="1450" b="1" dirty="0">
              <a:solidFill>
                <a:srgbClr val="FF0000"/>
              </a:solidFill>
              <a:effectLst>
                <a:outerShdw blurRad="38100" dist="38100" dir="2700000" algn="tl">
                  <a:srgbClr val="000000">
                    <a:alpha val="43137"/>
                  </a:srgbClr>
                </a:outerShdw>
              </a:effectLst>
              <a:latin typeface="Arial" panose="020B0604020202020204" pitchFamily="34" charset="0"/>
            </a:endParaRPr>
          </a:p>
        </p:txBody>
      </p:sp>
      <p:cxnSp>
        <p:nvCxnSpPr>
          <p:cNvPr id="12" name="直接箭头连接符 11"/>
          <p:cNvCxnSpPr/>
          <p:nvPr/>
        </p:nvCxnSpPr>
        <p:spPr>
          <a:xfrm flipH="1" flipV="1">
            <a:off x="238205" y="3429000"/>
            <a:ext cx="981251" cy="26532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a:effectLst>
                  <a:outerShdw blurRad="38100" dist="38100" dir="2700000" algn="tl">
                    <a:srgbClr val="000000">
                      <a:alpha val="43137"/>
                    </a:srgbClr>
                  </a:outerShdw>
                </a:effectLst>
              </a:rPr>
              <a:t>被审计谈话后凌晨携巨款出逃</a:t>
            </a:r>
            <a:endParaRPr lang="zh-CN" altLang="en-US" b="1">
              <a:effectLst>
                <a:outerShdw blurRad="38100" dist="38100" dir="2700000" algn="tl">
                  <a:srgbClr val="000000">
                    <a:alpha val="43137"/>
                  </a:srgbClr>
                </a:outerShdw>
              </a:effectLst>
            </a:endParaRPr>
          </a:p>
        </p:txBody>
      </p:sp>
      <p:sp>
        <p:nvSpPr>
          <p:cNvPr id="4" name="内容占位符 3"/>
          <p:cNvSpPr/>
          <p:nvPr>
            <p:ph sz="half" idx="1"/>
          </p:nvPr>
        </p:nvSpPr>
        <p:spPr>
          <a:xfrm>
            <a:off x="457200" y="1600200"/>
            <a:ext cx="8218170" cy="4530725"/>
          </a:xfrm>
        </p:spPr>
        <p:txBody>
          <a:bodyPr/>
          <a:p>
            <a:r>
              <a:rPr lang="zh-CN" altLang="en-US" sz="2800" b="1">
                <a:gradFill>
                  <a:gsLst>
                    <a:gs pos="0">
                      <a:srgbClr val="7B32B2"/>
                    </a:gs>
                    <a:gs pos="100000">
                      <a:srgbClr val="401A5D"/>
                    </a:gs>
                  </a:gsLst>
                  <a:lin scaled="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至2009年末，据中国移动总公司财务报告显示，由无线音乐基地带动的音乐增值服务，整个移动网收入达到了220亿元，这个数字占中国移动总公司全年收入的4.2%、增值业务收入的16.8%，它比四川移动全年的传统收入总额还要高出很多。</a:t>
            </a:r>
            <a:endParaRPr lang="zh-CN" altLang="en-US" sz="2800" b="1">
              <a:gradFill>
                <a:gsLst>
                  <a:gs pos="0">
                    <a:srgbClr val="7B32B2"/>
                  </a:gs>
                  <a:gs pos="100000">
                    <a:srgbClr val="401A5D"/>
                  </a:gs>
                </a:gsLst>
                <a:lin scaled="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zh-CN" altLang="en-US" sz="2800" b="1">
                <a:gradFill>
                  <a:gsLst>
                    <a:gs pos="0">
                      <a:srgbClr val="7B32B2"/>
                    </a:gs>
                    <a:gs pos="100000">
                      <a:srgbClr val="401A5D"/>
                    </a:gs>
                  </a:gsLst>
                  <a:lin scaled="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李向东的座驾是豪车两部：奔驰S级W12，路虎揽胜。另有一部价值80万的雷克萨斯SUV，但其不事张扬、锋芒从不外露，平时皆乘坐公司专车，这些车子要么搁置，要么是送给由亲友开。</a:t>
            </a:r>
            <a:endParaRPr lang="zh-CN" altLang="en-US" sz="28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37889"/>
          <p:cNvSpPr>
            <a:spLocks noGrp="1"/>
          </p:cNvSpPr>
          <p:nvPr>
            <p:ph type="title"/>
          </p:nvPr>
        </p:nvSpPr>
        <p:spPr/>
        <p:txBody>
          <a:bodyPr anchor="ctr"/>
          <a:lstStyle/>
          <a:p>
            <a:pPr algn="ctr"/>
            <a:r>
              <a:rPr lang="zh-CN" altLang="en-US" dirty="0"/>
              <a:t>访谈法</a:t>
            </a:r>
            <a:endParaRPr lang="zh-CN" altLang="en-US" dirty="0"/>
          </a:p>
        </p:txBody>
      </p:sp>
      <p:pic>
        <p:nvPicPr>
          <p:cNvPr id="37892" name="图片 37891"/>
          <p:cNvPicPr>
            <a:picLocks noChangeAspect="1"/>
          </p:cNvPicPr>
          <p:nvPr/>
        </p:nvPicPr>
        <p:blipFill>
          <a:blip r:embed="rId1"/>
          <a:stretch>
            <a:fillRect/>
          </a:stretch>
        </p:blipFill>
        <p:spPr>
          <a:xfrm>
            <a:off x="250825" y="1916113"/>
            <a:ext cx="8497888" cy="3744912"/>
          </a:xfrm>
          <a:prstGeom prst="rect">
            <a:avLst/>
          </a:prstGeom>
          <a:noFill/>
          <a:ln w="9525">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Text Box 26">
            <a:hlinkClick r:id="rId1" action="ppaction://hlinksldjump"/>
          </p:cNvPr>
          <p:cNvSpPr txBox="1"/>
          <p:nvPr/>
        </p:nvSpPr>
        <p:spPr>
          <a:xfrm>
            <a:off x="1764030" y="438150"/>
            <a:ext cx="5562600" cy="521970"/>
          </a:xfrm>
          <a:prstGeom prst="rect">
            <a:avLst/>
          </a:prstGeom>
          <a:noFill/>
          <a:ln w="9525">
            <a:noFill/>
          </a:ln>
        </p:spPr>
        <p:txBody>
          <a:bodyPr>
            <a:spAutoFit/>
          </a:bodyPr>
          <a:lstStyle/>
          <a:p>
            <a:pPr algn="ctr" eaLnBrk="0" hangingPunct="0">
              <a:buFont typeface="Arial" panose="020B0604020202020204" pitchFamily="34" charset="0"/>
              <a:buNone/>
            </a:pPr>
            <a:r>
              <a:rPr lang="zh-CN" altLang="en-US" sz="2800" b="1" dirty="0">
                <a:latin typeface="Times New Roman" panose="02020603050405020304" pitchFamily="18" charset="0"/>
              </a:rPr>
              <a:t>财产净值法</a:t>
            </a:r>
            <a:endParaRPr lang="zh-CN" altLang="en-US" sz="2800" b="1" dirty="0">
              <a:latin typeface="Times New Roman" panose="02020603050405020304" pitchFamily="18" charset="0"/>
            </a:endParaRPr>
          </a:p>
        </p:txBody>
      </p:sp>
      <p:sp>
        <p:nvSpPr>
          <p:cNvPr id="71685" name="流程图: 离页连接符 71684"/>
          <p:cNvSpPr/>
          <p:nvPr/>
        </p:nvSpPr>
        <p:spPr>
          <a:xfrm>
            <a:off x="742950" y="1722438"/>
            <a:ext cx="2184400" cy="3303587"/>
          </a:xfrm>
          <a:prstGeom prst="flowChartOffpageConnector">
            <a:avLst/>
          </a:prstGeom>
          <a:gradFill rotWithShape="1">
            <a:gsLst>
              <a:gs pos="0">
                <a:schemeClr val="accent2"/>
              </a:gs>
              <a:gs pos="100000">
                <a:srgbClr val="A5A5D2"/>
              </a:gs>
            </a:gsLst>
            <a:lin ang="5400000" scaled="1"/>
            <a:tileRect/>
          </a:gradFill>
          <a:ln w="9525">
            <a:noFill/>
          </a:ln>
          <a:effectLst>
            <a:prstShdw prst="shdw13" dist="45791" dir="3378595">
              <a:srgbClr val="1C1C1C">
                <a:alpha val="50000"/>
              </a:srgbClr>
            </a:prstShdw>
          </a:effectLst>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71686" name="椭圆 71685"/>
          <p:cNvSpPr/>
          <p:nvPr/>
        </p:nvSpPr>
        <p:spPr>
          <a:xfrm>
            <a:off x="911225" y="1412875"/>
            <a:ext cx="1828800" cy="565150"/>
          </a:xfrm>
          <a:prstGeom prst="ellipse">
            <a:avLst/>
          </a:prstGeom>
          <a:gradFill rotWithShape="1">
            <a:gsLst>
              <a:gs pos="0">
                <a:srgbClr val="DFDFDF"/>
              </a:gs>
              <a:gs pos="50000">
                <a:srgbClr val="F7F7F7"/>
              </a:gs>
              <a:gs pos="100000">
                <a:srgbClr val="DFDFDF"/>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71688" name="流程图: 离页连接符 71687"/>
          <p:cNvSpPr/>
          <p:nvPr/>
        </p:nvSpPr>
        <p:spPr>
          <a:xfrm>
            <a:off x="3200400" y="1716088"/>
            <a:ext cx="2590800" cy="3313112"/>
          </a:xfrm>
          <a:prstGeom prst="flowChartOffpageConnector">
            <a:avLst/>
          </a:prstGeom>
          <a:gradFill rotWithShape="1">
            <a:gsLst>
              <a:gs pos="0">
                <a:schemeClr val="hlink"/>
              </a:gs>
              <a:gs pos="100000">
                <a:srgbClr val="8FD2D2"/>
              </a:gs>
            </a:gsLst>
            <a:lin ang="5400000" scaled="1"/>
            <a:tileRect/>
          </a:gradFill>
          <a:ln w="9525">
            <a:noFill/>
          </a:ln>
          <a:effectLst>
            <a:prstShdw prst="shdw13" dist="45791" dir="3378595">
              <a:srgbClr val="1C1C1C">
                <a:alpha val="50000"/>
              </a:srgbClr>
            </a:prstShdw>
          </a:effectLst>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71689" name="椭圆 71688"/>
          <p:cNvSpPr/>
          <p:nvPr/>
        </p:nvSpPr>
        <p:spPr>
          <a:xfrm>
            <a:off x="3581400" y="1371600"/>
            <a:ext cx="1831975" cy="565150"/>
          </a:xfrm>
          <a:prstGeom prst="ellipse">
            <a:avLst/>
          </a:prstGeom>
          <a:gradFill rotWithShape="1">
            <a:gsLst>
              <a:gs pos="0">
                <a:srgbClr val="DFDFDF"/>
              </a:gs>
              <a:gs pos="50000">
                <a:srgbClr val="F7F7F7"/>
              </a:gs>
              <a:gs pos="100000">
                <a:srgbClr val="DFDFDF"/>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71691" name="流程图: 离页连接符 71690"/>
          <p:cNvSpPr/>
          <p:nvPr/>
        </p:nvSpPr>
        <p:spPr>
          <a:xfrm>
            <a:off x="5991225" y="1716088"/>
            <a:ext cx="2193925" cy="3303587"/>
          </a:xfrm>
          <a:prstGeom prst="flowChartOffpageConnector">
            <a:avLst/>
          </a:prstGeom>
          <a:gradFill rotWithShape="1">
            <a:gsLst>
              <a:gs pos="0">
                <a:schemeClr val="folHlink"/>
              </a:gs>
              <a:gs pos="100000">
                <a:srgbClr val="D2E98F"/>
              </a:gs>
            </a:gsLst>
            <a:lin ang="5400000" scaled="1"/>
            <a:tileRect/>
          </a:gradFill>
          <a:ln w="9525">
            <a:noFill/>
          </a:ln>
          <a:effectLst>
            <a:prstShdw prst="shdw13" dist="45791" dir="3378595">
              <a:srgbClr val="1C1C1C">
                <a:alpha val="50000"/>
              </a:srgbClr>
            </a:prstShdw>
          </a:effectLst>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71692" name="椭圆 71691"/>
          <p:cNvSpPr/>
          <p:nvPr/>
        </p:nvSpPr>
        <p:spPr>
          <a:xfrm>
            <a:off x="6153150" y="1412875"/>
            <a:ext cx="1828800" cy="565150"/>
          </a:xfrm>
          <a:prstGeom prst="ellipse">
            <a:avLst/>
          </a:prstGeom>
          <a:gradFill rotWithShape="1">
            <a:gsLst>
              <a:gs pos="0">
                <a:srgbClr val="DFDFDF"/>
              </a:gs>
              <a:gs pos="50000">
                <a:srgbClr val="F7F7F7"/>
              </a:gs>
              <a:gs pos="100000">
                <a:srgbClr val="DFDFDF"/>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71697" name="圆角矩形 71696"/>
          <p:cNvSpPr/>
          <p:nvPr/>
        </p:nvSpPr>
        <p:spPr>
          <a:xfrm>
            <a:off x="838200" y="5105400"/>
            <a:ext cx="7277100" cy="1098550"/>
          </a:xfrm>
          <a:prstGeom prst="roundRect">
            <a:avLst>
              <a:gd name="adj" fmla="val 50000"/>
            </a:avLst>
          </a:prstGeom>
          <a:gradFill rotWithShape="1">
            <a:gsLst>
              <a:gs pos="0">
                <a:srgbClr val="FFFFFF"/>
              </a:gs>
              <a:gs pos="100000">
                <a:srgbClr val="C3C3C3"/>
              </a:gs>
            </a:gsLst>
            <a:lin ang="5400000" scaled="1"/>
            <a:tileRect/>
          </a:gradFill>
          <a:ln w="19050" cap="flat" cmpd="sng">
            <a:solidFill>
              <a:srgbClr val="C0C0C0"/>
            </a:solidFill>
            <a:prstDash val="solid"/>
            <a:headEnd type="none" w="med" len="med"/>
            <a:tailEnd type="none" w="med" len="med"/>
          </a:ln>
          <a:effectLst>
            <a:outerShdw dist="56796" dir="3806096" algn="ctr" rotWithShape="0">
              <a:srgbClr val="292929">
                <a:alpha val="50000"/>
              </a:srgbClr>
            </a:outerShdw>
          </a:effectLst>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71699" name="文本框 71698"/>
          <p:cNvSpPr txBox="1"/>
          <p:nvPr/>
        </p:nvSpPr>
        <p:spPr>
          <a:xfrm>
            <a:off x="1066800" y="5257800"/>
            <a:ext cx="6858000" cy="1006475"/>
          </a:xfrm>
          <a:prstGeom prst="rect">
            <a:avLst/>
          </a:prstGeom>
          <a:noFill/>
          <a:ln w="25400">
            <a:noFill/>
          </a:ln>
        </p:spPr>
        <p:txBody>
          <a:bodyPr>
            <a:spAutoFit/>
          </a:bodyPr>
          <a:lstStyle/>
          <a:p>
            <a:pPr eaLnBrk="0" hangingPunct="0">
              <a:spcBef>
                <a:spcPct val="50000"/>
              </a:spcBef>
              <a:buFont typeface="Arial" panose="020B0604020202020204" pitchFamily="34" charset="0"/>
              <a:buNone/>
            </a:pPr>
            <a:r>
              <a:rPr lang="en-US" altLang="zh-CN" sz="2000" dirty="0">
                <a:solidFill>
                  <a:schemeClr val="tx2"/>
                </a:solidFill>
                <a:latin typeface="楷体" panose="02010609060101010101" pitchFamily="49" charset="-122"/>
                <a:ea typeface="楷体" panose="02010609060101010101" pitchFamily="49" charset="-122"/>
              </a:rPr>
              <a:t>    </a:t>
            </a:r>
            <a:r>
              <a:rPr lang="zh-CN" altLang="en-US" sz="2000" dirty="0">
                <a:solidFill>
                  <a:schemeClr val="tx2"/>
                </a:solidFill>
                <a:latin typeface="楷体" panose="02010609060101010101" pitchFamily="49" charset="-122"/>
                <a:ea typeface="楷体" panose="02010609060101010101" pitchFamily="49" charset="-122"/>
              </a:rPr>
              <a:t>调查人员通过公共记录和其他途径获取了有关嫌疑犯消费和生活方式的资料后，通常就能确定赃款的数额了。财产净值法是确定赃款数额最常用的方法。</a:t>
            </a:r>
            <a:r>
              <a:rPr lang="zh-CN" altLang="en-US" sz="1600" dirty="0">
                <a:solidFill>
                  <a:schemeClr val="tx2"/>
                </a:solidFill>
                <a:latin typeface="楷体" panose="02010609060101010101" pitchFamily="49" charset="-122"/>
                <a:ea typeface="楷体" panose="02010609060101010101" pitchFamily="49" charset="-122"/>
              </a:rPr>
              <a:t> </a:t>
            </a:r>
            <a:endParaRPr lang="zh-CN" altLang="en-US" sz="1600" dirty="0">
              <a:solidFill>
                <a:schemeClr val="tx2"/>
              </a:solidFill>
              <a:latin typeface="楷体" panose="02010609060101010101" pitchFamily="49" charset="-122"/>
              <a:ea typeface="楷体" panose="02010609060101010101" pitchFamily="49" charset="-122"/>
            </a:endParaRPr>
          </a:p>
        </p:txBody>
      </p:sp>
      <p:sp>
        <p:nvSpPr>
          <p:cNvPr id="71700" name="文本框 71699"/>
          <p:cNvSpPr txBox="1"/>
          <p:nvPr/>
        </p:nvSpPr>
        <p:spPr>
          <a:xfrm>
            <a:off x="685800" y="2133600"/>
            <a:ext cx="2286000" cy="2219325"/>
          </a:xfrm>
          <a:prstGeom prst="rect">
            <a:avLst/>
          </a:prstGeom>
          <a:noFill/>
          <a:ln w="25400">
            <a:noFill/>
          </a:ln>
        </p:spPr>
        <p:txBody>
          <a:bodyPr>
            <a:spAutoFit/>
          </a:bodyPr>
          <a:lstStyle/>
          <a:p>
            <a:pPr eaLnBrk="0" hangingPunct="0">
              <a:buFont typeface="Arial" panose="020B0604020202020204" pitchFamily="34" charset="0"/>
              <a:buNone/>
            </a:pPr>
            <a:r>
              <a:rPr lang="en-US" altLang="zh-CN" sz="1400" b="1" dirty="0">
                <a:solidFill>
                  <a:srgbClr val="FF0000"/>
                </a:solidFill>
                <a:latin typeface="楷体" panose="02010609060101010101" pitchFamily="49" charset="-122"/>
                <a:ea typeface="楷体" panose="02010609060101010101" pitchFamily="49" charset="-122"/>
              </a:rPr>
              <a:t>1</a:t>
            </a:r>
            <a:r>
              <a:rPr lang="zh-CN" altLang="en-US" sz="1400" b="1" dirty="0">
                <a:solidFill>
                  <a:srgbClr val="FF0000"/>
                </a:solidFill>
                <a:latin typeface="楷体" panose="02010609060101010101" pitchFamily="49" charset="-122"/>
                <a:ea typeface="楷体" panose="02010609060101010101" pitchFamily="49" charset="-122"/>
              </a:rPr>
              <a:t>资产</a:t>
            </a:r>
            <a:r>
              <a:rPr lang="en-US" altLang="zh-CN" sz="1400" b="1" dirty="0">
                <a:solidFill>
                  <a:srgbClr val="FF0000"/>
                </a:solidFill>
                <a:latin typeface="楷体" panose="02010609060101010101" pitchFamily="49" charset="-122"/>
                <a:ea typeface="楷体" panose="02010609060101010101" pitchFamily="49" charset="-122"/>
              </a:rPr>
              <a:t>-</a:t>
            </a:r>
            <a:r>
              <a:rPr lang="zh-CN" altLang="en-US" sz="1400" b="1" dirty="0">
                <a:solidFill>
                  <a:srgbClr val="FF0000"/>
                </a:solidFill>
                <a:latin typeface="楷体" panose="02010609060101010101" pitchFamily="49" charset="-122"/>
                <a:ea typeface="楷体" panose="02010609060101010101" pitchFamily="49" charset="-122"/>
              </a:rPr>
              <a:t>负债</a:t>
            </a:r>
            <a:r>
              <a:rPr lang="en-US" altLang="zh-CN" sz="1400" b="1" dirty="0">
                <a:solidFill>
                  <a:srgbClr val="FF0000"/>
                </a:solidFill>
                <a:latin typeface="楷体" panose="02010609060101010101" pitchFamily="49" charset="-122"/>
                <a:ea typeface="楷体" panose="02010609060101010101" pitchFamily="49" charset="-122"/>
              </a:rPr>
              <a:t>=</a:t>
            </a:r>
            <a:r>
              <a:rPr lang="zh-CN" altLang="en-US" sz="1400" b="1" dirty="0">
                <a:solidFill>
                  <a:srgbClr val="FF0000"/>
                </a:solidFill>
                <a:latin typeface="楷体" panose="02010609060101010101" pitchFamily="49" charset="-122"/>
                <a:ea typeface="楷体" panose="02010609060101010101" pitchFamily="49" charset="-122"/>
              </a:rPr>
              <a:t>财产净值</a:t>
            </a:r>
            <a:endParaRPr lang="zh-CN" altLang="en-US" sz="1400" b="1" dirty="0">
              <a:solidFill>
                <a:srgbClr val="FF0000"/>
              </a:solidFill>
              <a:latin typeface="楷体" panose="02010609060101010101" pitchFamily="49" charset="-122"/>
              <a:ea typeface="楷体" panose="02010609060101010101" pitchFamily="49" charset="-122"/>
            </a:endParaRPr>
          </a:p>
          <a:p>
            <a:pPr eaLnBrk="0" hangingPunct="0">
              <a:buFont typeface="Arial" panose="020B0604020202020204" pitchFamily="34" charset="0"/>
              <a:buNone/>
            </a:pPr>
            <a:endParaRPr lang="zh-CN" altLang="en-US" sz="1400" b="1" dirty="0">
              <a:solidFill>
                <a:srgbClr val="FF0000"/>
              </a:solidFill>
              <a:latin typeface="楷体" panose="02010609060101010101" pitchFamily="49" charset="-122"/>
              <a:ea typeface="楷体" panose="02010609060101010101" pitchFamily="49" charset="-122"/>
            </a:endParaRPr>
          </a:p>
          <a:p>
            <a:pPr eaLnBrk="0" hangingPunct="0">
              <a:buFont typeface="Arial" panose="020B0604020202020204" pitchFamily="34" charset="0"/>
              <a:buNone/>
            </a:pPr>
            <a:r>
              <a:rPr lang="en-US" altLang="zh-CN" sz="1400" b="1" dirty="0">
                <a:solidFill>
                  <a:srgbClr val="FF0000"/>
                </a:solidFill>
                <a:latin typeface="楷体" panose="02010609060101010101" pitchFamily="49" charset="-122"/>
                <a:ea typeface="楷体" panose="02010609060101010101" pitchFamily="49" charset="-122"/>
              </a:rPr>
              <a:t>2.</a:t>
            </a:r>
            <a:r>
              <a:rPr lang="zh-CN" altLang="en-US" sz="1400" b="1" dirty="0">
                <a:solidFill>
                  <a:srgbClr val="FF0000"/>
                </a:solidFill>
                <a:latin typeface="楷体" panose="02010609060101010101" pitchFamily="49" charset="-122"/>
                <a:ea typeface="楷体" panose="02010609060101010101" pitchFamily="49" charset="-122"/>
              </a:rPr>
              <a:t>财产净值</a:t>
            </a:r>
            <a:r>
              <a:rPr lang="en-US" altLang="zh-CN" sz="1400" b="1" dirty="0">
                <a:solidFill>
                  <a:srgbClr val="FF0000"/>
                </a:solidFill>
                <a:latin typeface="楷体" panose="02010609060101010101" pitchFamily="49" charset="-122"/>
                <a:ea typeface="楷体" panose="02010609060101010101" pitchFamily="49" charset="-122"/>
              </a:rPr>
              <a:t>-</a:t>
            </a:r>
            <a:r>
              <a:rPr lang="zh-CN" altLang="en-US" sz="1400" b="1" dirty="0">
                <a:solidFill>
                  <a:srgbClr val="FF0000"/>
                </a:solidFill>
                <a:latin typeface="楷体" panose="02010609060101010101" pitchFamily="49" charset="-122"/>
                <a:ea typeface="楷体" panose="02010609060101010101" pitchFamily="49" charset="-122"/>
              </a:rPr>
              <a:t>上期财产净值余额</a:t>
            </a:r>
            <a:r>
              <a:rPr lang="en-US" altLang="zh-CN" sz="1400" b="1" dirty="0">
                <a:solidFill>
                  <a:srgbClr val="FF0000"/>
                </a:solidFill>
                <a:latin typeface="楷体" panose="02010609060101010101" pitchFamily="49" charset="-122"/>
                <a:ea typeface="楷体" panose="02010609060101010101" pitchFamily="49" charset="-122"/>
              </a:rPr>
              <a:t>=</a:t>
            </a:r>
            <a:r>
              <a:rPr lang="zh-CN" altLang="en-US" sz="1400" b="1" dirty="0">
                <a:solidFill>
                  <a:srgbClr val="FF0000"/>
                </a:solidFill>
                <a:latin typeface="楷体" panose="02010609060101010101" pitchFamily="49" charset="-122"/>
                <a:ea typeface="楷体" panose="02010609060101010101" pitchFamily="49" charset="-122"/>
              </a:rPr>
              <a:t>本期财产净值增加额</a:t>
            </a:r>
            <a:endParaRPr lang="zh-CN" altLang="en-US" sz="1400" b="1" dirty="0">
              <a:solidFill>
                <a:srgbClr val="FF0000"/>
              </a:solidFill>
              <a:latin typeface="楷体" panose="02010609060101010101" pitchFamily="49" charset="-122"/>
              <a:ea typeface="楷体" panose="02010609060101010101" pitchFamily="49" charset="-122"/>
            </a:endParaRPr>
          </a:p>
          <a:p>
            <a:pPr eaLnBrk="0" hangingPunct="0">
              <a:buFont typeface="Arial" panose="020B0604020202020204" pitchFamily="34" charset="0"/>
              <a:buNone/>
            </a:pPr>
            <a:endParaRPr lang="zh-CN" altLang="en-US" sz="1400" b="1" dirty="0">
              <a:solidFill>
                <a:srgbClr val="FF0000"/>
              </a:solidFill>
              <a:latin typeface="楷体" panose="02010609060101010101" pitchFamily="49" charset="-122"/>
              <a:ea typeface="楷体" panose="02010609060101010101" pitchFamily="49" charset="-122"/>
            </a:endParaRPr>
          </a:p>
          <a:p>
            <a:pPr eaLnBrk="0" hangingPunct="0">
              <a:buFont typeface="Arial" panose="020B0604020202020204" pitchFamily="34" charset="0"/>
              <a:buNone/>
            </a:pPr>
            <a:r>
              <a:rPr lang="en-US" altLang="zh-CN" sz="1400" b="1" dirty="0">
                <a:solidFill>
                  <a:srgbClr val="FF0000"/>
                </a:solidFill>
                <a:latin typeface="楷体" panose="02010609060101010101" pitchFamily="49" charset="-122"/>
                <a:ea typeface="楷体" panose="02010609060101010101" pitchFamily="49" charset="-122"/>
              </a:rPr>
              <a:t>3.</a:t>
            </a:r>
            <a:r>
              <a:rPr lang="zh-CN" altLang="en-US" sz="1400" b="1" dirty="0">
                <a:solidFill>
                  <a:srgbClr val="FF0000"/>
                </a:solidFill>
                <a:latin typeface="楷体" panose="02010609060101010101" pitchFamily="49" charset="-122"/>
                <a:ea typeface="楷体" panose="02010609060101010101" pitchFamily="49" charset="-122"/>
              </a:rPr>
              <a:t>本期财产净值增加额</a:t>
            </a:r>
            <a:r>
              <a:rPr lang="en-US" altLang="zh-CN" sz="1400" b="1" dirty="0">
                <a:solidFill>
                  <a:srgbClr val="FF0000"/>
                </a:solidFill>
                <a:latin typeface="楷体" panose="02010609060101010101" pitchFamily="49" charset="-122"/>
                <a:ea typeface="楷体" panose="02010609060101010101" pitchFamily="49" charset="-122"/>
              </a:rPr>
              <a:t>+</a:t>
            </a:r>
            <a:r>
              <a:rPr lang="zh-CN" altLang="en-US" sz="1400" b="1" dirty="0">
                <a:solidFill>
                  <a:srgbClr val="FF0000"/>
                </a:solidFill>
                <a:latin typeface="楷体" panose="02010609060101010101" pitchFamily="49" charset="-122"/>
                <a:ea typeface="楷体" panose="02010609060101010101" pitchFamily="49" charset="-122"/>
              </a:rPr>
              <a:t>生生活支出</a:t>
            </a:r>
            <a:r>
              <a:rPr lang="en-US" altLang="zh-CN" sz="1400" b="1" dirty="0">
                <a:solidFill>
                  <a:srgbClr val="FF0000"/>
                </a:solidFill>
                <a:latin typeface="楷体" panose="02010609060101010101" pitchFamily="49" charset="-122"/>
                <a:ea typeface="楷体" panose="02010609060101010101" pitchFamily="49" charset="-122"/>
              </a:rPr>
              <a:t>=</a:t>
            </a:r>
            <a:r>
              <a:rPr lang="zh-CN" altLang="en-US" sz="1400" b="1" dirty="0">
                <a:solidFill>
                  <a:srgbClr val="FF0000"/>
                </a:solidFill>
                <a:latin typeface="楷体" panose="02010609060101010101" pitchFamily="49" charset="-122"/>
                <a:ea typeface="楷体" panose="02010609060101010101" pitchFamily="49" charset="-122"/>
              </a:rPr>
              <a:t>收入</a:t>
            </a:r>
            <a:endParaRPr lang="zh-CN" altLang="en-US" sz="1400" b="1" dirty="0">
              <a:solidFill>
                <a:srgbClr val="FF0000"/>
              </a:solidFill>
              <a:latin typeface="楷体" panose="02010609060101010101" pitchFamily="49" charset="-122"/>
              <a:ea typeface="楷体" panose="02010609060101010101" pitchFamily="49" charset="-122"/>
            </a:endParaRPr>
          </a:p>
          <a:p>
            <a:pPr eaLnBrk="0" hangingPunct="0">
              <a:buFont typeface="Arial" panose="020B0604020202020204" pitchFamily="34" charset="0"/>
              <a:buNone/>
            </a:pPr>
            <a:endParaRPr lang="zh-CN" altLang="en-US" sz="1400" b="1" dirty="0">
              <a:solidFill>
                <a:srgbClr val="FF0000"/>
              </a:solidFill>
              <a:latin typeface="楷体" panose="02010609060101010101" pitchFamily="49" charset="-122"/>
              <a:ea typeface="楷体" panose="02010609060101010101" pitchFamily="49" charset="-122"/>
            </a:endParaRPr>
          </a:p>
          <a:p>
            <a:pPr eaLnBrk="0" hangingPunct="0">
              <a:buFont typeface="Arial" panose="020B0604020202020204" pitchFamily="34" charset="0"/>
              <a:buNone/>
            </a:pPr>
            <a:r>
              <a:rPr lang="en-US" altLang="zh-CN" sz="1400" b="1" dirty="0">
                <a:solidFill>
                  <a:srgbClr val="FF0000"/>
                </a:solidFill>
                <a:latin typeface="楷体" panose="02010609060101010101" pitchFamily="49" charset="-122"/>
                <a:ea typeface="楷体" panose="02010609060101010101" pitchFamily="49" charset="-122"/>
              </a:rPr>
              <a:t>4.</a:t>
            </a:r>
            <a:r>
              <a:rPr lang="zh-CN" altLang="en-US" sz="1400" b="1" dirty="0">
                <a:solidFill>
                  <a:srgbClr val="FF0000"/>
                </a:solidFill>
                <a:latin typeface="楷体" panose="02010609060101010101" pitchFamily="49" charset="-122"/>
                <a:ea typeface="楷体" panose="02010609060101010101" pitchFamily="49" charset="-122"/>
              </a:rPr>
              <a:t>收入</a:t>
            </a:r>
            <a:r>
              <a:rPr lang="en-US" altLang="zh-CN" sz="1400" b="1" dirty="0">
                <a:solidFill>
                  <a:srgbClr val="FF0000"/>
                </a:solidFill>
                <a:latin typeface="楷体" panose="02010609060101010101" pitchFamily="49" charset="-122"/>
                <a:ea typeface="楷体" panose="02010609060101010101" pitchFamily="49" charset="-122"/>
              </a:rPr>
              <a:t>-</a:t>
            </a:r>
            <a:r>
              <a:rPr lang="zh-CN" altLang="en-US" sz="1400" b="1" dirty="0">
                <a:solidFill>
                  <a:srgbClr val="FF0000"/>
                </a:solidFill>
                <a:latin typeface="楷体" panose="02010609060101010101" pitchFamily="49" charset="-122"/>
                <a:ea typeface="楷体" panose="02010609060101010101" pitchFamily="49" charset="-122"/>
              </a:rPr>
              <a:t>来源已知的收入</a:t>
            </a:r>
            <a:r>
              <a:rPr lang="en-US" altLang="zh-CN" sz="1400" b="1" dirty="0">
                <a:solidFill>
                  <a:srgbClr val="FF0000"/>
                </a:solidFill>
                <a:latin typeface="楷体" panose="02010609060101010101" pitchFamily="49" charset="-122"/>
                <a:ea typeface="楷体" panose="02010609060101010101" pitchFamily="49" charset="-122"/>
              </a:rPr>
              <a:t>=</a:t>
            </a:r>
            <a:r>
              <a:rPr lang="zh-CN" altLang="en-US" sz="1400" b="1" dirty="0">
                <a:solidFill>
                  <a:srgbClr val="FF0000"/>
                </a:solidFill>
                <a:latin typeface="楷体" panose="02010609060101010101" pitchFamily="49" charset="-122"/>
                <a:ea typeface="楷体" panose="02010609060101010101" pitchFamily="49" charset="-122"/>
              </a:rPr>
              <a:t>来源未知的收入</a:t>
            </a:r>
            <a:endParaRPr lang="zh-CN" altLang="en-US" sz="1400" b="1" dirty="0">
              <a:solidFill>
                <a:srgbClr val="FF0000"/>
              </a:solidFill>
              <a:latin typeface="楷体" panose="02010609060101010101" pitchFamily="49" charset="-122"/>
              <a:ea typeface="楷体" panose="02010609060101010101" pitchFamily="49" charset="-122"/>
            </a:endParaRPr>
          </a:p>
        </p:txBody>
      </p:sp>
      <p:sp>
        <p:nvSpPr>
          <p:cNvPr id="71701" name="文本框 71700"/>
          <p:cNvSpPr txBox="1"/>
          <p:nvPr/>
        </p:nvSpPr>
        <p:spPr>
          <a:xfrm>
            <a:off x="1143000" y="1524000"/>
            <a:ext cx="1371600" cy="336550"/>
          </a:xfrm>
          <a:prstGeom prst="rect">
            <a:avLst/>
          </a:prstGeom>
          <a:noFill/>
          <a:ln w="25400">
            <a:noFill/>
          </a:ln>
        </p:spPr>
        <p:txBody>
          <a:bodyPr>
            <a:spAutoFit/>
          </a:bodyPr>
          <a:lstStyle/>
          <a:p>
            <a:pPr algn="ctr" eaLnBrk="0" hangingPunct="0">
              <a:spcBef>
                <a:spcPct val="50000"/>
              </a:spcBef>
              <a:buFont typeface="Arial" panose="020B0604020202020204" pitchFamily="34" charset="0"/>
              <a:buNone/>
            </a:pPr>
            <a:r>
              <a:rPr lang="zh-CN" altLang="en-US" sz="1600" b="1" dirty="0">
                <a:solidFill>
                  <a:schemeClr val="tx2"/>
                </a:solidFill>
                <a:latin typeface="Arial" panose="020B0604020202020204" pitchFamily="34" charset="0"/>
                <a:ea typeface="仿宋_GB2312" pitchFamily="1" charset="-122"/>
              </a:rPr>
              <a:t>公式</a:t>
            </a:r>
            <a:endParaRPr lang="zh-CN" altLang="en-US" sz="1600" b="1" dirty="0">
              <a:solidFill>
                <a:schemeClr val="tx2"/>
              </a:solidFill>
              <a:latin typeface="Arial" panose="020B0604020202020204" pitchFamily="34" charset="0"/>
              <a:ea typeface="仿宋_GB2312" pitchFamily="1" charset="-122"/>
            </a:endParaRPr>
          </a:p>
        </p:txBody>
      </p:sp>
      <p:sp>
        <p:nvSpPr>
          <p:cNvPr id="71702" name="文本框 71701"/>
          <p:cNvSpPr txBox="1"/>
          <p:nvPr/>
        </p:nvSpPr>
        <p:spPr>
          <a:xfrm>
            <a:off x="3276600" y="1981200"/>
            <a:ext cx="2590800" cy="2751138"/>
          </a:xfrm>
          <a:prstGeom prst="rect">
            <a:avLst/>
          </a:prstGeom>
          <a:noFill/>
          <a:ln w="25400">
            <a:noFill/>
          </a:ln>
        </p:spPr>
        <p:txBody>
          <a:bodyPr>
            <a:spAutoFit/>
          </a:bodyPr>
          <a:lstStyle/>
          <a:p>
            <a:pPr eaLnBrk="0" hangingPunct="0">
              <a:spcBef>
                <a:spcPct val="50000"/>
              </a:spcBef>
              <a:buFont typeface="Arial" panose="020B0604020202020204" pitchFamily="34" charset="0"/>
              <a:buNone/>
            </a:pPr>
            <a:r>
              <a:rPr lang="en-US" altLang="zh-CN" sz="1400" b="1" dirty="0">
                <a:solidFill>
                  <a:schemeClr val="bg1"/>
                </a:solidFill>
                <a:latin typeface="Arial" panose="020B0604020202020204" pitchFamily="34" charset="0"/>
                <a:ea typeface="方正中倩简体" pitchFamily="65" charset="-122"/>
              </a:rPr>
              <a:t>    </a:t>
            </a:r>
            <a:r>
              <a:rPr lang="zh-CN" altLang="en-US" sz="1400" b="1" dirty="0">
                <a:solidFill>
                  <a:schemeClr val="bg1"/>
                </a:solidFill>
                <a:latin typeface="Arial" panose="020B0604020202020204" pitchFamily="34" charset="0"/>
                <a:ea typeface="方正中倩简体" pitchFamily="65" charset="-122"/>
              </a:rPr>
              <a:t>通过公共记录和其他资料来源，调查人员能够确定有关人员购入的不动产和其他资产。此类资料同时还记录了留置权是否已解除，从而可以确定借款是否已清偿。</a:t>
            </a:r>
            <a:endParaRPr lang="zh-CN" altLang="en-US" sz="1400" b="1" dirty="0">
              <a:solidFill>
                <a:schemeClr val="bg1"/>
              </a:solidFill>
              <a:latin typeface="Arial" panose="020B0604020202020204" pitchFamily="34" charset="0"/>
              <a:ea typeface="方正中倩简体" pitchFamily="65" charset="-122"/>
            </a:endParaRPr>
          </a:p>
          <a:p>
            <a:pPr eaLnBrk="0" hangingPunct="0">
              <a:spcBef>
                <a:spcPct val="50000"/>
              </a:spcBef>
              <a:buFont typeface="Arial" panose="020B0604020202020204" pitchFamily="34" charset="0"/>
              <a:buNone/>
            </a:pPr>
            <a:r>
              <a:rPr lang="zh-CN" altLang="en-US" sz="1400" b="1" dirty="0">
                <a:solidFill>
                  <a:schemeClr val="bg1"/>
                </a:solidFill>
                <a:latin typeface="Arial" panose="020B0604020202020204" pitchFamily="34" charset="0"/>
                <a:ea typeface="方正中倩简体" pitchFamily="65" charset="-122"/>
              </a:rPr>
              <a:t>    调查人员利用公共记录，从庭园设计师、家具和汽车交易商那里获取的资料，以及通过传票收集到的信息，就可以合理地估计出资产和负债的数额。</a:t>
            </a:r>
            <a:endParaRPr lang="zh-CN" altLang="en-US" sz="1400" b="1" dirty="0">
              <a:solidFill>
                <a:schemeClr val="bg1"/>
              </a:solidFill>
              <a:latin typeface="Arial" panose="020B0604020202020204" pitchFamily="34" charset="0"/>
              <a:ea typeface="方正中倩简体" pitchFamily="65" charset="-122"/>
            </a:endParaRPr>
          </a:p>
        </p:txBody>
      </p:sp>
      <p:sp>
        <p:nvSpPr>
          <p:cNvPr id="71703" name="文本框 71702"/>
          <p:cNvSpPr txBox="1"/>
          <p:nvPr/>
        </p:nvSpPr>
        <p:spPr>
          <a:xfrm>
            <a:off x="4038600" y="1524000"/>
            <a:ext cx="1066800" cy="336550"/>
          </a:xfrm>
          <a:prstGeom prst="rect">
            <a:avLst/>
          </a:prstGeom>
          <a:noFill/>
          <a:ln w="25400">
            <a:noFill/>
          </a:ln>
        </p:spPr>
        <p:txBody>
          <a:bodyPr>
            <a:spAutoFit/>
          </a:bodyPr>
          <a:lstStyle/>
          <a:p>
            <a:pPr algn="ctr" eaLnBrk="0" hangingPunct="0">
              <a:spcBef>
                <a:spcPct val="50000"/>
              </a:spcBef>
              <a:buFont typeface="Arial" panose="020B0604020202020204" pitchFamily="34" charset="0"/>
              <a:buNone/>
            </a:pPr>
            <a:r>
              <a:rPr lang="zh-CN" altLang="en-US" sz="1600" b="1" dirty="0">
                <a:solidFill>
                  <a:schemeClr val="tx2"/>
                </a:solidFill>
                <a:latin typeface="Arial" panose="020B0604020202020204" pitchFamily="34" charset="0"/>
                <a:ea typeface="仿宋_GB2312" pitchFamily="1" charset="-122"/>
              </a:rPr>
              <a:t>估计数额</a:t>
            </a:r>
            <a:endParaRPr lang="zh-CN" altLang="en-US" sz="1600" b="1" dirty="0">
              <a:solidFill>
                <a:schemeClr val="tx2"/>
              </a:solidFill>
              <a:latin typeface="Arial" panose="020B0604020202020204" pitchFamily="34" charset="0"/>
              <a:ea typeface="仿宋_GB2312" pitchFamily="1" charset="-122"/>
            </a:endParaRPr>
          </a:p>
        </p:txBody>
      </p:sp>
      <p:sp>
        <p:nvSpPr>
          <p:cNvPr id="71704" name="文本框 71703"/>
          <p:cNvSpPr txBox="1"/>
          <p:nvPr/>
        </p:nvSpPr>
        <p:spPr>
          <a:xfrm>
            <a:off x="6477000" y="1524000"/>
            <a:ext cx="1219200" cy="336550"/>
          </a:xfrm>
          <a:prstGeom prst="rect">
            <a:avLst/>
          </a:prstGeom>
          <a:noFill/>
          <a:ln w="25400">
            <a:noFill/>
          </a:ln>
        </p:spPr>
        <p:txBody>
          <a:bodyPr>
            <a:spAutoFit/>
          </a:bodyPr>
          <a:lstStyle/>
          <a:p>
            <a:pPr algn="ctr" eaLnBrk="0" hangingPunct="0">
              <a:spcBef>
                <a:spcPct val="50000"/>
              </a:spcBef>
              <a:buFont typeface="Arial" panose="020B0604020202020204" pitchFamily="34" charset="0"/>
              <a:buNone/>
            </a:pPr>
            <a:r>
              <a:rPr lang="zh-CN" altLang="en-US" sz="1600" b="1" dirty="0">
                <a:solidFill>
                  <a:schemeClr val="tx2"/>
                </a:solidFill>
                <a:latin typeface="Arial" panose="020B0604020202020204" pitchFamily="34" charset="0"/>
                <a:ea typeface="仿宋_GB2312" pitchFamily="1" charset="-122"/>
              </a:rPr>
              <a:t>估计收入</a:t>
            </a:r>
            <a:endParaRPr lang="zh-CN" altLang="en-US" sz="1600" b="1" dirty="0">
              <a:solidFill>
                <a:schemeClr val="tx2"/>
              </a:solidFill>
              <a:latin typeface="Arial" panose="020B0604020202020204" pitchFamily="34" charset="0"/>
              <a:ea typeface="仿宋_GB2312" pitchFamily="1" charset="-122"/>
            </a:endParaRPr>
          </a:p>
        </p:txBody>
      </p:sp>
      <p:sp>
        <p:nvSpPr>
          <p:cNvPr id="71705" name="文本框 71704"/>
          <p:cNvSpPr txBox="1"/>
          <p:nvPr/>
        </p:nvSpPr>
        <p:spPr>
          <a:xfrm>
            <a:off x="6019800" y="2133600"/>
            <a:ext cx="2209800" cy="1825625"/>
          </a:xfrm>
          <a:prstGeom prst="rect">
            <a:avLst/>
          </a:prstGeom>
          <a:noFill/>
          <a:ln w="25400">
            <a:noFill/>
          </a:ln>
        </p:spPr>
        <p:txBody>
          <a:bodyPr>
            <a:spAutoFit/>
          </a:bodyPr>
          <a:lstStyle/>
          <a:p>
            <a:pPr eaLnBrk="0" hangingPunct="0">
              <a:spcBef>
                <a:spcPct val="50000"/>
              </a:spcBef>
              <a:buFont typeface="Arial" panose="020B0604020202020204" pitchFamily="34" charset="0"/>
              <a:buNone/>
            </a:pPr>
            <a:r>
              <a:rPr lang="en-US" altLang="zh-CN" sz="1400" b="1" dirty="0">
                <a:solidFill>
                  <a:schemeClr val="bg1"/>
                </a:solidFill>
                <a:latin typeface="Arial" panose="020B0604020202020204" pitchFamily="34" charset="0"/>
                <a:ea typeface="方正中倩简体" pitchFamily="65" charset="-122"/>
              </a:rPr>
              <a:t>    </a:t>
            </a:r>
            <a:r>
              <a:rPr lang="zh-CN" altLang="en-US" sz="1400" b="1" dirty="0">
                <a:solidFill>
                  <a:schemeClr val="bg1"/>
                </a:solidFill>
                <a:latin typeface="Arial" panose="020B0604020202020204" pitchFamily="34" charset="0"/>
                <a:ea typeface="方正中倩简体" pitchFamily="65" charset="-122"/>
              </a:rPr>
              <a:t>当人们取得收入时，他们可能会购置资产，偿还负债，或是提高其生活质量，即增加生活支出。从所有收入中减去来源已知的收入，就可以合理地估计出来源未知的收入，即赃款的数额</a:t>
            </a:r>
            <a:r>
              <a:rPr lang="zh-CN" altLang="en-US" sz="1600" b="1" dirty="0">
                <a:solidFill>
                  <a:schemeClr val="bg1"/>
                </a:solidFill>
                <a:latin typeface="Arial" panose="020B0604020202020204" pitchFamily="34" charset="0"/>
                <a:ea typeface="仿宋_GB2312" pitchFamily="1" charset="-122"/>
              </a:rPr>
              <a:t>。</a:t>
            </a:r>
            <a:endParaRPr lang="zh-CN" altLang="en-US" sz="1600" b="1" dirty="0">
              <a:solidFill>
                <a:schemeClr val="bg1"/>
              </a:solidFill>
              <a:latin typeface="Arial" panose="020B0604020202020204" pitchFamily="34" charset="0"/>
              <a:ea typeface="仿宋_GB2312"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slide(fromLeft)">
                                      <p:cBhvr>
                                        <p:cTn id="7" dur="500"/>
                                        <p:tgtEl>
                                          <p:spTgt spid="71684"/>
                                        </p:tgtEl>
                                      </p:cBhvr>
                                    </p:animEffect>
                                  </p:childTnLst>
                                </p:cTn>
                              </p:par>
                            </p:childTnLst>
                          </p:cTn>
                        </p:par>
                        <p:par>
                          <p:cTn id="8" fill="hold">
                            <p:stCondLst>
                              <p:cond delay="500"/>
                            </p:stCondLst>
                            <p:childTnLst>
                              <p:par>
                                <p:cTn id="9" presetID="54" presetClass="entr" presetSubtype="0" accel="100000" fill="hold" nodeType="afterEffect">
                                  <p:stCondLst>
                                    <p:cond delay="0"/>
                                  </p:stCondLst>
                                  <p:childTnLst>
                                    <p:set>
                                      <p:cBhvr>
                                        <p:cTn id="10" dur="1" fill="hold">
                                          <p:stCondLst>
                                            <p:cond delay="0"/>
                                          </p:stCondLst>
                                        </p:cTn>
                                        <p:tgtEl>
                                          <p:spTgt spid="71697"/>
                                        </p:tgtEl>
                                        <p:attrNameLst>
                                          <p:attrName>style.visibility</p:attrName>
                                        </p:attrNameLst>
                                      </p:cBhvr>
                                      <p:to>
                                        <p:strVal val="visible"/>
                                      </p:to>
                                    </p:set>
                                    <p:anim calcmode="lin" valueType="num">
                                      <p:cBhvr>
                                        <p:cTn id="11" dur="500" fill="hold"/>
                                        <p:tgtEl>
                                          <p:spTgt spid="71697"/>
                                        </p:tgtEl>
                                        <p:attrNameLst>
                                          <p:attrName>ppt_w</p:attrName>
                                        </p:attrNameLst>
                                      </p:cBhvr>
                                      <p:tavLst>
                                        <p:tav tm="0">
                                          <p:val>
                                            <p:strVal val="#ppt_w*0.05"/>
                                          </p:val>
                                        </p:tav>
                                        <p:tav tm="100000">
                                          <p:val>
                                            <p:strVal val="#ppt_w"/>
                                          </p:val>
                                        </p:tav>
                                      </p:tavLst>
                                    </p:anim>
                                    <p:anim calcmode="lin" valueType="num">
                                      <p:cBhvr>
                                        <p:cTn id="12" dur="500" fill="hold"/>
                                        <p:tgtEl>
                                          <p:spTgt spid="71697"/>
                                        </p:tgtEl>
                                        <p:attrNameLst>
                                          <p:attrName>ppt_h</p:attrName>
                                        </p:attrNameLst>
                                      </p:cBhvr>
                                      <p:tavLst>
                                        <p:tav tm="0">
                                          <p:val>
                                            <p:strVal val="#ppt_h"/>
                                          </p:val>
                                        </p:tav>
                                        <p:tav tm="100000">
                                          <p:val>
                                            <p:strVal val="#ppt_h"/>
                                          </p:val>
                                        </p:tav>
                                      </p:tavLst>
                                    </p:anim>
                                    <p:anim calcmode="lin" valueType="num">
                                      <p:cBhvr>
                                        <p:cTn id="13" dur="500" fill="hold"/>
                                        <p:tgtEl>
                                          <p:spTgt spid="71697"/>
                                        </p:tgtEl>
                                        <p:attrNameLst>
                                          <p:attrName>ppt_x</p:attrName>
                                        </p:attrNameLst>
                                      </p:cBhvr>
                                      <p:tavLst>
                                        <p:tav tm="0">
                                          <p:val>
                                            <p:strVal val="#ppt_x-.2"/>
                                          </p:val>
                                        </p:tav>
                                        <p:tav tm="100000">
                                          <p:val>
                                            <p:strVal val="#ppt_x"/>
                                          </p:val>
                                        </p:tav>
                                      </p:tavLst>
                                    </p:anim>
                                    <p:anim calcmode="lin" valueType="num">
                                      <p:cBhvr>
                                        <p:cTn id="14" dur="500" fill="hold"/>
                                        <p:tgtEl>
                                          <p:spTgt spid="71697"/>
                                        </p:tgtEl>
                                        <p:attrNameLst>
                                          <p:attrName>ppt_y</p:attrName>
                                        </p:attrNameLst>
                                      </p:cBhvr>
                                      <p:tavLst>
                                        <p:tav tm="0">
                                          <p:val>
                                            <p:strVal val="#ppt_y"/>
                                          </p:val>
                                        </p:tav>
                                        <p:tav tm="100000">
                                          <p:val>
                                            <p:strVal val="#ppt_y"/>
                                          </p:val>
                                        </p:tav>
                                      </p:tavLst>
                                    </p:anim>
                                    <p:animEffect transition="in" filter="fade">
                                      <p:cBhvr>
                                        <p:cTn id="15" dur="500"/>
                                        <p:tgtEl>
                                          <p:spTgt spid="71697"/>
                                        </p:tgtEl>
                                      </p:cBhvr>
                                    </p:animEffect>
                                  </p:childTnLst>
                                </p:cTn>
                              </p:par>
                            </p:childTnLst>
                          </p:cTn>
                        </p:par>
                      </p:childTnLst>
                    </p:cTn>
                  </p:par>
                  <p:par>
                    <p:cTn id="16" fill="hold">
                      <p:stCondLst>
                        <p:cond delay="indefinite"/>
                      </p:stCondLst>
                      <p:childTnLst>
                        <p:par>
                          <p:cTn id="17" fill="hold">
                            <p:stCondLst>
                              <p:cond delay="0"/>
                            </p:stCondLst>
                            <p:childTnLst>
                              <p:par>
                                <p:cTn id="18" presetID="54" presetClass="entr" presetSubtype="0" accel="100000" fill="hold" grpId="0" nodeType="clickEffect">
                                  <p:stCondLst>
                                    <p:cond delay="0"/>
                                  </p:stCondLst>
                                  <p:childTnLst>
                                    <p:set>
                                      <p:cBhvr>
                                        <p:cTn id="19" dur="1" fill="hold">
                                          <p:stCondLst>
                                            <p:cond delay="0"/>
                                          </p:stCondLst>
                                        </p:cTn>
                                        <p:tgtEl>
                                          <p:spTgt spid="71699"/>
                                        </p:tgtEl>
                                        <p:attrNameLst>
                                          <p:attrName>style.visibility</p:attrName>
                                        </p:attrNameLst>
                                      </p:cBhvr>
                                      <p:to>
                                        <p:strVal val="visible"/>
                                      </p:to>
                                    </p:set>
                                    <p:anim calcmode="lin" valueType="num">
                                      <p:cBhvr>
                                        <p:cTn id="20" dur="500" fill="hold"/>
                                        <p:tgtEl>
                                          <p:spTgt spid="71699"/>
                                        </p:tgtEl>
                                        <p:attrNameLst>
                                          <p:attrName>ppt_w</p:attrName>
                                        </p:attrNameLst>
                                      </p:cBhvr>
                                      <p:tavLst>
                                        <p:tav tm="0">
                                          <p:val>
                                            <p:strVal val="#ppt_w*0.05"/>
                                          </p:val>
                                        </p:tav>
                                        <p:tav tm="100000">
                                          <p:val>
                                            <p:strVal val="#ppt_w"/>
                                          </p:val>
                                        </p:tav>
                                      </p:tavLst>
                                    </p:anim>
                                    <p:anim calcmode="lin" valueType="num">
                                      <p:cBhvr>
                                        <p:cTn id="21" dur="500" fill="hold"/>
                                        <p:tgtEl>
                                          <p:spTgt spid="71699"/>
                                        </p:tgtEl>
                                        <p:attrNameLst>
                                          <p:attrName>ppt_h</p:attrName>
                                        </p:attrNameLst>
                                      </p:cBhvr>
                                      <p:tavLst>
                                        <p:tav tm="0">
                                          <p:val>
                                            <p:strVal val="#ppt_h"/>
                                          </p:val>
                                        </p:tav>
                                        <p:tav tm="100000">
                                          <p:val>
                                            <p:strVal val="#ppt_h"/>
                                          </p:val>
                                        </p:tav>
                                      </p:tavLst>
                                    </p:anim>
                                    <p:anim calcmode="lin" valueType="num">
                                      <p:cBhvr>
                                        <p:cTn id="22" dur="500" fill="hold"/>
                                        <p:tgtEl>
                                          <p:spTgt spid="71699"/>
                                        </p:tgtEl>
                                        <p:attrNameLst>
                                          <p:attrName>ppt_x</p:attrName>
                                        </p:attrNameLst>
                                      </p:cBhvr>
                                      <p:tavLst>
                                        <p:tav tm="0">
                                          <p:val>
                                            <p:strVal val="#ppt_x-.2"/>
                                          </p:val>
                                        </p:tav>
                                        <p:tav tm="100000">
                                          <p:val>
                                            <p:strVal val="#ppt_x"/>
                                          </p:val>
                                        </p:tav>
                                      </p:tavLst>
                                    </p:anim>
                                    <p:anim calcmode="lin" valueType="num">
                                      <p:cBhvr>
                                        <p:cTn id="23" dur="500" fill="hold"/>
                                        <p:tgtEl>
                                          <p:spTgt spid="71699"/>
                                        </p:tgtEl>
                                        <p:attrNameLst>
                                          <p:attrName>ppt_y</p:attrName>
                                        </p:attrNameLst>
                                      </p:cBhvr>
                                      <p:tavLst>
                                        <p:tav tm="0">
                                          <p:val>
                                            <p:strVal val="#ppt_y"/>
                                          </p:val>
                                        </p:tav>
                                        <p:tav tm="100000">
                                          <p:val>
                                            <p:strVal val="#ppt_y"/>
                                          </p:val>
                                        </p:tav>
                                      </p:tavLst>
                                    </p:anim>
                                    <p:animEffect transition="in" filter="fade">
                                      <p:cBhvr>
                                        <p:cTn id="24" dur="500"/>
                                        <p:tgtEl>
                                          <p:spTgt spid="71699"/>
                                        </p:tgtEl>
                                      </p:cBhvr>
                                    </p:animEffect>
                                  </p:childTnLst>
                                </p:cTn>
                              </p:par>
                            </p:childTnLst>
                          </p:cTn>
                        </p:par>
                        <p:par>
                          <p:cTn id="25" fill="hold">
                            <p:stCondLst>
                              <p:cond delay="500"/>
                            </p:stCondLst>
                            <p:childTnLst>
                              <p:par>
                                <p:cTn id="26" presetID="54" presetClass="entr" presetSubtype="0" accel="100000" fill="hold" nodeType="afterEffect">
                                  <p:stCondLst>
                                    <p:cond delay="0"/>
                                  </p:stCondLst>
                                  <p:childTnLst>
                                    <p:set>
                                      <p:cBhvr>
                                        <p:cTn id="27" dur="1" fill="hold">
                                          <p:stCondLst>
                                            <p:cond delay="0"/>
                                          </p:stCondLst>
                                        </p:cTn>
                                        <p:tgtEl>
                                          <p:spTgt spid="71685"/>
                                        </p:tgtEl>
                                        <p:attrNameLst>
                                          <p:attrName>style.visibility</p:attrName>
                                        </p:attrNameLst>
                                      </p:cBhvr>
                                      <p:to>
                                        <p:strVal val="visible"/>
                                      </p:to>
                                    </p:set>
                                    <p:anim calcmode="lin" valueType="num">
                                      <p:cBhvr>
                                        <p:cTn id="28" dur="500" fill="hold"/>
                                        <p:tgtEl>
                                          <p:spTgt spid="71685"/>
                                        </p:tgtEl>
                                        <p:attrNameLst>
                                          <p:attrName>ppt_w</p:attrName>
                                        </p:attrNameLst>
                                      </p:cBhvr>
                                      <p:tavLst>
                                        <p:tav tm="0">
                                          <p:val>
                                            <p:strVal val="#ppt_w*0.05"/>
                                          </p:val>
                                        </p:tav>
                                        <p:tav tm="100000">
                                          <p:val>
                                            <p:strVal val="#ppt_w"/>
                                          </p:val>
                                        </p:tav>
                                      </p:tavLst>
                                    </p:anim>
                                    <p:anim calcmode="lin" valueType="num">
                                      <p:cBhvr>
                                        <p:cTn id="29" dur="500" fill="hold"/>
                                        <p:tgtEl>
                                          <p:spTgt spid="71685"/>
                                        </p:tgtEl>
                                        <p:attrNameLst>
                                          <p:attrName>ppt_h</p:attrName>
                                        </p:attrNameLst>
                                      </p:cBhvr>
                                      <p:tavLst>
                                        <p:tav tm="0">
                                          <p:val>
                                            <p:strVal val="#ppt_h"/>
                                          </p:val>
                                        </p:tav>
                                        <p:tav tm="100000">
                                          <p:val>
                                            <p:strVal val="#ppt_h"/>
                                          </p:val>
                                        </p:tav>
                                      </p:tavLst>
                                    </p:anim>
                                    <p:anim calcmode="lin" valueType="num">
                                      <p:cBhvr>
                                        <p:cTn id="30" dur="500" fill="hold"/>
                                        <p:tgtEl>
                                          <p:spTgt spid="71685"/>
                                        </p:tgtEl>
                                        <p:attrNameLst>
                                          <p:attrName>ppt_x</p:attrName>
                                        </p:attrNameLst>
                                      </p:cBhvr>
                                      <p:tavLst>
                                        <p:tav tm="0">
                                          <p:val>
                                            <p:strVal val="#ppt_x-.2"/>
                                          </p:val>
                                        </p:tav>
                                        <p:tav tm="100000">
                                          <p:val>
                                            <p:strVal val="#ppt_x"/>
                                          </p:val>
                                        </p:tav>
                                      </p:tavLst>
                                    </p:anim>
                                    <p:anim calcmode="lin" valueType="num">
                                      <p:cBhvr>
                                        <p:cTn id="31" dur="500" fill="hold"/>
                                        <p:tgtEl>
                                          <p:spTgt spid="71685"/>
                                        </p:tgtEl>
                                        <p:attrNameLst>
                                          <p:attrName>ppt_y</p:attrName>
                                        </p:attrNameLst>
                                      </p:cBhvr>
                                      <p:tavLst>
                                        <p:tav tm="0">
                                          <p:val>
                                            <p:strVal val="#ppt_y"/>
                                          </p:val>
                                        </p:tav>
                                        <p:tav tm="100000">
                                          <p:val>
                                            <p:strVal val="#ppt_y"/>
                                          </p:val>
                                        </p:tav>
                                      </p:tavLst>
                                    </p:anim>
                                    <p:animEffect transition="in" filter="fade">
                                      <p:cBhvr>
                                        <p:cTn id="32" dur="500"/>
                                        <p:tgtEl>
                                          <p:spTgt spid="71685"/>
                                        </p:tgtEl>
                                      </p:cBhvr>
                                    </p:animEffect>
                                  </p:childTnLst>
                                </p:cTn>
                              </p:par>
                            </p:childTnLst>
                          </p:cTn>
                        </p:par>
                        <p:par>
                          <p:cTn id="33" fill="hold">
                            <p:stCondLst>
                              <p:cond delay="1000"/>
                            </p:stCondLst>
                            <p:childTnLst>
                              <p:par>
                                <p:cTn id="34" presetID="54" presetClass="entr" presetSubtype="0" accel="100000" fill="hold" nodeType="afterEffect">
                                  <p:stCondLst>
                                    <p:cond delay="0"/>
                                  </p:stCondLst>
                                  <p:childTnLst>
                                    <p:set>
                                      <p:cBhvr>
                                        <p:cTn id="35" dur="1" fill="hold">
                                          <p:stCondLst>
                                            <p:cond delay="0"/>
                                          </p:stCondLst>
                                        </p:cTn>
                                        <p:tgtEl>
                                          <p:spTgt spid="71686"/>
                                        </p:tgtEl>
                                        <p:attrNameLst>
                                          <p:attrName>style.visibility</p:attrName>
                                        </p:attrNameLst>
                                      </p:cBhvr>
                                      <p:to>
                                        <p:strVal val="visible"/>
                                      </p:to>
                                    </p:set>
                                    <p:anim calcmode="lin" valueType="num">
                                      <p:cBhvr>
                                        <p:cTn id="36" dur="500" fill="hold"/>
                                        <p:tgtEl>
                                          <p:spTgt spid="71686"/>
                                        </p:tgtEl>
                                        <p:attrNameLst>
                                          <p:attrName>ppt_w</p:attrName>
                                        </p:attrNameLst>
                                      </p:cBhvr>
                                      <p:tavLst>
                                        <p:tav tm="0">
                                          <p:val>
                                            <p:strVal val="#ppt_w*0.05"/>
                                          </p:val>
                                        </p:tav>
                                        <p:tav tm="100000">
                                          <p:val>
                                            <p:strVal val="#ppt_w"/>
                                          </p:val>
                                        </p:tav>
                                      </p:tavLst>
                                    </p:anim>
                                    <p:anim calcmode="lin" valueType="num">
                                      <p:cBhvr>
                                        <p:cTn id="37" dur="500" fill="hold"/>
                                        <p:tgtEl>
                                          <p:spTgt spid="71686"/>
                                        </p:tgtEl>
                                        <p:attrNameLst>
                                          <p:attrName>ppt_h</p:attrName>
                                        </p:attrNameLst>
                                      </p:cBhvr>
                                      <p:tavLst>
                                        <p:tav tm="0">
                                          <p:val>
                                            <p:strVal val="#ppt_h"/>
                                          </p:val>
                                        </p:tav>
                                        <p:tav tm="100000">
                                          <p:val>
                                            <p:strVal val="#ppt_h"/>
                                          </p:val>
                                        </p:tav>
                                      </p:tavLst>
                                    </p:anim>
                                    <p:anim calcmode="lin" valueType="num">
                                      <p:cBhvr>
                                        <p:cTn id="38" dur="500" fill="hold"/>
                                        <p:tgtEl>
                                          <p:spTgt spid="71686"/>
                                        </p:tgtEl>
                                        <p:attrNameLst>
                                          <p:attrName>ppt_x</p:attrName>
                                        </p:attrNameLst>
                                      </p:cBhvr>
                                      <p:tavLst>
                                        <p:tav tm="0">
                                          <p:val>
                                            <p:strVal val="#ppt_x-.2"/>
                                          </p:val>
                                        </p:tav>
                                        <p:tav tm="100000">
                                          <p:val>
                                            <p:strVal val="#ppt_x"/>
                                          </p:val>
                                        </p:tav>
                                      </p:tavLst>
                                    </p:anim>
                                    <p:anim calcmode="lin" valueType="num">
                                      <p:cBhvr>
                                        <p:cTn id="39" dur="500" fill="hold"/>
                                        <p:tgtEl>
                                          <p:spTgt spid="71686"/>
                                        </p:tgtEl>
                                        <p:attrNameLst>
                                          <p:attrName>ppt_y</p:attrName>
                                        </p:attrNameLst>
                                      </p:cBhvr>
                                      <p:tavLst>
                                        <p:tav tm="0">
                                          <p:val>
                                            <p:strVal val="#ppt_y"/>
                                          </p:val>
                                        </p:tav>
                                        <p:tav tm="100000">
                                          <p:val>
                                            <p:strVal val="#ppt_y"/>
                                          </p:val>
                                        </p:tav>
                                      </p:tavLst>
                                    </p:anim>
                                    <p:animEffect transition="in" filter="fade">
                                      <p:cBhvr>
                                        <p:cTn id="40" dur="500"/>
                                        <p:tgtEl>
                                          <p:spTgt spid="71686"/>
                                        </p:tgtEl>
                                      </p:cBhvr>
                                    </p:animEffect>
                                  </p:childTnLst>
                                </p:cTn>
                              </p:par>
                            </p:childTnLst>
                          </p:cTn>
                        </p:par>
                        <p:par>
                          <p:cTn id="41" fill="hold">
                            <p:stCondLst>
                              <p:cond delay="1500"/>
                            </p:stCondLst>
                            <p:childTnLst>
                              <p:par>
                                <p:cTn id="42" presetID="54" presetClass="entr" presetSubtype="0" accel="100000" fill="hold" nodeType="afterEffect">
                                  <p:stCondLst>
                                    <p:cond delay="0"/>
                                  </p:stCondLst>
                                  <p:childTnLst>
                                    <p:set>
                                      <p:cBhvr>
                                        <p:cTn id="43" dur="1" fill="hold">
                                          <p:stCondLst>
                                            <p:cond delay="0"/>
                                          </p:stCondLst>
                                        </p:cTn>
                                        <p:tgtEl>
                                          <p:spTgt spid="71688"/>
                                        </p:tgtEl>
                                        <p:attrNameLst>
                                          <p:attrName>style.visibility</p:attrName>
                                        </p:attrNameLst>
                                      </p:cBhvr>
                                      <p:to>
                                        <p:strVal val="visible"/>
                                      </p:to>
                                    </p:set>
                                    <p:anim calcmode="lin" valueType="num">
                                      <p:cBhvr>
                                        <p:cTn id="44" dur="500" fill="hold"/>
                                        <p:tgtEl>
                                          <p:spTgt spid="71688"/>
                                        </p:tgtEl>
                                        <p:attrNameLst>
                                          <p:attrName>ppt_w</p:attrName>
                                        </p:attrNameLst>
                                      </p:cBhvr>
                                      <p:tavLst>
                                        <p:tav tm="0">
                                          <p:val>
                                            <p:strVal val="#ppt_w*0.05"/>
                                          </p:val>
                                        </p:tav>
                                        <p:tav tm="100000">
                                          <p:val>
                                            <p:strVal val="#ppt_w"/>
                                          </p:val>
                                        </p:tav>
                                      </p:tavLst>
                                    </p:anim>
                                    <p:anim calcmode="lin" valueType="num">
                                      <p:cBhvr>
                                        <p:cTn id="45" dur="500" fill="hold"/>
                                        <p:tgtEl>
                                          <p:spTgt spid="71688"/>
                                        </p:tgtEl>
                                        <p:attrNameLst>
                                          <p:attrName>ppt_h</p:attrName>
                                        </p:attrNameLst>
                                      </p:cBhvr>
                                      <p:tavLst>
                                        <p:tav tm="0">
                                          <p:val>
                                            <p:strVal val="#ppt_h"/>
                                          </p:val>
                                        </p:tav>
                                        <p:tav tm="100000">
                                          <p:val>
                                            <p:strVal val="#ppt_h"/>
                                          </p:val>
                                        </p:tav>
                                      </p:tavLst>
                                    </p:anim>
                                    <p:anim calcmode="lin" valueType="num">
                                      <p:cBhvr>
                                        <p:cTn id="46" dur="500" fill="hold"/>
                                        <p:tgtEl>
                                          <p:spTgt spid="71688"/>
                                        </p:tgtEl>
                                        <p:attrNameLst>
                                          <p:attrName>ppt_x</p:attrName>
                                        </p:attrNameLst>
                                      </p:cBhvr>
                                      <p:tavLst>
                                        <p:tav tm="0">
                                          <p:val>
                                            <p:strVal val="#ppt_x-.2"/>
                                          </p:val>
                                        </p:tav>
                                        <p:tav tm="100000">
                                          <p:val>
                                            <p:strVal val="#ppt_x"/>
                                          </p:val>
                                        </p:tav>
                                      </p:tavLst>
                                    </p:anim>
                                    <p:anim calcmode="lin" valueType="num">
                                      <p:cBhvr>
                                        <p:cTn id="47" dur="500" fill="hold"/>
                                        <p:tgtEl>
                                          <p:spTgt spid="71688"/>
                                        </p:tgtEl>
                                        <p:attrNameLst>
                                          <p:attrName>ppt_y</p:attrName>
                                        </p:attrNameLst>
                                      </p:cBhvr>
                                      <p:tavLst>
                                        <p:tav tm="0">
                                          <p:val>
                                            <p:strVal val="#ppt_y"/>
                                          </p:val>
                                        </p:tav>
                                        <p:tav tm="100000">
                                          <p:val>
                                            <p:strVal val="#ppt_y"/>
                                          </p:val>
                                        </p:tav>
                                      </p:tavLst>
                                    </p:anim>
                                    <p:animEffect transition="in" filter="fade">
                                      <p:cBhvr>
                                        <p:cTn id="48" dur="500"/>
                                        <p:tgtEl>
                                          <p:spTgt spid="71688"/>
                                        </p:tgtEl>
                                      </p:cBhvr>
                                    </p:animEffect>
                                  </p:childTnLst>
                                </p:cTn>
                              </p:par>
                            </p:childTnLst>
                          </p:cTn>
                        </p:par>
                        <p:par>
                          <p:cTn id="49" fill="hold">
                            <p:stCondLst>
                              <p:cond delay="2000"/>
                            </p:stCondLst>
                            <p:childTnLst>
                              <p:par>
                                <p:cTn id="50" presetID="54" presetClass="entr" presetSubtype="0" accel="100000" fill="hold" nodeType="afterEffect">
                                  <p:stCondLst>
                                    <p:cond delay="0"/>
                                  </p:stCondLst>
                                  <p:childTnLst>
                                    <p:set>
                                      <p:cBhvr>
                                        <p:cTn id="51" dur="1" fill="hold">
                                          <p:stCondLst>
                                            <p:cond delay="0"/>
                                          </p:stCondLst>
                                        </p:cTn>
                                        <p:tgtEl>
                                          <p:spTgt spid="71689"/>
                                        </p:tgtEl>
                                        <p:attrNameLst>
                                          <p:attrName>style.visibility</p:attrName>
                                        </p:attrNameLst>
                                      </p:cBhvr>
                                      <p:to>
                                        <p:strVal val="visible"/>
                                      </p:to>
                                    </p:set>
                                    <p:anim calcmode="lin" valueType="num">
                                      <p:cBhvr>
                                        <p:cTn id="52" dur="500" fill="hold"/>
                                        <p:tgtEl>
                                          <p:spTgt spid="71689"/>
                                        </p:tgtEl>
                                        <p:attrNameLst>
                                          <p:attrName>ppt_w</p:attrName>
                                        </p:attrNameLst>
                                      </p:cBhvr>
                                      <p:tavLst>
                                        <p:tav tm="0">
                                          <p:val>
                                            <p:strVal val="#ppt_w*0.05"/>
                                          </p:val>
                                        </p:tav>
                                        <p:tav tm="100000">
                                          <p:val>
                                            <p:strVal val="#ppt_w"/>
                                          </p:val>
                                        </p:tav>
                                      </p:tavLst>
                                    </p:anim>
                                    <p:anim calcmode="lin" valueType="num">
                                      <p:cBhvr>
                                        <p:cTn id="53" dur="500" fill="hold"/>
                                        <p:tgtEl>
                                          <p:spTgt spid="71689"/>
                                        </p:tgtEl>
                                        <p:attrNameLst>
                                          <p:attrName>ppt_h</p:attrName>
                                        </p:attrNameLst>
                                      </p:cBhvr>
                                      <p:tavLst>
                                        <p:tav tm="0">
                                          <p:val>
                                            <p:strVal val="#ppt_h"/>
                                          </p:val>
                                        </p:tav>
                                        <p:tav tm="100000">
                                          <p:val>
                                            <p:strVal val="#ppt_h"/>
                                          </p:val>
                                        </p:tav>
                                      </p:tavLst>
                                    </p:anim>
                                    <p:anim calcmode="lin" valueType="num">
                                      <p:cBhvr>
                                        <p:cTn id="54" dur="500" fill="hold"/>
                                        <p:tgtEl>
                                          <p:spTgt spid="71689"/>
                                        </p:tgtEl>
                                        <p:attrNameLst>
                                          <p:attrName>ppt_x</p:attrName>
                                        </p:attrNameLst>
                                      </p:cBhvr>
                                      <p:tavLst>
                                        <p:tav tm="0">
                                          <p:val>
                                            <p:strVal val="#ppt_x-.2"/>
                                          </p:val>
                                        </p:tav>
                                        <p:tav tm="100000">
                                          <p:val>
                                            <p:strVal val="#ppt_x"/>
                                          </p:val>
                                        </p:tav>
                                      </p:tavLst>
                                    </p:anim>
                                    <p:anim calcmode="lin" valueType="num">
                                      <p:cBhvr>
                                        <p:cTn id="55" dur="500" fill="hold"/>
                                        <p:tgtEl>
                                          <p:spTgt spid="71689"/>
                                        </p:tgtEl>
                                        <p:attrNameLst>
                                          <p:attrName>ppt_y</p:attrName>
                                        </p:attrNameLst>
                                      </p:cBhvr>
                                      <p:tavLst>
                                        <p:tav tm="0">
                                          <p:val>
                                            <p:strVal val="#ppt_y"/>
                                          </p:val>
                                        </p:tav>
                                        <p:tav tm="100000">
                                          <p:val>
                                            <p:strVal val="#ppt_y"/>
                                          </p:val>
                                        </p:tav>
                                      </p:tavLst>
                                    </p:anim>
                                    <p:animEffect transition="in" filter="fade">
                                      <p:cBhvr>
                                        <p:cTn id="56" dur="500"/>
                                        <p:tgtEl>
                                          <p:spTgt spid="71689"/>
                                        </p:tgtEl>
                                      </p:cBhvr>
                                    </p:animEffect>
                                  </p:childTnLst>
                                </p:cTn>
                              </p:par>
                            </p:childTnLst>
                          </p:cTn>
                        </p:par>
                        <p:par>
                          <p:cTn id="57" fill="hold">
                            <p:stCondLst>
                              <p:cond delay="2500"/>
                            </p:stCondLst>
                            <p:childTnLst>
                              <p:par>
                                <p:cTn id="58" presetID="54" presetClass="entr" presetSubtype="0" accel="100000" fill="hold" nodeType="afterEffect">
                                  <p:stCondLst>
                                    <p:cond delay="0"/>
                                  </p:stCondLst>
                                  <p:childTnLst>
                                    <p:set>
                                      <p:cBhvr>
                                        <p:cTn id="59" dur="1" fill="hold">
                                          <p:stCondLst>
                                            <p:cond delay="0"/>
                                          </p:stCondLst>
                                        </p:cTn>
                                        <p:tgtEl>
                                          <p:spTgt spid="71691"/>
                                        </p:tgtEl>
                                        <p:attrNameLst>
                                          <p:attrName>style.visibility</p:attrName>
                                        </p:attrNameLst>
                                      </p:cBhvr>
                                      <p:to>
                                        <p:strVal val="visible"/>
                                      </p:to>
                                    </p:set>
                                    <p:anim calcmode="lin" valueType="num">
                                      <p:cBhvr>
                                        <p:cTn id="60" dur="500" fill="hold"/>
                                        <p:tgtEl>
                                          <p:spTgt spid="71691"/>
                                        </p:tgtEl>
                                        <p:attrNameLst>
                                          <p:attrName>ppt_w</p:attrName>
                                        </p:attrNameLst>
                                      </p:cBhvr>
                                      <p:tavLst>
                                        <p:tav tm="0">
                                          <p:val>
                                            <p:strVal val="#ppt_w*0.05"/>
                                          </p:val>
                                        </p:tav>
                                        <p:tav tm="100000">
                                          <p:val>
                                            <p:strVal val="#ppt_w"/>
                                          </p:val>
                                        </p:tav>
                                      </p:tavLst>
                                    </p:anim>
                                    <p:anim calcmode="lin" valueType="num">
                                      <p:cBhvr>
                                        <p:cTn id="61" dur="500" fill="hold"/>
                                        <p:tgtEl>
                                          <p:spTgt spid="71691"/>
                                        </p:tgtEl>
                                        <p:attrNameLst>
                                          <p:attrName>ppt_h</p:attrName>
                                        </p:attrNameLst>
                                      </p:cBhvr>
                                      <p:tavLst>
                                        <p:tav tm="0">
                                          <p:val>
                                            <p:strVal val="#ppt_h"/>
                                          </p:val>
                                        </p:tav>
                                        <p:tav tm="100000">
                                          <p:val>
                                            <p:strVal val="#ppt_h"/>
                                          </p:val>
                                        </p:tav>
                                      </p:tavLst>
                                    </p:anim>
                                    <p:anim calcmode="lin" valueType="num">
                                      <p:cBhvr>
                                        <p:cTn id="62" dur="500" fill="hold"/>
                                        <p:tgtEl>
                                          <p:spTgt spid="71691"/>
                                        </p:tgtEl>
                                        <p:attrNameLst>
                                          <p:attrName>ppt_x</p:attrName>
                                        </p:attrNameLst>
                                      </p:cBhvr>
                                      <p:tavLst>
                                        <p:tav tm="0">
                                          <p:val>
                                            <p:strVal val="#ppt_x-.2"/>
                                          </p:val>
                                        </p:tav>
                                        <p:tav tm="100000">
                                          <p:val>
                                            <p:strVal val="#ppt_x"/>
                                          </p:val>
                                        </p:tav>
                                      </p:tavLst>
                                    </p:anim>
                                    <p:anim calcmode="lin" valueType="num">
                                      <p:cBhvr>
                                        <p:cTn id="63" dur="500" fill="hold"/>
                                        <p:tgtEl>
                                          <p:spTgt spid="71691"/>
                                        </p:tgtEl>
                                        <p:attrNameLst>
                                          <p:attrName>ppt_y</p:attrName>
                                        </p:attrNameLst>
                                      </p:cBhvr>
                                      <p:tavLst>
                                        <p:tav tm="0">
                                          <p:val>
                                            <p:strVal val="#ppt_y"/>
                                          </p:val>
                                        </p:tav>
                                        <p:tav tm="100000">
                                          <p:val>
                                            <p:strVal val="#ppt_y"/>
                                          </p:val>
                                        </p:tav>
                                      </p:tavLst>
                                    </p:anim>
                                    <p:animEffect transition="in" filter="fade">
                                      <p:cBhvr>
                                        <p:cTn id="64" dur="500"/>
                                        <p:tgtEl>
                                          <p:spTgt spid="71691"/>
                                        </p:tgtEl>
                                      </p:cBhvr>
                                    </p:animEffect>
                                  </p:childTnLst>
                                </p:cTn>
                              </p:par>
                            </p:childTnLst>
                          </p:cTn>
                        </p:par>
                        <p:par>
                          <p:cTn id="65" fill="hold">
                            <p:stCondLst>
                              <p:cond delay="3000"/>
                            </p:stCondLst>
                            <p:childTnLst>
                              <p:par>
                                <p:cTn id="66" presetID="54" presetClass="entr" presetSubtype="0" accel="100000" fill="hold" nodeType="afterEffect">
                                  <p:stCondLst>
                                    <p:cond delay="0"/>
                                  </p:stCondLst>
                                  <p:childTnLst>
                                    <p:set>
                                      <p:cBhvr>
                                        <p:cTn id="67" dur="1" fill="hold">
                                          <p:stCondLst>
                                            <p:cond delay="0"/>
                                          </p:stCondLst>
                                        </p:cTn>
                                        <p:tgtEl>
                                          <p:spTgt spid="71692"/>
                                        </p:tgtEl>
                                        <p:attrNameLst>
                                          <p:attrName>style.visibility</p:attrName>
                                        </p:attrNameLst>
                                      </p:cBhvr>
                                      <p:to>
                                        <p:strVal val="visible"/>
                                      </p:to>
                                    </p:set>
                                    <p:anim calcmode="lin" valueType="num">
                                      <p:cBhvr>
                                        <p:cTn id="68" dur="500" fill="hold"/>
                                        <p:tgtEl>
                                          <p:spTgt spid="71692"/>
                                        </p:tgtEl>
                                        <p:attrNameLst>
                                          <p:attrName>ppt_w</p:attrName>
                                        </p:attrNameLst>
                                      </p:cBhvr>
                                      <p:tavLst>
                                        <p:tav tm="0">
                                          <p:val>
                                            <p:strVal val="#ppt_w*0.05"/>
                                          </p:val>
                                        </p:tav>
                                        <p:tav tm="100000">
                                          <p:val>
                                            <p:strVal val="#ppt_w"/>
                                          </p:val>
                                        </p:tav>
                                      </p:tavLst>
                                    </p:anim>
                                    <p:anim calcmode="lin" valueType="num">
                                      <p:cBhvr>
                                        <p:cTn id="69" dur="500" fill="hold"/>
                                        <p:tgtEl>
                                          <p:spTgt spid="71692"/>
                                        </p:tgtEl>
                                        <p:attrNameLst>
                                          <p:attrName>ppt_h</p:attrName>
                                        </p:attrNameLst>
                                      </p:cBhvr>
                                      <p:tavLst>
                                        <p:tav tm="0">
                                          <p:val>
                                            <p:strVal val="#ppt_h"/>
                                          </p:val>
                                        </p:tav>
                                        <p:tav tm="100000">
                                          <p:val>
                                            <p:strVal val="#ppt_h"/>
                                          </p:val>
                                        </p:tav>
                                      </p:tavLst>
                                    </p:anim>
                                    <p:anim calcmode="lin" valueType="num">
                                      <p:cBhvr>
                                        <p:cTn id="70" dur="500" fill="hold"/>
                                        <p:tgtEl>
                                          <p:spTgt spid="71692"/>
                                        </p:tgtEl>
                                        <p:attrNameLst>
                                          <p:attrName>ppt_x</p:attrName>
                                        </p:attrNameLst>
                                      </p:cBhvr>
                                      <p:tavLst>
                                        <p:tav tm="0">
                                          <p:val>
                                            <p:strVal val="#ppt_x-.2"/>
                                          </p:val>
                                        </p:tav>
                                        <p:tav tm="100000">
                                          <p:val>
                                            <p:strVal val="#ppt_x"/>
                                          </p:val>
                                        </p:tav>
                                      </p:tavLst>
                                    </p:anim>
                                    <p:anim calcmode="lin" valueType="num">
                                      <p:cBhvr>
                                        <p:cTn id="71" dur="500" fill="hold"/>
                                        <p:tgtEl>
                                          <p:spTgt spid="71692"/>
                                        </p:tgtEl>
                                        <p:attrNameLst>
                                          <p:attrName>ppt_y</p:attrName>
                                        </p:attrNameLst>
                                      </p:cBhvr>
                                      <p:tavLst>
                                        <p:tav tm="0">
                                          <p:val>
                                            <p:strVal val="#ppt_y"/>
                                          </p:val>
                                        </p:tav>
                                        <p:tav tm="100000">
                                          <p:val>
                                            <p:strVal val="#ppt_y"/>
                                          </p:val>
                                        </p:tav>
                                      </p:tavLst>
                                    </p:anim>
                                    <p:animEffect transition="in" filter="fade">
                                      <p:cBhvr>
                                        <p:cTn id="72" dur="500"/>
                                        <p:tgtEl>
                                          <p:spTgt spid="71692"/>
                                        </p:tgtEl>
                                      </p:cBhvr>
                                    </p:animEffect>
                                  </p:childTnLst>
                                </p:cTn>
                              </p:par>
                            </p:childTnLst>
                          </p:cTn>
                        </p:par>
                      </p:childTnLst>
                    </p:cTn>
                  </p:par>
                  <p:par>
                    <p:cTn id="73" fill="hold">
                      <p:stCondLst>
                        <p:cond delay="indefinite"/>
                      </p:stCondLst>
                      <p:childTnLst>
                        <p:par>
                          <p:cTn id="74" fill="hold">
                            <p:stCondLst>
                              <p:cond delay="0"/>
                            </p:stCondLst>
                            <p:childTnLst>
                              <p:par>
                                <p:cTn id="75" presetID="30" presetClass="entr" presetSubtype="0" fill="hold" grpId="0" nodeType="clickEffect">
                                  <p:stCondLst>
                                    <p:cond delay="0"/>
                                  </p:stCondLst>
                                  <p:childTnLst>
                                    <p:set>
                                      <p:cBhvr>
                                        <p:cTn id="76" dur="1" fill="hold">
                                          <p:stCondLst>
                                            <p:cond delay="0"/>
                                          </p:stCondLst>
                                        </p:cTn>
                                        <p:tgtEl>
                                          <p:spTgt spid="71701"/>
                                        </p:tgtEl>
                                        <p:attrNameLst>
                                          <p:attrName>style.visibility</p:attrName>
                                        </p:attrNameLst>
                                      </p:cBhvr>
                                      <p:to>
                                        <p:strVal val="visible"/>
                                      </p:to>
                                    </p:set>
                                    <p:animEffect transition="in" filter="fade">
                                      <p:cBhvr>
                                        <p:cTn id="77" dur="800" decel="100000"/>
                                        <p:tgtEl>
                                          <p:spTgt spid="71701"/>
                                        </p:tgtEl>
                                      </p:cBhvr>
                                    </p:animEffect>
                                    <p:anim calcmode="lin" valueType="num">
                                      <p:cBhvr>
                                        <p:cTn id="78" dur="800" decel="100000" fill="hold"/>
                                        <p:tgtEl>
                                          <p:spTgt spid="71701"/>
                                        </p:tgtEl>
                                        <p:attrNameLst>
                                          <p:attrName>style.rotation</p:attrName>
                                        </p:attrNameLst>
                                      </p:cBhvr>
                                      <p:tavLst>
                                        <p:tav tm="0">
                                          <p:val>
                                            <p:fltVal val="-90"/>
                                          </p:val>
                                        </p:tav>
                                        <p:tav tm="100000">
                                          <p:val>
                                            <p:fltVal val="0"/>
                                          </p:val>
                                        </p:tav>
                                      </p:tavLst>
                                    </p:anim>
                                    <p:anim calcmode="lin" valueType="num">
                                      <p:cBhvr>
                                        <p:cTn id="79" dur="800" decel="100000" fill="hold"/>
                                        <p:tgtEl>
                                          <p:spTgt spid="71701"/>
                                        </p:tgtEl>
                                        <p:attrNameLst>
                                          <p:attrName>ppt_x</p:attrName>
                                        </p:attrNameLst>
                                      </p:cBhvr>
                                      <p:tavLst>
                                        <p:tav tm="0">
                                          <p:val>
                                            <p:strVal val="#ppt_x+0.4"/>
                                          </p:val>
                                        </p:tav>
                                        <p:tav tm="100000">
                                          <p:val>
                                            <p:strVal val="#ppt_x-0.05"/>
                                          </p:val>
                                        </p:tav>
                                      </p:tavLst>
                                    </p:anim>
                                    <p:anim calcmode="lin" valueType="num">
                                      <p:cBhvr>
                                        <p:cTn id="80" dur="800" decel="100000" fill="hold"/>
                                        <p:tgtEl>
                                          <p:spTgt spid="71701"/>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71701"/>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71701"/>
                                        </p:tgtEl>
                                        <p:attrNameLst>
                                          <p:attrName>ppt_y</p:attrName>
                                        </p:attrNameLst>
                                      </p:cBhvr>
                                      <p:tavLst>
                                        <p:tav tm="0">
                                          <p:val>
                                            <p:strVal val="#ppt_y+0.1"/>
                                          </p:val>
                                        </p:tav>
                                        <p:tav tm="100000">
                                          <p:val>
                                            <p:strVal val="#ppt_y"/>
                                          </p:val>
                                        </p:tav>
                                      </p:tavLst>
                                    </p:anim>
                                  </p:childTnLst>
                                </p:cTn>
                              </p:par>
                              <p:par>
                                <p:cTn id="83" presetID="30" presetClass="entr" presetSubtype="0" fill="hold" grpId="0" nodeType="withEffect">
                                  <p:stCondLst>
                                    <p:cond delay="0"/>
                                  </p:stCondLst>
                                  <p:childTnLst>
                                    <p:set>
                                      <p:cBhvr>
                                        <p:cTn id="84" dur="1" fill="hold">
                                          <p:stCondLst>
                                            <p:cond delay="0"/>
                                          </p:stCondLst>
                                        </p:cTn>
                                        <p:tgtEl>
                                          <p:spTgt spid="71700"/>
                                        </p:tgtEl>
                                        <p:attrNameLst>
                                          <p:attrName>style.visibility</p:attrName>
                                        </p:attrNameLst>
                                      </p:cBhvr>
                                      <p:to>
                                        <p:strVal val="visible"/>
                                      </p:to>
                                    </p:set>
                                    <p:animEffect transition="in" filter="fade">
                                      <p:cBhvr>
                                        <p:cTn id="85" dur="800" decel="100000"/>
                                        <p:tgtEl>
                                          <p:spTgt spid="71700"/>
                                        </p:tgtEl>
                                      </p:cBhvr>
                                    </p:animEffect>
                                    <p:anim calcmode="lin" valueType="num">
                                      <p:cBhvr>
                                        <p:cTn id="86" dur="800" decel="100000" fill="hold"/>
                                        <p:tgtEl>
                                          <p:spTgt spid="71700"/>
                                        </p:tgtEl>
                                        <p:attrNameLst>
                                          <p:attrName>style.rotation</p:attrName>
                                        </p:attrNameLst>
                                      </p:cBhvr>
                                      <p:tavLst>
                                        <p:tav tm="0">
                                          <p:val>
                                            <p:fltVal val="-90"/>
                                          </p:val>
                                        </p:tav>
                                        <p:tav tm="100000">
                                          <p:val>
                                            <p:fltVal val="0"/>
                                          </p:val>
                                        </p:tav>
                                      </p:tavLst>
                                    </p:anim>
                                    <p:anim calcmode="lin" valueType="num">
                                      <p:cBhvr>
                                        <p:cTn id="87" dur="800" decel="100000" fill="hold"/>
                                        <p:tgtEl>
                                          <p:spTgt spid="71700"/>
                                        </p:tgtEl>
                                        <p:attrNameLst>
                                          <p:attrName>ppt_x</p:attrName>
                                        </p:attrNameLst>
                                      </p:cBhvr>
                                      <p:tavLst>
                                        <p:tav tm="0">
                                          <p:val>
                                            <p:strVal val="#ppt_x+0.4"/>
                                          </p:val>
                                        </p:tav>
                                        <p:tav tm="100000">
                                          <p:val>
                                            <p:strVal val="#ppt_x-0.05"/>
                                          </p:val>
                                        </p:tav>
                                      </p:tavLst>
                                    </p:anim>
                                    <p:anim calcmode="lin" valueType="num">
                                      <p:cBhvr>
                                        <p:cTn id="88" dur="800" decel="100000" fill="hold"/>
                                        <p:tgtEl>
                                          <p:spTgt spid="71700"/>
                                        </p:tgtEl>
                                        <p:attrNameLst>
                                          <p:attrName>ppt_y</p:attrName>
                                        </p:attrNameLst>
                                      </p:cBhvr>
                                      <p:tavLst>
                                        <p:tav tm="0">
                                          <p:val>
                                            <p:strVal val="#ppt_y-0.4"/>
                                          </p:val>
                                        </p:tav>
                                        <p:tav tm="100000">
                                          <p:val>
                                            <p:strVal val="#ppt_y+0.1"/>
                                          </p:val>
                                        </p:tav>
                                      </p:tavLst>
                                    </p:anim>
                                    <p:anim calcmode="lin" valueType="num">
                                      <p:cBhvr>
                                        <p:cTn id="89" dur="200" accel="100000" fill="hold">
                                          <p:stCondLst>
                                            <p:cond delay="800"/>
                                          </p:stCondLst>
                                        </p:cTn>
                                        <p:tgtEl>
                                          <p:spTgt spid="71700"/>
                                        </p:tgtEl>
                                        <p:attrNameLst>
                                          <p:attrName>ppt_x</p:attrName>
                                        </p:attrNameLst>
                                      </p:cBhvr>
                                      <p:tavLst>
                                        <p:tav tm="0">
                                          <p:val>
                                            <p:strVal val="#ppt_x-0.05"/>
                                          </p:val>
                                        </p:tav>
                                        <p:tav tm="100000">
                                          <p:val>
                                            <p:strVal val="#ppt_x"/>
                                          </p:val>
                                        </p:tav>
                                      </p:tavLst>
                                    </p:anim>
                                    <p:anim calcmode="lin" valueType="num">
                                      <p:cBhvr>
                                        <p:cTn id="90" dur="200" accel="100000" fill="hold">
                                          <p:stCondLst>
                                            <p:cond delay="800"/>
                                          </p:stCondLst>
                                        </p:cTn>
                                        <p:tgtEl>
                                          <p:spTgt spid="71700"/>
                                        </p:tgtEl>
                                        <p:attrNameLst>
                                          <p:attrName>ppt_y</p:attrName>
                                        </p:attrNameLst>
                                      </p:cBhvr>
                                      <p:tavLst>
                                        <p:tav tm="0">
                                          <p:val>
                                            <p:strVal val="#ppt_y+0.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30" presetClass="entr" presetSubtype="0" fill="hold" grpId="0" nodeType="clickEffect">
                                  <p:stCondLst>
                                    <p:cond delay="0"/>
                                  </p:stCondLst>
                                  <p:childTnLst>
                                    <p:set>
                                      <p:cBhvr>
                                        <p:cTn id="94" dur="1" fill="hold">
                                          <p:stCondLst>
                                            <p:cond delay="0"/>
                                          </p:stCondLst>
                                        </p:cTn>
                                        <p:tgtEl>
                                          <p:spTgt spid="71703"/>
                                        </p:tgtEl>
                                        <p:attrNameLst>
                                          <p:attrName>style.visibility</p:attrName>
                                        </p:attrNameLst>
                                      </p:cBhvr>
                                      <p:to>
                                        <p:strVal val="visible"/>
                                      </p:to>
                                    </p:set>
                                    <p:animEffect transition="in" filter="fade">
                                      <p:cBhvr>
                                        <p:cTn id="95" dur="800" decel="100000"/>
                                        <p:tgtEl>
                                          <p:spTgt spid="71703"/>
                                        </p:tgtEl>
                                      </p:cBhvr>
                                    </p:animEffect>
                                    <p:anim calcmode="lin" valueType="num">
                                      <p:cBhvr>
                                        <p:cTn id="96" dur="800" decel="100000" fill="hold"/>
                                        <p:tgtEl>
                                          <p:spTgt spid="71703"/>
                                        </p:tgtEl>
                                        <p:attrNameLst>
                                          <p:attrName>style.rotation</p:attrName>
                                        </p:attrNameLst>
                                      </p:cBhvr>
                                      <p:tavLst>
                                        <p:tav tm="0">
                                          <p:val>
                                            <p:fltVal val="-90"/>
                                          </p:val>
                                        </p:tav>
                                        <p:tav tm="100000">
                                          <p:val>
                                            <p:fltVal val="0"/>
                                          </p:val>
                                        </p:tav>
                                      </p:tavLst>
                                    </p:anim>
                                    <p:anim calcmode="lin" valueType="num">
                                      <p:cBhvr>
                                        <p:cTn id="97" dur="800" decel="100000" fill="hold"/>
                                        <p:tgtEl>
                                          <p:spTgt spid="71703"/>
                                        </p:tgtEl>
                                        <p:attrNameLst>
                                          <p:attrName>ppt_x</p:attrName>
                                        </p:attrNameLst>
                                      </p:cBhvr>
                                      <p:tavLst>
                                        <p:tav tm="0">
                                          <p:val>
                                            <p:strVal val="#ppt_x+0.4"/>
                                          </p:val>
                                        </p:tav>
                                        <p:tav tm="100000">
                                          <p:val>
                                            <p:strVal val="#ppt_x-0.05"/>
                                          </p:val>
                                        </p:tav>
                                      </p:tavLst>
                                    </p:anim>
                                    <p:anim calcmode="lin" valueType="num">
                                      <p:cBhvr>
                                        <p:cTn id="98" dur="800" decel="100000" fill="hold"/>
                                        <p:tgtEl>
                                          <p:spTgt spid="71703"/>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71703"/>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71703"/>
                                        </p:tgtEl>
                                        <p:attrNameLst>
                                          <p:attrName>ppt_y</p:attrName>
                                        </p:attrNameLst>
                                      </p:cBhvr>
                                      <p:tavLst>
                                        <p:tav tm="0">
                                          <p:val>
                                            <p:strVal val="#ppt_y+0.1"/>
                                          </p:val>
                                        </p:tav>
                                        <p:tav tm="100000">
                                          <p:val>
                                            <p:strVal val="#ppt_y"/>
                                          </p:val>
                                        </p:tav>
                                      </p:tavLst>
                                    </p:anim>
                                  </p:childTnLst>
                                </p:cTn>
                              </p:par>
                              <p:par>
                                <p:cTn id="101" presetID="30" presetClass="entr" presetSubtype="0" fill="hold" grpId="0" nodeType="withEffect">
                                  <p:stCondLst>
                                    <p:cond delay="0"/>
                                  </p:stCondLst>
                                  <p:childTnLst>
                                    <p:set>
                                      <p:cBhvr>
                                        <p:cTn id="102" dur="1" fill="hold">
                                          <p:stCondLst>
                                            <p:cond delay="0"/>
                                          </p:stCondLst>
                                        </p:cTn>
                                        <p:tgtEl>
                                          <p:spTgt spid="71702"/>
                                        </p:tgtEl>
                                        <p:attrNameLst>
                                          <p:attrName>style.visibility</p:attrName>
                                        </p:attrNameLst>
                                      </p:cBhvr>
                                      <p:to>
                                        <p:strVal val="visible"/>
                                      </p:to>
                                    </p:set>
                                    <p:animEffect transition="in" filter="fade">
                                      <p:cBhvr>
                                        <p:cTn id="103" dur="800" decel="100000"/>
                                        <p:tgtEl>
                                          <p:spTgt spid="71702"/>
                                        </p:tgtEl>
                                      </p:cBhvr>
                                    </p:animEffect>
                                    <p:anim calcmode="lin" valueType="num">
                                      <p:cBhvr>
                                        <p:cTn id="104" dur="800" decel="100000" fill="hold"/>
                                        <p:tgtEl>
                                          <p:spTgt spid="71702"/>
                                        </p:tgtEl>
                                        <p:attrNameLst>
                                          <p:attrName>style.rotation</p:attrName>
                                        </p:attrNameLst>
                                      </p:cBhvr>
                                      <p:tavLst>
                                        <p:tav tm="0">
                                          <p:val>
                                            <p:fltVal val="-90"/>
                                          </p:val>
                                        </p:tav>
                                        <p:tav tm="100000">
                                          <p:val>
                                            <p:fltVal val="0"/>
                                          </p:val>
                                        </p:tav>
                                      </p:tavLst>
                                    </p:anim>
                                    <p:anim calcmode="lin" valueType="num">
                                      <p:cBhvr>
                                        <p:cTn id="105" dur="800" decel="100000" fill="hold"/>
                                        <p:tgtEl>
                                          <p:spTgt spid="71702"/>
                                        </p:tgtEl>
                                        <p:attrNameLst>
                                          <p:attrName>ppt_x</p:attrName>
                                        </p:attrNameLst>
                                      </p:cBhvr>
                                      <p:tavLst>
                                        <p:tav tm="0">
                                          <p:val>
                                            <p:strVal val="#ppt_x+0.4"/>
                                          </p:val>
                                        </p:tav>
                                        <p:tav tm="100000">
                                          <p:val>
                                            <p:strVal val="#ppt_x-0.05"/>
                                          </p:val>
                                        </p:tav>
                                      </p:tavLst>
                                    </p:anim>
                                    <p:anim calcmode="lin" valueType="num">
                                      <p:cBhvr>
                                        <p:cTn id="106" dur="800" decel="100000" fill="hold"/>
                                        <p:tgtEl>
                                          <p:spTgt spid="71702"/>
                                        </p:tgtEl>
                                        <p:attrNameLst>
                                          <p:attrName>ppt_y</p:attrName>
                                        </p:attrNameLst>
                                      </p:cBhvr>
                                      <p:tavLst>
                                        <p:tav tm="0">
                                          <p:val>
                                            <p:strVal val="#ppt_y-0.4"/>
                                          </p:val>
                                        </p:tav>
                                        <p:tav tm="100000">
                                          <p:val>
                                            <p:strVal val="#ppt_y+0.1"/>
                                          </p:val>
                                        </p:tav>
                                      </p:tavLst>
                                    </p:anim>
                                    <p:anim calcmode="lin" valueType="num">
                                      <p:cBhvr>
                                        <p:cTn id="107" dur="200" accel="100000" fill="hold">
                                          <p:stCondLst>
                                            <p:cond delay="800"/>
                                          </p:stCondLst>
                                        </p:cTn>
                                        <p:tgtEl>
                                          <p:spTgt spid="71702"/>
                                        </p:tgtEl>
                                        <p:attrNameLst>
                                          <p:attrName>ppt_x</p:attrName>
                                        </p:attrNameLst>
                                      </p:cBhvr>
                                      <p:tavLst>
                                        <p:tav tm="0">
                                          <p:val>
                                            <p:strVal val="#ppt_x-0.05"/>
                                          </p:val>
                                        </p:tav>
                                        <p:tav tm="100000">
                                          <p:val>
                                            <p:strVal val="#ppt_x"/>
                                          </p:val>
                                        </p:tav>
                                      </p:tavLst>
                                    </p:anim>
                                    <p:anim calcmode="lin" valueType="num">
                                      <p:cBhvr>
                                        <p:cTn id="108" dur="200" accel="100000" fill="hold">
                                          <p:stCondLst>
                                            <p:cond delay="800"/>
                                          </p:stCondLst>
                                        </p:cTn>
                                        <p:tgtEl>
                                          <p:spTgt spid="71702"/>
                                        </p:tgtEl>
                                        <p:attrNameLst>
                                          <p:attrName>ppt_y</p:attrName>
                                        </p:attrNameLst>
                                      </p:cBhvr>
                                      <p:tavLst>
                                        <p:tav tm="0">
                                          <p:val>
                                            <p:strVal val="#ppt_y+0.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30" presetClass="entr" presetSubtype="0" fill="hold" grpId="0" nodeType="clickEffect">
                                  <p:stCondLst>
                                    <p:cond delay="0"/>
                                  </p:stCondLst>
                                  <p:childTnLst>
                                    <p:set>
                                      <p:cBhvr>
                                        <p:cTn id="112" dur="1" fill="hold">
                                          <p:stCondLst>
                                            <p:cond delay="0"/>
                                          </p:stCondLst>
                                        </p:cTn>
                                        <p:tgtEl>
                                          <p:spTgt spid="71705"/>
                                        </p:tgtEl>
                                        <p:attrNameLst>
                                          <p:attrName>style.visibility</p:attrName>
                                        </p:attrNameLst>
                                      </p:cBhvr>
                                      <p:to>
                                        <p:strVal val="visible"/>
                                      </p:to>
                                    </p:set>
                                    <p:animEffect transition="in" filter="fade">
                                      <p:cBhvr>
                                        <p:cTn id="113" dur="800" decel="100000"/>
                                        <p:tgtEl>
                                          <p:spTgt spid="71705"/>
                                        </p:tgtEl>
                                      </p:cBhvr>
                                    </p:animEffect>
                                    <p:anim calcmode="lin" valueType="num">
                                      <p:cBhvr>
                                        <p:cTn id="114" dur="800" decel="100000" fill="hold"/>
                                        <p:tgtEl>
                                          <p:spTgt spid="71705"/>
                                        </p:tgtEl>
                                        <p:attrNameLst>
                                          <p:attrName>style.rotation</p:attrName>
                                        </p:attrNameLst>
                                      </p:cBhvr>
                                      <p:tavLst>
                                        <p:tav tm="0">
                                          <p:val>
                                            <p:fltVal val="-90"/>
                                          </p:val>
                                        </p:tav>
                                        <p:tav tm="100000">
                                          <p:val>
                                            <p:fltVal val="0"/>
                                          </p:val>
                                        </p:tav>
                                      </p:tavLst>
                                    </p:anim>
                                    <p:anim calcmode="lin" valueType="num">
                                      <p:cBhvr>
                                        <p:cTn id="115" dur="800" decel="100000" fill="hold"/>
                                        <p:tgtEl>
                                          <p:spTgt spid="71705"/>
                                        </p:tgtEl>
                                        <p:attrNameLst>
                                          <p:attrName>ppt_x</p:attrName>
                                        </p:attrNameLst>
                                      </p:cBhvr>
                                      <p:tavLst>
                                        <p:tav tm="0">
                                          <p:val>
                                            <p:strVal val="#ppt_x+0.4"/>
                                          </p:val>
                                        </p:tav>
                                        <p:tav tm="100000">
                                          <p:val>
                                            <p:strVal val="#ppt_x-0.05"/>
                                          </p:val>
                                        </p:tav>
                                      </p:tavLst>
                                    </p:anim>
                                    <p:anim calcmode="lin" valueType="num">
                                      <p:cBhvr>
                                        <p:cTn id="116" dur="800" decel="100000" fill="hold"/>
                                        <p:tgtEl>
                                          <p:spTgt spid="71705"/>
                                        </p:tgtEl>
                                        <p:attrNameLst>
                                          <p:attrName>ppt_y</p:attrName>
                                        </p:attrNameLst>
                                      </p:cBhvr>
                                      <p:tavLst>
                                        <p:tav tm="0">
                                          <p:val>
                                            <p:strVal val="#ppt_y-0.4"/>
                                          </p:val>
                                        </p:tav>
                                        <p:tav tm="100000">
                                          <p:val>
                                            <p:strVal val="#ppt_y+0.1"/>
                                          </p:val>
                                        </p:tav>
                                      </p:tavLst>
                                    </p:anim>
                                    <p:anim calcmode="lin" valueType="num">
                                      <p:cBhvr>
                                        <p:cTn id="117" dur="200" accel="100000" fill="hold">
                                          <p:stCondLst>
                                            <p:cond delay="800"/>
                                          </p:stCondLst>
                                        </p:cTn>
                                        <p:tgtEl>
                                          <p:spTgt spid="71705"/>
                                        </p:tgtEl>
                                        <p:attrNameLst>
                                          <p:attrName>ppt_x</p:attrName>
                                        </p:attrNameLst>
                                      </p:cBhvr>
                                      <p:tavLst>
                                        <p:tav tm="0">
                                          <p:val>
                                            <p:strVal val="#ppt_x-0.05"/>
                                          </p:val>
                                        </p:tav>
                                        <p:tav tm="100000">
                                          <p:val>
                                            <p:strVal val="#ppt_x"/>
                                          </p:val>
                                        </p:tav>
                                      </p:tavLst>
                                    </p:anim>
                                    <p:anim calcmode="lin" valueType="num">
                                      <p:cBhvr>
                                        <p:cTn id="118" dur="200" accel="100000" fill="hold">
                                          <p:stCondLst>
                                            <p:cond delay="800"/>
                                          </p:stCondLst>
                                        </p:cTn>
                                        <p:tgtEl>
                                          <p:spTgt spid="71705"/>
                                        </p:tgtEl>
                                        <p:attrNameLst>
                                          <p:attrName>ppt_y</p:attrName>
                                        </p:attrNameLst>
                                      </p:cBhvr>
                                      <p:tavLst>
                                        <p:tav tm="0">
                                          <p:val>
                                            <p:strVal val="#ppt_y+0.1"/>
                                          </p:val>
                                        </p:tav>
                                        <p:tav tm="100000">
                                          <p:val>
                                            <p:strVal val="#ppt_y"/>
                                          </p:val>
                                        </p:tav>
                                      </p:tavLst>
                                    </p:anim>
                                  </p:childTnLst>
                                </p:cTn>
                              </p:par>
                              <p:par>
                                <p:cTn id="119" presetID="30" presetClass="entr" presetSubtype="0" fill="hold" grpId="0" nodeType="withEffect">
                                  <p:stCondLst>
                                    <p:cond delay="0"/>
                                  </p:stCondLst>
                                  <p:childTnLst>
                                    <p:set>
                                      <p:cBhvr>
                                        <p:cTn id="120" dur="1" fill="hold">
                                          <p:stCondLst>
                                            <p:cond delay="0"/>
                                          </p:stCondLst>
                                        </p:cTn>
                                        <p:tgtEl>
                                          <p:spTgt spid="71704"/>
                                        </p:tgtEl>
                                        <p:attrNameLst>
                                          <p:attrName>style.visibility</p:attrName>
                                        </p:attrNameLst>
                                      </p:cBhvr>
                                      <p:to>
                                        <p:strVal val="visible"/>
                                      </p:to>
                                    </p:set>
                                    <p:animEffect transition="in" filter="fade">
                                      <p:cBhvr>
                                        <p:cTn id="121" dur="800" decel="100000"/>
                                        <p:tgtEl>
                                          <p:spTgt spid="71704"/>
                                        </p:tgtEl>
                                      </p:cBhvr>
                                    </p:animEffect>
                                    <p:anim calcmode="lin" valueType="num">
                                      <p:cBhvr>
                                        <p:cTn id="122" dur="800" decel="100000" fill="hold"/>
                                        <p:tgtEl>
                                          <p:spTgt spid="71704"/>
                                        </p:tgtEl>
                                        <p:attrNameLst>
                                          <p:attrName>style.rotation</p:attrName>
                                        </p:attrNameLst>
                                      </p:cBhvr>
                                      <p:tavLst>
                                        <p:tav tm="0">
                                          <p:val>
                                            <p:fltVal val="-90"/>
                                          </p:val>
                                        </p:tav>
                                        <p:tav tm="100000">
                                          <p:val>
                                            <p:fltVal val="0"/>
                                          </p:val>
                                        </p:tav>
                                      </p:tavLst>
                                    </p:anim>
                                    <p:anim calcmode="lin" valueType="num">
                                      <p:cBhvr>
                                        <p:cTn id="123" dur="800" decel="100000" fill="hold"/>
                                        <p:tgtEl>
                                          <p:spTgt spid="71704"/>
                                        </p:tgtEl>
                                        <p:attrNameLst>
                                          <p:attrName>ppt_x</p:attrName>
                                        </p:attrNameLst>
                                      </p:cBhvr>
                                      <p:tavLst>
                                        <p:tav tm="0">
                                          <p:val>
                                            <p:strVal val="#ppt_x+0.4"/>
                                          </p:val>
                                        </p:tav>
                                        <p:tav tm="100000">
                                          <p:val>
                                            <p:strVal val="#ppt_x-0.05"/>
                                          </p:val>
                                        </p:tav>
                                      </p:tavLst>
                                    </p:anim>
                                    <p:anim calcmode="lin" valueType="num">
                                      <p:cBhvr>
                                        <p:cTn id="124" dur="800" decel="100000" fill="hold"/>
                                        <p:tgtEl>
                                          <p:spTgt spid="71704"/>
                                        </p:tgtEl>
                                        <p:attrNameLst>
                                          <p:attrName>ppt_y</p:attrName>
                                        </p:attrNameLst>
                                      </p:cBhvr>
                                      <p:tavLst>
                                        <p:tav tm="0">
                                          <p:val>
                                            <p:strVal val="#ppt_y-0.4"/>
                                          </p:val>
                                        </p:tav>
                                        <p:tav tm="100000">
                                          <p:val>
                                            <p:strVal val="#ppt_y+0.1"/>
                                          </p:val>
                                        </p:tav>
                                      </p:tavLst>
                                    </p:anim>
                                    <p:anim calcmode="lin" valueType="num">
                                      <p:cBhvr>
                                        <p:cTn id="125" dur="200" accel="100000" fill="hold">
                                          <p:stCondLst>
                                            <p:cond delay="800"/>
                                          </p:stCondLst>
                                        </p:cTn>
                                        <p:tgtEl>
                                          <p:spTgt spid="71704"/>
                                        </p:tgtEl>
                                        <p:attrNameLst>
                                          <p:attrName>ppt_x</p:attrName>
                                        </p:attrNameLst>
                                      </p:cBhvr>
                                      <p:tavLst>
                                        <p:tav tm="0">
                                          <p:val>
                                            <p:strVal val="#ppt_x-0.05"/>
                                          </p:val>
                                        </p:tav>
                                        <p:tav tm="100000">
                                          <p:val>
                                            <p:strVal val="#ppt_x"/>
                                          </p:val>
                                        </p:tav>
                                      </p:tavLst>
                                    </p:anim>
                                    <p:anim calcmode="lin" valueType="num">
                                      <p:cBhvr>
                                        <p:cTn id="126" dur="200" accel="100000" fill="hold">
                                          <p:stCondLst>
                                            <p:cond delay="800"/>
                                          </p:stCondLst>
                                        </p:cTn>
                                        <p:tgtEl>
                                          <p:spTgt spid="7170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P spid="71699" grpId="0"/>
      <p:bldP spid="71700" grpId="0"/>
      <p:bldP spid="71701" grpId="0"/>
      <p:bldP spid="71702" grpId="0"/>
      <p:bldP spid="71703" grpId="0"/>
      <p:bldP spid="71704" grpId="0"/>
      <p:bldP spid="7170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圆角矩形 65539"/>
          <p:cNvSpPr/>
          <p:nvPr/>
        </p:nvSpPr>
        <p:spPr>
          <a:xfrm flipH="1">
            <a:off x="228600" y="1600200"/>
            <a:ext cx="838200" cy="4038600"/>
          </a:xfrm>
          <a:prstGeom prst="roundRect">
            <a:avLst>
              <a:gd name="adj" fmla="val 11375"/>
            </a:avLst>
          </a:prstGeom>
          <a:solidFill>
            <a:srgbClr val="FFFFFF"/>
          </a:solidFill>
          <a:ln w="28575" cap="flat" cmpd="sng">
            <a:solidFill>
              <a:schemeClr val="hlink"/>
            </a:solidFill>
            <a:prstDash val="solid"/>
            <a:headEnd type="none" w="med" len="med"/>
            <a:tailEnd type="none" w="med" len="med"/>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39939" name="圆角矩形 65540"/>
          <p:cNvSpPr/>
          <p:nvPr/>
        </p:nvSpPr>
        <p:spPr>
          <a:xfrm>
            <a:off x="1295400" y="152400"/>
            <a:ext cx="7467600" cy="6553200"/>
          </a:xfrm>
          <a:prstGeom prst="roundRect">
            <a:avLst>
              <a:gd name="adj" fmla="val 2454"/>
            </a:avLst>
          </a:prstGeom>
          <a:solidFill>
            <a:schemeClr val="hlink"/>
          </a:solidFill>
          <a:ln w="28575" cap="flat" cmpd="sng">
            <a:solidFill>
              <a:srgbClr val="FEFEFE"/>
            </a:solidFill>
            <a:prstDash val="solid"/>
            <a:headEnd type="none" w="med" len="med"/>
            <a:tailEnd type="none" w="med" len="med"/>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grpSp>
        <p:nvGrpSpPr>
          <p:cNvPr id="39940" name="组合 65541"/>
          <p:cNvGrpSpPr/>
          <p:nvPr/>
        </p:nvGrpSpPr>
        <p:grpSpPr>
          <a:xfrm rot="5400000">
            <a:off x="1000125" y="1743075"/>
            <a:ext cx="495300" cy="666750"/>
            <a:chOff x="0" y="0"/>
            <a:chExt cx="312" cy="420"/>
          </a:xfrm>
        </p:grpSpPr>
        <p:grpSp>
          <p:nvGrpSpPr>
            <p:cNvPr id="39941" name="组合 65542"/>
            <p:cNvGrpSpPr/>
            <p:nvPr/>
          </p:nvGrpSpPr>
          <p:grpSpPr>
            <a:xfrm>
              <a:off x="182" y="2"/>
              <a:ext cx="130" cy="418"/>
              <a:chOff x="0" y="0"/>
              <a:chExt cx="130" cy="418"/>
            </a:xfrm>
          </p:grpSpPr>
          <p:sp>
            <p:nvSpPr>
              <p:cNvPr id="39942" name="椭圆 65543"/>
              <p:cNvSpPr/>
              <p:nvPr/>
            </p:nvSpPr>
            <p:spPr>
              <a:xfrm>
                <a:off x="0" y="0"/>
                <a:ext cx="126" cy="120"/>
              </a:xfrm>
              <a:prstGeom prst="ellipse">
                <a:avLst/>
              </a:prstGeom>
              <a:solidFill>
                <a:srgbClr val="000000">
                  <a:alpha val="20000"/>
                </a:srgbClr>
              </a:solidFill>
              <a:ln w="38100" cap="flat" cmpd="sng">
                <a:solidFill>
                  <a:srgbClr val="DDDDDD"/>
                </a:solidFill>
                <a:prstDash val="solid"/>
                <a:headEnd type="none" w="med" len="med"/>
                <a:tailEnd type="none" w="med" len="med"/>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39943" name="椭圆 65544"/>
              <p:cNvSpPr/>
              <p:nvPr/>
            </p:nvSpPr>
            <p:spPr>
              <a:xfrm>
                <a:off x="4" y="298"/>
                <a:ext cx="126" cy="120"/>
              </a:xfrm>
              <a:prstGeom prst="ellipse">
                <a:avLst/>
              </a:prstGeom>
              <a:solidFill>
                <a:srgbClr val="000000">
                  <a:alpha val="29999"/>
                </a:srgbClr>
              </a:solidFill>
              <a:ln w="38100" cap="flat" cmpd="sng">
                <a:solidFill>
                  <a:srgbClr val="DDDDDD"/>
                </a:solidFill>
                <a:prstDash val="solid"/>
                <a:headEnd type="none" w="med" len="med"/>
                <a:tailEnd type="none" w="med" len="med"/>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39944" name="圆角矩形 65545"/>
              <p:cNvSpPr/>
              <p:nvPr/>
            </p:nvSpPr>
            <p:spPr>
              <a:xfrm>
                <a:off x="36" y="72"/>
                <a:ext cx="62" cy="300"/>
              </a:xfrm>
              <a:prstGeom prst="roundRect">
                <a:avLst>
                  <a:gd name="adj" fmla="val 50000"/>
                </a:avLst>
              </a:prstGeom>
              <a:gradFill rotWithShape="1">
                <a:gsLst>
                  <a:gs pos="0">
                    <a:srgbClr val="B2B2B2"/>
                  </a:gs>
                  <a:gs pos="50000">
                    <a:srgbClr val="EAEAEA"/>
                  </a:gs>
                  <a:gs pos="100000">
                    <a:srgbClr val="B2B2B2"/>
                  </a:gs>
                </a:gsLst>
                <a:lin ang="5400000" scaled="1"/>
                <a:tileRect/>
              </a:gradFill>
              <a:ln w="9525">
                <a:noFill/>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grpSp>
        <p:grpSp>
          <p:nvGrpSpPr>
            <p:cNvPr id="39945" name="组合 65546"/>
            <p:cNvGrpSpPr/>
            <p:nvPr/>
          </p:nvGrpSpPr>
          <p:grpSpPr>
            <a:xfrm>
              <a:off x="0" y="0"/>
              <a:ext cx="130" cy="418"/>
              <a:chOff x="0" y="0"/>
              <a:chExt cx="130" cy="418"/>
            </a:xfrm>
          </p:grpSpPr>
          <p:sp>
            <p:nvSpPr>
              <p:cNvPr id="39946" name="椭圆 65547"/>
              <p:cNvSpPr/>
              <p:nvPr/>
            </p:nvSpPr>
            <p:spPr>
              <a:xfrm>
                <a:off x="0" y="0"/>
                <a:ext cx="126" cy="120"/>
              </a:xfrm>
              <a:prstGeom prst="ellipse">
                <a:avLst/>
              </a:prstGeom>
              <a:solidFill>
                <a:srgbClr val="000000">
                  <a:alpha val="20000"/>
                </a:srgbClr>
              </a:solidFill>
              <a:ln w="38100" cap="flat" cmpd="sng">
                <a:solidFill>
                  <a:srgbClr val="DDDDDD"/>
                </a:solidFill>
                <a:prstDash val="solid"/>
                <a:headEnd type="none" w="med" len="med"/>
                <a:tailEnd type="none" w="med" len="med"/>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39947" name="椭圆 65548"/>
              <p:cNvSpPr/>
              <p:nvPr/>
            </p:nvSpPr>
            <p:spPr>
              <a:xfrm>
                <a:off x="4" y="298"/>
                <a:ext cx="126" cy="120"/>
              </a:xfrm>
              <a:prstGeom prst="ellipse">
                <a:avLst/>
              </a:prstGeom>
              <a:solidFill>
                <a:srgbClr val="000000">
                  <a:alpha val="29999"/>
                </a:srgbClr>
              </a:solidFill>
              <a:ln w="38100" cap="flat" cmpd="sng">
                <a:solidFill>
                  <a:srgbClr val="DDDDDD"/>
                </a:solidFill>
                <a:prstDash val="solid"/>
                <a:headEnd type="none" w="med" len="med"/>
                <a:tailEnd type="none" w="med" len="med"/>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39948" name="圆角矩形 65549"/>
              <p:cNvSpPr/>
              <p:nvPr/>
            </p:nvSpPr>
            <p:spPr>
              <a:xfrm>
                <a:off x="36" y="72"/>
                <a:ext cx="62" cy="300"/>
              </a:xfrm>
              <a:prstGeom prst="roundRect">
                <a:avLst>
                  <a:gd name="adj" fmla="val 50000"/>
                </a:avLst>
              </a:prstGeom>
              <a:gradFill rotWithShape="1">
                <a:gsLst>
                  <a:gs pos="0">
                    <a:srgbClr val="B2B2B2"/>
                  </a:gs>
                  <a:gs pos="50000">
                    <a:srgbClr val="FFFFFF"/>
                  </a:gs>
                  <a:gs pos="100000">
                    <a:srgbClr val="B2B2B2"/>
                  </a:gs>
                </a:gsLst>
                <a:lin ang="5400000" scaled="1"/>
                <a:tileRect/>
              </a:gradFill>
              <a:ln w="9525">
                <a:noFill/>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grpSp>
      </p:grpSp>
      <p:grpSp>
        <p:nvGrpSpPr>
          <p:cNvPr id="39949" name="组合 65550"/>
          <p:cNvGrpSpPr/>
          <p:nvPr/>
        </p:nvGrpSpPr>
        <p:grpSpPr>
          <a:xfrm rot="5400000">
            <a:off x="1000125" y="4486275"/>
            <a:ext cx="495300" cy="666750"/>
            <a:chOff x="0" y="0"/>
            <a:chExt cx="312" cy="420"/>
          </a:xfrm>
        </p:grpSpPr>
        <p:grpSp>
          <p:nvGrpSpPr>
            <p:cNvPr id="39950" name="组合 65551"/>
            <p:cNvGrpSpPr/>
            <p:nvPr/>
          </p:nvGrpSpPr>
          <p:grpSpPr>
            <a:xfrm>
              <a:off x="182" y="2"/>
              <a:ext cx="130" cy="418"/>
              <a:chOff x="0" y="0"/>
              <a:chExt cx="130" cy="418"/>
            </a:xfrm>
          </p:grpSpPr>
          <p:sp>
            <p:nvSpPr>
              <p:cNvPr id="39951" name="椭圆 65552"/>
              <p:cNvSpPr/>
              <p:nvPr/>
            </p:nvSpPr>
            <p:spPr>
              <a:xfrm>
                <a:off x="0" y="0"/>
                <a:ext cx="126" cy="120"/>
              </a:xfrm>
              <a:prstGeom prst="ellipse">
                <a:avLst/>
              </a:prstGeom>
              <a:solidFill>
                <a:srgbClr val="000000">
                  <a:alpha val="20000"/>
                </a:srgbClr>
              </a:solidFill>
              <a:ln w="38100" cap="flat" cmpd="sng">
                <a:solidFill>
                  <a:srgbClr val="DDDDDD"/>
                </a:solidFill>
                <a:prstDash val="solid"/>
                <a:headEnd type="none" w="med" len="med"/>
                <a:tailEnd type="none" w="med" len="med"/>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39952" name="椭圆 65553"/>
              <p:cNvSpPr/>
              <p:nvPr/>
            </p:nvSpPr>
            <p:spPr>
              <a:xfrm>
                <a:off x="4" y="298"/>
                <a:ext cx="126" cy="120"/>
              </a:xfrm>
              <a:prstGeom prst="ellipse">
                <a:avLst/>
              </a:prstGeom>
              <a:solidFill>
                <a:srgbClr val="000000">
                  <a:alpha val="29999"/>
                </a:srgbClr>
              </a:solidFill>
              <a:ln w="38100" cap="flat" cmpd="sng">
                <a:solidFill>
                  <a:srgbClr val="DDDDDD"/>
                </a:solidFill>
                <a:prstDash val="solid"/>
                <a:headEnd type="none" w="med" len="med"/>
                <a:tailEnd type="none" w="med" len="med"/>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39953" name="圆角矩形 65554"/>
              <p:cNvSpPr/>
              <p:nvPr/>
            </p:nvSpPr>
            <p:spPr>
              <a:xfrm>
                <a:off x="36" y="72"/>
                <a:ext cx="62" cy="300"/>
              </a:xfrm>
              <a:prstGeom prst="roundRect">
                <a:avLst>
                  <a:gd name="adj" fmla="val 50000"/>
                </a:avLst>
              </a:prstGeom>
              <a:gradFill rotWithShape="1">
                <a:gsLst>
                  <a:gs pos="0">
                    <a:srgbClr val="B2B2B2"/>
                  </a:gs>
                  <a:gs pos="50000">
                    <a:srgbClr val="EAEAEA"/>
                  </a:gs>
                  <a:gs pos="100000">
                    <a:srgbClr val="B2B2B2"/>
                  </a:gs>
                </a:gsLst>
                <a:lin ang="5400000" scaled="1"/>
                <a:tileRect/>
              </a:gradFill>
              <a:ln w="9525">
                <a:noFill/>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grpSp>
        <p:grpSp>
          <p:nvGrpSpPr>
            <p:cNvPr id="39954" name="组合 65555"/>
            <p:cNvGrpSpPr/>
            <p:nvPr/>
          </p:nvGrpSpPr>
          <p:grpSpPr>
            <a:xfrm>
              <a:off x="0" y="0"/>
              <a:ext cx="130" cy="418"/>
              <a:chOff x="0" y="0"/>
              <a:chExt cx="130" cy="418"/>
            </a:xfrm>
          </p:grpSpPr>
          <p:sp>
            <p:nvSpPr>
              <p:cNvPr id="39955" name="椭圆 65556"/>
              <p:cNvSpPr/>
              <p:nvPr/>
            </p:nvSpPr>
            <p:spPr>
              <a:xfrm>
                <a:off x="0" y="0"/>
                <a:ext cx="126" cy="120"/>
              </a:xfrm>
              <a:prstGeom prst="ellipse">
                <a:avLst/>
              </a:prstGeom>
              <a:solidFill>
                <a:srgbClr val="000000">
                  <a:alpha val="20000"/>
                </a:srgbClr>
              </a:solidFill>
              <a:ln w="38100" cap="flat" cmpd="sng">
                <a:solidFill>
                  <a:srgbClr val="DDDDDD"/>
                </a:solidFill>
                <a:prstDash val="solid"/>
                <a:headEnd type="none" w="med" len="med"/>
                <a:tailEnd type="none" w="med" len="med"/>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39956" name="椭圆 65557"/>
              <p:cNvSpPr/>
              <p:nvPr/>
            </p:nvSpPr>
            <p:spPr>
              <a:xfrm>
                <a:off x="4" y="298"/>
                <a:ext cx="126" cy="120"/>
              </a:xfrm>
              <a:prstGeom prst="ellipse">
                <a:avLst/>
              </a:prstGeom>
              <a:solidFill>
                <a:srgbClr val="000000">
                  <a:alpha val="29999"/>
                </a:srgbClr>
              </a:solidFill>
              <a:ln w="38100" cap="flat" cmpd="sng">
                <a:solidFill>
                  <a:srgbClr val="DDDDDD"/>
                </a:solidFill>
                <a:prstDash val="solid"/>
                <a:headEnd type="none" w="med" len="med"/>
                <a:tailEnd type="none" w="med" len="med"/>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39957" name="圆角矩形 65558"/>
              <p:cNvSpPr/>
              <p:nvPr/>
            </p:nvSpPr>
            <p:spPr>
              <a:xfrm>
                <a:off x="36" y="72"/>
                <a:ext cx="62" cy="300"/>
              </a:xfrm>
              <a:prstGeom prst="roundRect">
                <a:avLst>
                  <a:gd name="adj" fmla="val 50000"/>
                </a:avLst>
              </a:prstGeom>
              <a:gradFill rotWithShape="1">
                <a:gsLst>
                  <a:gs pos="0">
                    <a:srgbClr val="B2B2B2"/>
                  </a:gs>
                  <a:gs pos="50000">
                    <a:srgbClr val="FFFFFF"/>
                  </a:gs>
                  <a:gs pos="100000">
                    <a:srgbClr val="B2B2B2"/>
                  </a:gs>
                </a:gsLst>
                <a:lin ang="5400000" scaled="1"/>
                <a:tileRect/>
              </a:gradFill>
              <a:ln w="9525">
                <a:noFill/>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grpSp>
      </p:grpSp>
      <p:sp>
        <p:nvSpPr>
          <p:cNvPr id="39958" name="文本框 65559"/>
          <p:cNvSpPr txBox="1"/>
          <p:nvPr/>
        </p:nvSpPr>
        <p:spPr>
          <a:xfrm>
            <a:off x="304800" y="2895600"/>
            <a:ext cx="609600" cy="1552575"/>
          </a:xfrm>
          <a:prstGeom prst="rect">
            <a:avLst/>
          </a:prstGeom>
          <a:noFill/>
          <a:ln w="25400">
            <a:noFill/>
          </a:ln>
        </p:spPr>
        <p:txBody>
          <a:bodyPr>
            <a:spAutoFit/>
          </a:bodyPr>
          <a:lstStyle/>
          <a:p>
            <a:pPr algn="ctr" eaLnBrk="0" hangingPunct="0">
              <a:spcBef>
                <a:spcPct val="50000"/>
              </a:spcBef>
              <a:buFont typeface="Arial" panose="020B0604020202020204" pitchFamily="34" charset="0"/>
              <a:buNone/>
            </a:pPr>
            <a:r>
              <a:rPr lang="zh-CN" altLang="en-US" sz="2400" b="1" dirty="0">
                <a:solidFill>
                  <a:schemeClr val="tx2"/>
                </a:solidFill>
                <a:latin typeface="Arial" panose="020B0604020202020204" pitchFamily="34" charset="0"/>
                <a:ea typeface="仿宋_GB2312" pitchFamily="1" charset="-122"/>
              </a:rPr>
              <a:t>案例分析</a:t>
            </a:r>
            <a:endParaRPr lang="zh-CN" altLang="en-US" sz="2400" b="1" dirty="0">
              <a:solidFill>
                <a:schemeClr val="tx2"/>
              </a:solidFill>
              <a:latin typeface="Arial" panose="020B0604020202020204" pitchFamily="34" charset="0"/>
              <a:ea typeface="仿宋_GB2312" pitchFamily="1" charset="-122"/>
            </a:endParaRPr>
          </a:p>
        </p:txBody>
      </p:sp>
      <p:sp>
        <p:nvSpPr>
          <p:cNvPr id="39959" name="文本框 65560"/>
          <p:cNvSpPr txBox="1"/>
          <p:nvPr/>
        </p:nvSpPr>
        <p:spPr>
          <a:xfrm>
            <a:off x="1828800" y="762000"/>
            <a:ext cx="6781800" cy="5426075"/>
          </a:xfrm>
          <a:prstGeom prst="rect">
            <a:avLst/>
          </a:prstGeom>
          <a:noFill/>
          <a:ln w="25400">
            <a:noFill/>
          </a:ln>
        </p:spPr>
        <p:txBody>
          <a:bodyPr>
            <a:spAutoFit/>
          </a:bodyPr>
          <a:lstStyle/>
          <a:p>
            <a:pPr eaLnBrk="0" hangingPunct="0">
              <a:spcBef>
                <a:spcPct val="50000"/>
              </a:spcBef>
              <a:buFont typeface="Arial" panose="020B0604020202020204" pitchFamily="34" charset="0"/>
              <a:buNone/>
            </a:pPr>
            <a:r>
              <a:rPr lang="en-US" altLang="zh-CN" sz="1600" dirty="0">
                <a:solidFill>
                  <a:schemeClr val="tx2"/>
                </a:solidFill>
                <a:latin typeface="Arial" panose="020B0604020202020204" pitchFamily="34" charset="0"/>
                <a:ea typeface="仿宋_GB2312" pitchFamily="1" charset="-122"/>
              </a:rPr>
              <a:t>        </a:t>
            </a:r>
            <a:r>
              <a:rPr lang="zh-CN" altLang="en-US" sz="2000" dirty="0">
                <a:solidFill>
                  <a:schemeClr val="bg1"/>
                </a:solidFill>
                <a:latin typeface="Times New Roman" panose="02020603050405020304" pitchFamily="18" charset="0"/>
                <a:ea typeface="楷体" panose="02010609060101010101" pitchFamily="49" charset="-122"/>
              </a:rPr>
              <a:t>身为</a:t>
            </a:r>
            <a:r>
              <a:rPr lang="en-US" altLang="zh-CN" sz="2000" dirty="0">
                <a:solidFill>
                  <a:schemeClr val="bg1"/>
                </a:solidFill>
                <a:latin typeface="Times New Roman" panose="02020603050405020304" pitchFamily="18" charset="0"/>
                <a:ea typeface="楷体" panose="02010609060101010101" pitchFamily="49" charset="-122"/>
              </a:rPr>
              <a:t>Bonne</a:t>
            </a:r>
            <a:r>
              <a:rPr lang="zh-CN" altLang="en-US" sz="2000" dirty="0">
                <a:solidFill>
                  <a:schemeClr val="bg1"/>
                </a:solidFill>
                <a:latin typeface="Times New Roman" panose="02020603050405020304" pitchFamily="18" charset="0"/>
                <a:ea typeface="楷体" panose="02010609060101010101" pitchFamily="49" charset="-122"/>
              </a:rPr>
              <a:t>咨询集团行政管理部门的行政秘书，</a:t>
            </a:r>
            <a:r>
              <a:rPr lang="en-US" altLang="zh-CN" sz="2000" dirty="0">
                <a:solidFill>
                  <a:schemeClr val="bg1"/>
                </a:solidFill>
                <a:latin typeface="Times New Roman" panose="02020603050405020304" pitchFamily="18" charset="0"/>
                <a:ea typeface="楷体" panose="02010609060101010101" pitchFamily="49" charset="-122"/>
              </a:rPr>
              <a:t>Helen Weeks</a:t>
            </a:r>
            <a:r>
              <a:rPr lang="zh-CN" altLang="en-US" sz="2000" dirty="0">
                <a:solidFill>
                  <a:schemeClr val="bg1"/>
                </a:solidFill>
                <a:latin typeface="Times New Roman" panose="02020603050405020304" pitchFamily="18" charset="0"/>
                <a:ea typeface="楷体" panose="02010609060101010101" pitchFamily="49" charset="-122"/>
              </a:rPr>
              <a:t>已经为该集团服务了近</a:t>
            </a:r>
            <a:r>
              <a:rPr lang="en-US" altLang="zh-CN" sz="2000" dirty="0">
                <a:solidFill>
                  <a:schemeClr val="bg1"/>
                </a:solidFill>
                <a:latin typeface="Times New Roman" panose="02020603050405020304" pitchFamily="18" charset="0"/>
                <a:ea typeface="楷体" panose="02010609060101010101" pitchFamily="49" charset="-122"/>
              </a:rPr>
              <a:t>10</a:t>
            </a:r>
            <a:r>
              <a:rPr lang="zh-CN" altLang="en-US" sz="2000" dirty="0">
                <a:solidFill>
                  <a:schemeClr val="bg1"/>
                </a:solidFill>
                <a:latin typeface="Times New Roman" panose="02020603050405020304" pitchFamily="18" charset="0"/>
                <a:ea typeface="楷体" panose="02010609060101010101" pitchFamily="49" charset="-122"/>
              </a:rPr>
              <a:t>年。她表面上的正直和敬业精神为她赢得了极高的声望，她被视为出色的员工，并不断地被委以重任。她负责安排可行性研究、保存客户文件、与公司外部的市场顾问进行研讨、编制付款凭单程序、通知会计部门所有往来账目的启用和销账。</a:t>
            </a:r>
            <a:endParaRPr lang="zh-CN" altLang="en-US" sz="2000" dirty="0">
              <a:solidFill>
                <a:schemeClr val="bg1"/>
              </a:solidFill>
              <a:latin typeface="Times New Roman" panose="02020603050405020304" pitchFamily="18" charset="0"/>
              <a:ea typeface="楷体" panose="02010609060101010101" pitchFamily="49" charset="-122"/>
            </a:endParaRPr>
          </a:p>
          <a:p>
            <a:pPr eaLnBrk="0" hangingPunct="0">
              <a:spcBef>
                <a:spcPct val="50000"/>
              </a:spcBef>
              <a:buFont typeface="Arial" panose="020B0604020202020204" pitchFamily="34" charset="0"/>
              <a:buNone/>
            </a:pPr>
            <a:r>
              <a:rPr lang="zh-CN" altLang="en-US" sz="2000" dirty="0">
                <a:solidFill>
                  <a:schemeClr val="bg1"/>
                </a:solidFill>
                <a:latin typeface="Times New Roman" panose="02020603050405020304" pitchFamily="18" charset="0"/>
                <a:ea typeface="楷体" panose="02010609060101010101" pitchFamily="49" charset="-122"/>
              </a:rPr>
              <a:t>    在</a:t>
            </a:r>
            <a:r>
              <a:rPr lang="en-US" altLang="zh-CN" sz="2000" dirty="0">
                <a:solidFill>
                  <a:schemeClr val="bg1"/>
                </a:solidFill>
                <a:latin typeface="Times New Roman" panose="02020603050405020304" pitchFamily="18" charset="0"/>
                <a:ea typeface="楷体" panose="02010609060101010101" pitchFamily="49" charset="-122"/>
              </a:rPr>
              <a:t>Helen</a:t>
            </a:r>
            <a:r>
              <a:rPr lang="zh-CN" altLang="en-US" sz="2000" dirty="0">
                <a:solidFill>
                  <a:schemeClr val="bg1"/>
                </a:solidFill>
                <a:latin typeface="Times New Roman" panose="02020603050405020304" pitchFamily="18" charset="0"/>
                <a:ea typeface="楷体" panose="02010609060101010101" pitchFamily="49" charset="-122"/>
              </a:rPr>
              <a:t>工作的前五年，</a:t>
            </a:r>
            <a:r>
              <a:rPr lang="en-US" altLang="zh-CN" sz="2000" dirty="0">
                <a:solidFill>
                  <a:schemeClr val="bg1"/>
                </a:solidFill>
                <a:latin typeface="Times New Roman" panose="02020603050405020304" pitchFamily="18" charset="0"/>
                <a:ea typeface="楷体" panose="02010609060101010101" pitchFamily="49" charset="-122"/>
              </a:rPr>
              <a:t>Jackson</a:t>
            </a:r>
            <a:r>
              <a:rPr lang="zh-CN" altLang="en-US" sz="2000" dirty="0">
                <a:solidFill>
                  <a:schemeClr val="bg1"/>
                </a:solidFill>
                <a:latin typeface="Times New Roman" panose="02020603050405020304" pitchFamily="18" charset="0"/>
                <a:ea typeface="楷体" panose="02010609060101010101" pitchFamily="49" charset="-122"/>
              </a:rPr>
              <a:t>公司一直负责代理</a:t>
            </a:r>
            <a:r>
              <a:rPr lang="en-US" altLang="zh-CN" sz="2000" dirty="0">
                <a:solidFill>
                  <a:schemeClr val="bg1"/>
                </a:solidFill>
                <a:latin typeface="Times New Roman" panose="02020603050405020304" pitchFamily="18" charset="0"/>
                <a:ea typeface="楷体" panose="02010609060101010101" pitchFamily="49" charset="-122"/>
              </a:rPr>
              <a:t>Bonne</a:t>
            </a:r>
            <a:r>
              <a:rPr lang="zh-CN" altLang="en-US" sz="2000" dirty="0">
                <a:solidFill>
                  <a:schemeClr val="bg1"/>
                </a:solidFill>
                <a:latin typeface="Times New Roman" panose="02020603050405020304" pitchFamily="18" charset="0"/>
                <a:ea typeface="楷体" panose="02010609060101010101" pitchFamily="49" charset="-122"/>
              </a:rPr>
              <a:t>咨询集团的可行性研究和市场调查工作。这一合作关系因</a:t>
            </a:r>
            <a:r>
              <a:rPr lang="en-US" altLang="zh-CN" sz="2000" dirty="0">
                <a:solidFill>
                  <a:schemeClr val="bg1"/>
                </a:solidFill>
                <a:latin typeface="Times New Roman" panose="02020603050405020304" pitchFamily="18" charset="0"/>
                <a:ea typeface="楷体" panose="02010609060101010101" pitchFamily="49" charset="-122"/>
              </a:rPr>
              <a:t>Jackson</a:t>
            </a:r>
            <a:r>
              <a:rPr lang="zh-CN" altLang="en-US" sz="2000" dirty="0">
                <a:solidFill>
                  <a:schemeClr val="bg1"/>
                </a:solidFill>
                <a:latin typeface="Times New Roman" panose="02020603050405020304" pitchFamily="18" charset="0"/>
                <a:ea typeface="楷体" panose="02010609060101010101" pitchFamily="49" charset="-122"/>
              </a:rPr>
              <a:t>公司被一家更大、实力更雄厚的咨询公司收购而终止。于是，</a:t>
            </a:r>
            <a:r>
              <a:rPr lang="en-US" altLang="zh-CN" sz="2000" dirty="0">
                <a:solidFill>
                  <a:schemeClr val="bg1"/>
                </a:solidFill>
                <a:latin typeface="Times New Roman" panose="02020603050405020304" pitchFamily="18" charset="0"/>
                <a:ea typeface="楷体" panose="02010609060101010101" pitchFamily="49" charset="-122"/>
              </a:rPr>
              <a:t>Helen</a:t>
            </a:r>
            <a:r>
              <a:rPr lang="zh-CN" altLang="en-US" sz="2000" dirty="0">
                <a:solidFill>
                  <a:schemeClr val="bg1"/>
                </a:solidFill>
                <a:latin typeface="Times New Roman" panose="02020603050405020304" pitchFamily="18" charset="0"/>
                <a:ea typeface="楷体" panose="02010609060101010101" pitchFamily="49" charset="-122"/>
              </a:rPr>
              <a:t>和她的主观选择了一家新的公司来完成</a:t>
            </a:r>
            <a:r>
              <a:rPr lang="en-US" altLang="zh-CN" sz="2000" dirty="0">
                <a:solidFill>
                  <a:schemeClr val="bg1"/>
                </a:solidFill>
                <a:latin typeface="Times New Roman" panose="02020603050405020304" pitchFamily="18" charset="0"/>
                <a:ea typeface="楷体" panose="02010609060101010101" pitchFamily="49" charset="-122"/>
              </a:rPr>
              <a:t>Bonne</a:t>
            </a:r>
            <a:r>
              <a:rPr lang="zh-CN" altLang="en-US" sz="2000" dirty="0">
                <a:solidFill>
                  <a:schemeClr val="bg1"/>
                </a:solidFill>
                <a:latin typeface="Times New Roman" panose="02020603050405020304" pitchFamily="18" charset="0"/>
                <a:ea typeface="楷体" panose="02010609060101010101" pitchFamily="49" charset="-122"/>
              </a:rPr>
              <a:t>咨询集团的市场调查工作。然而，</a:t>
            </a:r>
            <a:r>
              <a:rPr lang="en-US" altLang="zh-CN" sz="2000" dirty="0">
                <a:solidFill>
                  <a:schemeClr val="bg1"/>
                </a:solidFill>
                <a:latin typeface="Times New Roman" panose="02020603050405020304" pitchFamily="18" charset="0"/>
                <a:ea typeface="楷体" panose="02010609060101010101" pitchFamily="49" charset="-122"/>
              </a:rPr>
              <a:t>Helen</a:t>
            </a:r>
            <a:r>
              <a:rPr lang="zh-CN" altLang="en-US" sz="2000" dirty="0">
                <a:solidFill>
                  <a:schemeClr val="bg1"/>
                </a:solidFill>
                <a:latin typeface="Times New Roman" panose="02020603050405020304" pitchFamily="18" charset="0"/>
                <a:ea typeface="楷体" panose="02010609060101010101" pitchFamily="49" charset="-122"/>
              </a:rPr>
              <a:t>并未将于</a:t>
            </a:r>
            <a:r>
              <a:rPr lang="en-US" altLang="zh-CN" sz="2000" dirty="0">
                <a:solidFill>
                  <a:schemeClr val="bg1"/>
                </a:solidFill>
                <a:latin typeface="Times New Roman" panose="02020603050405020304" pitchFamily="18" charset="0"/>
                <a:ea typeface="楷体" panose="02010609060101010101" pitchFamily="49" charset="-122"/>
              </a:rPr>
              <a:t>Jackson</a:t>
            </a:r>
            <a:r>
              <a:rPr lang="zh-CN" altLang="en-US" sz="2000" dirty="0">
                <a:solidFill>
                  <a:schemeClr val="bg1"/>
                </a:solidFill>
                <a:latin typeface="Times New Roman" panose="02020603050405020304" pitchFamily="18" charset="0"/>
                <a:ea typeface="楷体" panose="02010609060101010101" pitchFamily="49" charset="-122"/>
              </a:rPr>
              <a:t>公司解除合作一事告知会计部门。她的上级主管对她十分信任，授权她签发</a:t>
            </a:r>
            <a:r>
              <a:rPr lang="en-US" altLang="zh-CN" sz="2000" dirty="0">
                <a:solidFill>
                  <a:schemeClr val="bg1"/>
                </a:solidFill>
                <a:latin typeface="Times New Roman" panose="02020603050405020304" pitchFamily="18" charset="0"/>
                <a:ea typeface="楷体" panose="02010609060101010101" pitchFamily="49" charset="-122"/>
              </a:rPr>
              <a:t>1</a:t>
            </a:r>
            <a:r>
              <a:rPr lang="zh-CN" altLang="en-US" sz="2000" dirty="0">
                <a:solidFill>
                  <a:schemeClr val="bg1"/>
                </a:solidFill>
                <a:latin typeface="Times New Roman" panose="02020603050405020304" pitchFamily="18" charset="0"/>
                <a:ea typeface="楷体" panose="02010609060101010101" pitchFamily="49" charset="-122"/>
              </a:rPr>
              <a:t>万美元以下的付款凭单。</a:t>
            </a:r>
            <a:r>
              <a:rPr lang="en-US" altLang="zh-CN" sz="2000" dirty="0">
                <a:solidFill>
                  <a:schemeClr val="bg1"/>
                </a:solidFill>
                <a:latin typeface="Times New Roman" panose="02020603050405020304" pitchFamily="18" charset="0"/>
                <a:ea typeface="楷体" panose="02010609060101010101" pitchFamily="49" charset="-122"/>
              </a:rPr>
              <a:t>Helen</a:t>
            </a:r>
            <a:r>
              <a:rPr lang="zh-CN" altLang="en-US" sz="2000" dirty="0">
                <a:solidFill>
                  <a:schemeClr val="bg1"/>
                </a:solidFill>
                <a:latin typeface="Times New Roman" panose="02020603050405020304" pitchFamily="18" charset="0"/>
                <a:ea typeface="楷体" panose="02010609060101010101" pitchFamily="49" charset="-122"/>
              </a:rPr>
              <a:t>继续向</a:t>
            </a:r>
            <a:r>
              <a:rPr lang="en-US" altLang="zh-CN" sz="2000" dirty="0">
                <a:solidFill>
                  <a:schemeClr val="bg1"/>
                </a:solidFill>
                <a:latin typeface="Times New Roman" panose="02020603050405020304" pitchFamily="18" charset="0"/>
                <a:ea typeface="楷体" panose="02010609060101010101" pitchFamily="49" charset="-122"/>
              </a:rPr>
              <a:t>Jackson</a:t>
            </a:r>
            <a:r>
              <a:rPr lang="zh-CN" altLang="en-US" sz="2000" dirty="0">
                <a:solidFill>
                  <a:schemeClr val="bg1"/>
                </a:solidFill>
                <a:latin typeface="Times New Roman" panose="02020603050405020304" pitchFamily="18" charset="0"/>
                <a:ea typeface="楷体" panose="02010609060101010101" pitchFamily="49" charset="-122"/>
              </a:rPr>
              <a:t>公司签发付款凭单，会计部门也继续向</a:t>
            </a:r>
            <a:r>
              <a:rPr lang="en-US" altLang="zh-CN" sz="2000" dirty="0">
                <a:solidFill>
                  <a:schemeClr val="bg1"/>
                </a:solidFill>
                <a:latin typeface="Times New Roman" panose="02020603050405020304" pitchFamily="18" charset="0"/>
                <a:ea typeface="楷体" panose="02010609060101010101" pitchFamily="49" charset="-122"/>
              </a:rPr>
              <a:t>Jackson</a:t>
            </a:r>
            <a:r>
              <a:rPr lang="zh-CN" altLang="en-US" sz="2000" dirty="0">
                <a:solidFill>
                  <a:schemeClr val="bg1"/>
                </a:solidFill>
                <a:latin typeface="Times New Roman" panose="02020603050405020304" pitchFamily="18" charset="0"/>
                <a:ea typeface="楷体" panose="02010609060101010101" pitchFamily="49" charset="-122"/>
              </a:rPr>
              <a:t>公司付款。</a:t>
            </a:r>
            <a:r>
              <a:rPr lang="en-US" altLang="zh-CN" sz="2000" dirty="0">
                <a:solidFill>
                  <a:schemeClr val="bg1"/>
                </a:solidFill>
                <a:latin typeface="Times New Roman" panose="02020603050405020304" pitchFamily="18" charset="0"/>
                <a:ea typeface="楷体" panose="02010609060101010101" pitchFamily="49" charset="-122"/>
              </a:rPr>
              <a:t>Helen</a:t>
            </a:r>
            <a:r>
              <a:rPr lang="zh-CN" altLang="en-US" sz="2000" dirty="0">
                <a:solidFill>
                  <a:schemeClr val="bg1"/>
                </a:solidFill>
                <a:latin typeface="Times New Roman" panose="02020603050405020304" pitchFamily="18" charset="0"/>
                <a:ea typeface="楷体" panose="02010609060101010101" pitchFamily="49" charset="-122"/>
              </a:rPr>
              <a:t>以</a:t>
            </a:r>
            <a:r>
              <a:rPr lang="en-US" altLang="zh-CN" sz="2000" dirty="0">
                <a:solidFill>
                  <a:schemeClr val="bg1"/>
                </a:solidFill>
                <a:latin typeface="Times New Roman" panose="02020603050405020304" pitchFamily="18" charset="0"/>
                <a:ea typeface="楷体" panose="02010609060101010101" pitchFamily="49" charset="-122"/>
              </a:rPr>
              <a:t>Jackson</a:t>
            </a:r>
            <a:r>
              <a:rPr lang="zh-CN" altLang="en-US" sz="2000" dirty="0">
                <a:solidFill>
                  <a:schemeClr val="bg1"/>
                </a:solidFill>
                <a:latin typeface="Times New Roman" panose="02020603050405020304" pitchFamily="18" charset="0"/>
                <a:ea typeface="楷体" panose="02010609060101010101" pitchFamily="49" charset="-122"/>
              </a:rPr>
              <a:t>公司的名义在银行开立了账户，并把支票全部存入该账户中。这一账户的资金被她用于了个人消费支出。</a:t>
            </a:r>
            <a:endParaRPr lang="zh-CN" altLang="en-US" sz="2000" dirty="0">
              <a:solidFill>
                <a:schemeClr val="bg1"/>
              </a:solidFill>
              <a:latin typeface="Times New Roman" panose="02020603050405020304" pitchFamily="18" charset="0"/>
              <a:ea typeface="楷体" panose="02010609060101010101" pitchFamily="49"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073" name="表格 67072"/>
          <p:cNvGraphicFramePr/>
          <p:nvPr/>
        </p:nvGraphicFramePr>
        <p:xfrm>
          <a:off x="381000" y="533400"/>
          <a:ext cx="8534400" cy="6140132"/>
        </p:xfrm>
        <a:graphic>
          <a:graphicData uri="http://schemas.openxmlformats.org/drawingml/2006/table">
            <a:tbl>
              <a:tblPr/>
              <a:tblGrid>
                <a:gridCol w="2133600"/>
                <a:gridCol w="2133600"/>
                <a:gridCol w="2133600"/>
                <a:gridCol w="2133600"/>
              </a:tblGrid>
              <a:tr h="639763">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buNone/>
                      </a:pPr>
                      <a:endParaRPr lang="zh-CN" altLang="en-US" sz="1800" dirty="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endParaRPr lang="zh-CN" altLang="en-US" sz="1800" dirty="0">
                        <a:latin typeface="Times New Roman" panose="02020603050405020304" pitchFamily="18" charset="0"/>
                        <a:ea typeface="宋体" panose="02010600030101010101" pitchFamily="2" charset="-122"/>
                      </a:endParaRPr>
                    </a:p>
                    <a:p>
                      <a:pPr marL="0" lvl="0" indent="0" algn="ctr">
                        <a:spcBef>
                          <a:spcPct val="0"/>
                        </a:spcBef>
                        <a:buNone/>
                      </a:pPr>
                      <a:r>
                        <a:rPr lang="zh-CN" altLang="en-US" sz="1800" dirty="0">
                          <a:latin typeface="Times New Roman" panose="02020603050405020304" pitchFamily="18" charset="0"/>
                          <a:ea typeface="宋体" panose="02010600030101010101" pitchFamily="2" charset="-122"/>
                        </a:rPr>
                        <a:t>第一年</a:t>
                      </a:r>
                      <a:endParaRPr lang="zh-CN" altLang="en-US" sz="1800" dirty="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endParaRPr lang="zh-CN" altLang="en-US" sz="1800" dirty="0">
                        <a:latin typeface="Times New Roman" panose="02020603050405020304" pitchFamily="18" charset="0"/>
                        <a:ea typeface="宋体" panose="02010600030101010101" pitchFamily="2" charset="-122"/>
                      </a:endParaRPr>
                    </a:p>
                    <a:p>
                      <a:pPr marL="0" lvl="0" indent="0" algn="ctr">
                        <a:spcBef>
                          <a:spcPct val="0"/>
                        </a:spcBef>
                        <a:buNone/>
                      </a:pPr>
                      <a:r>
                        <a:rPr lang="zh-CN" altLang="en-US" sz="1800" dirty="0">
                          <a:latin typeface="Times New Roman" panose="02020603050405020304" pitchFamily="18" charset="0"/>
                          <a:ea typeface="宋体" panose="02010600030101010101" pitchFamily="2" charset="-122"/>
                        </a:rPr>
                        <a:t>第二年</a:t>
                      </a:r>
                      <a:endParaRPr lang="zh-CN" altLang="en-US" sz="1800" dirty="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endParaRPr lang="zh-CN" altLang="en-US" sz="1800" dirty="0">
                        <a:latin typeface="Times New Roman" panose="02020603050405020304" pitchFamily="18" charset="0"/>
                        <a:ea typeface="宋体" panose="02010600030101010101" pitchFamily="2" charset="-122"/>
                      </a:endParaRPr>
                    </a:p>
                    <a:p>
                      <a:pPr marL="0" lvl="0" indent="0" algn="ctr">
                        <a:spcBef>
                          <a:spcPct val="0"/>
                        </a:spcBef>
                        <a:buNone/>
                      </a:pPr>
                      <a:r>
                        <a:rPr lang="zh-CN" altLang="en-US" sz="1800" dirty="0">
                          <a:latin typeface="Times New Roman" panose="02020603050405020304" pitchFamily="18" charset="0"/>
                          <a:ea typeface="宋体" panose="02010600030101010101" pitchFamily="2" charset="-122"/>
                        </a:rPr>
                        <a:t>第三年</a:t>
                      </a:r>
                      <a:endParaRPr lang="zh-CN" altLang="en-US" sz="1800" dirty="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bg1"/>
                    </a:solidFill>
                  </a:tcPr>
                </a:tc>
              </a:tr>
              <a:tr h="365125">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800" dirty="0">
                          <a:latin typeface="Times New Roman" panose="02020603050405020304" pitchFamily="18" charset="0"/>
                          <a:ea typeface="宋体" panose="02010600030101010101" pitchFamily="2" charset="-122"/>
                        </a:rPr>
                        <a:t>资产：</a:t>
                      </a:r>
                      <a:endParaRPr lang="zh-CN" altLang="en-US" sz="1800" dirty="0">
                        <a:ea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buNone/>
                      </a:pPr>
                      <a:endParaRPr lang="zh-CN" altLang="en-US" sz="1800" dirty="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buNone/>
                      </a:pPr>
                      <a:endParaRPr lang="zh-CN" altLang="en-US" sz="1800" dirty="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buNone/>
                      </a:pPr>
                      <a:endParaRPr lang="zh-CN" altLang="en-US" sz="1800" dirty="0">
                        <a:ea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r>
              <a:tr h="365125">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800" dirty="0">
                          <a:latin typeface="Times New Roman" panose="02020603050405020304" pitchFamily="18" charset="0"/>
                          <a:ea typeface="宋体" panose="02010600030101010101" pitchFamily="2" charset="-122"/>
                        </a:rPr>
                        <a:t>住房</a:t>
                      </a:r>
                      <a:endParaRPr lang="zh-CN" altLang="en-US" sz="1800" dirty="0">
                        <a:ea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800">
                          <a:latin typeface="Times New Roman" panose="02020603050405020304" pitchFamily="18" charset="0"/>
                          <a:ea typeface="宋体" panose="02010600030101010101" pitchFamily="2" charset="-122"/>
                        </a:rPr>
                        <a:t>$100000</a:t>
                      </a:r>
                      <a:endParaRPr lang="en-US" altLang="zh-CN" sz="18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800">
                          <a:latin typeface="Times New Roman" panose="02020603050405020304" pitchFamily="18" charset="0"/>
                          <a:ea typeface="宋体" panose="02010600030101010101" pitchFamily="2" charset="-122"/>
                        </a:rPr>
                        <a:t>$100000</a:t>
                      </a:r>
                      <a:endParaRPr lang="en-US" altLang="zh-CN" sz="18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800">
                          <a:latin typeface="Times New Roman" panose="02020603050405020304" pitchFamily="18" charset="0"/>
                          <a:ea typeface="宋体" panose="02010600030101010101" pitchFamily="2" charset="-122"/>
                        </a:rPr>
                        <a:t>$100000</a:t>
                      </a:r>
                      <a:endParaRPr lang="en-US" altLang="zh-CN" sz="1800">
                        <a:ea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r>
              <a:tr h="365125">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800" dirty="0">
                          <a:latin typeface="Times New Roman" panose="02020603050405020304" pitchFamily="18" charset="0"/>
                          <a:ea typeface="宋体" panose="02010600030101010101" pitchFamily="2" charset="-122"/>
                        </a:rPr>
                        <a:t>股票和债券</a:t>
                      </a:r>
                      <a:endParaRPr lang="zh-CN" altLang="en-US" sz="1800" dirty="0">
                        <a:ea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800">
                          <a:latin typeface="Times New Roman" panose="02020603050405020304" pitchFamily="18" charset="0"/>
                          <a:ea typeface="宋体" panose="02010600030101010101" pitchFamily="2" charset="-122"/>
                        </a:rPr>
                        <a:t>30000</a:t>
                      </a:r>
                      <a:endParaRPr lang="en-US" altLang="zh-CN" sz="18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800">
                          <a:latin typeface="Times New Roman" panose="02020603050405020304" pitchFamily="18" charset="0"/>
                          <a:ea typeface="宋体" panose="02010600030101010101" pitchFamily="2" charset="-122"/>
                        </a:rPr>
                        <a:t>30000</a:t>
                      </a:r>
                      <a:endParaRPr lang="en-US" altLang="zh-CN" sz="18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800">
                          <a:latin typeface="Times New Roman" panose="02020603050405020304" pitchFamily="18" charset="0"/>
                          <a:ea typeface="宋体" panose="02010600030101010101" pitchFamily="2" charset="-122"/>
                        </a:rPr>
                        <a:t>42000</a:t>
                      </a:r>
                      <a:endParaRPr lang="en-US" altLang="zh-CN" sz="1800">
                        <a:ea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r>
              <a:tr h="365125">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800" dirty="0">
                          <a:latin typeface="Times New Roman" panose="02020603050405020304" pitchFamily="18" charset="0"/>
                          <a:ea typeface="宋体" panose="02010600030101010101" pitchFamily="2" charset="-122"/>
                        </a:rPr>
                        <a:t>汽车</a:t>
                      </a:r>
                      <a:endParaRPr lang="zh-CN" altLang="en-US" sz="1800" dirty="0">
                        <a:ea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800">
                          <a:latin typeface="Times New Roman" panose="02020603050405020304" pitchFamily="18" charset="0"/>
                          <a:ea typeface="宋体" panose="02010600030101010101" pitchFamily="2" charset="-122"/>
                        </a:rPr>
                        <a:t>20000</a:t>
                      </a:r>
                      <a:endParaRPr lang="en-US" altLang="zh-CN" sz="18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800">
                          <a:latin typeface="Times New Roman" panose="02020603050405020304" pitchFamily="18" charset="0"/>
                          <a:ea typeface="宋体" panose="02010600030101010101" pitchFamily="2" charset="-122"/>
                        </a:rPr>
                        <a:t>20000</a:t>
                      </a:r>
                      <a:endParaRPr lang="en-US" altLang="zh-CN" sz="18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800">
                          <a:latin typeface="Times New Roman" panose="02020603050405020304" pitchFamily="18" charset="0"/>
                          <a:ea typeface="宋体" panose="02010600030101010101" pitchFamily="2" charset="-122"/>
                        </a:rPr>
                        <a:t>40000</a:t>
                      </a:r>
                      <a:endParaRPr lang="en-US" altLang="zh-CN" sz="1800">
                        <a:ea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r>
              <a:tr h="365125">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800" dirty="0">
                          <a:latin typeface="Times New Roman" panose="02020603050405020304" pitchFamily="18" charset="0"/>
                          <a:ea typeface="宋体" panose="02010600030101010101" pitchFamily="2" charset="-122"/>
                        </a:rPr>
                        <a:t>信用卡</a:t>
                      </a:r>
                      <a:endParaRPr lang="zh-CN" altLang="en-US" sz="1800" dirty="0">
                        <a:ea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800">
                          <a:latin typeface="Times New Roman" panose="02020603050405020304" pitchFamily="18" charset="0"/>
                          <a:ea typeface="宋体" panose="02010600030101010101" pitchFamily="2" charset="-122"/>
                        </a:rPr>
                        <a:t>50000</a:t>
                      </a:r>
                      <a:endParaRPr lang="en-US" altLang="zh-CN" sz="18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800">
                          <a:latin typeface="Times New Roman" panose="02020603050405020304" pitchFamily="18" charset="0"/>
                          <a:ea typeface="宋体" panose="02010600030101010101" pitchFamily="2" charset="-122"/>
                        </a:rPr>
                        <a:t>50000</a:t>
                      </a:r>
                      <a:endParaRPr lang="en-US" altLang="zh-CN" sz="18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800">
                          <a:latin typeface="Times New Roman" panose="02020603050405020304" pitchFamily="18" charset="0"/>
                          <a:ea typeface="宋体" panose="02010600030101010101" pitchFamily="2" charset="-122"/>
                        </a:rPr>
                        <a:t>50000</a:t>
                      </a:r>
                      <a:endParaRPr lang="en-US" altLang="zh-CN" sz="1800">
                        <a:ea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r>
              <a:tr h="365125">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800" dirty="0">
                          <a:latin typeface="Times New Roman" panose="02020603050405020304" pitchFamily="18" charset="0"/>
                          <a:ea typeface="宋体" panose="02010600030101010101" pitchFamily="2" charset="-122"/>
                        </a:rPr>
                        <a:t>现金</a:t>
                      </a:r>
                      <a:endParaRPr lang="zh-CN" altLang="en-US" sz="1800" dirty="0">
                        <a:ea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800">
                          <a:latin typeface="Times New Roman" panose="02020603050405020304" pitchFamily="18" charset="0"/>
                          <a:ea typeface="宋体" panose="02010600030101010101" pitchFamily="2" charset="-122"/>
                        </a:rPr>
                        <a:t>6000</a:t>
                      </a:r>
                      <a:endParaRPr lang="en-US" altLang="zh-CN" sz="18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800">
                          <a:latin typeface="Times New Roman" panose="02020603050405020304" pitchFamily="18" charset="0"/>
                          <a:ea typeface="宋体" panose="02010600030101010101" pitchFamily="2" charset="-122"/>
                        </a:rPr>
                        <a:t>12000</a:t>
                      </a:r>
                      <a:endParaRPr lang="en-US" altLang="zh-CN" sz="18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800">
                          <a:latin typeface="Times New Roman" panose="02020603050405020304" pitchFamily="18" charset="0"/>
                          <a:ea typeface="宋体" panose="02010600030101010101" pitchFamily="2" charset="-122"/>
                        </a:rPr>
                        <a:t>14000</a:t>
                      </a:r>
                      <a:endParaRPr lang="en-US" altLang="zh-CN" sz="1800">
                        <a:ea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r>
              <a:tr h="365125">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800" dirty="0">
                          <a:latin typeface="Times New Roman" panose="02020603050405020304" pitchFamily="18" charset="0"/>
                          <a:ea typeface="宋体" panose="02010600030101010101" pitchFamily="2" charset="-122"/>
                        </a:rPr>
                        <a:t>负债：</a:t>
                      </a:r>
                      <a:endParaRPr lang="zh-CN" altLang="en-US" sz="1800" dirty="0">
                        <a:ea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FFCC"/>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buNone/>
                      </a:pPr>
                      <a:endParaRPr lang="zh-CN" altLang="en-US" sz="1800" dirty="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FFCC"/>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buNone/>
                      </a:pPr>
                      <a:endParaRPr lang="zh-CN" altLang="en-US" sz="1800" dirty="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FFCC"/>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buNone/>
                      </a:pPr>
                      <a:endParaRPr lang="zh-CN" altLang="en-US" sz="1800" dirty="0">
                        <a:ea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FFCC"/>
                    </a:solidFill>
                  </a:tcPr>
                </a:tc>
              </a:tr>
              <a:tr h="365125">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800" dirty="0">
                          <a:latin typeface="Times New Roman" panose="02020603050405020304" pitchFamily="18" charset="0"/>
                          <a:ea typeface="宋体" panose="02010600030101010101" pitchFamily="2" charset="-122"/>
                        </a:rPr>
                        <a:t>抵押借款余额</a:t>
                      </a:r>
                      <a:endParaRPr lang="zh-CN" altLang="en-US" sz="1800" dirty="0">
                        <a:ea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FFCC"/>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800">
                          <a:latin typeface="Times New Roman" panose="02020603050405020304" pitchFamily="18" charset="0"/>
                          <a:ea typeface="宋体" panose="02010600030101010101" pitchFamily="2" charset="-122"/>
                        </a:rPr>
                        <a:t>90000</a:t>
                      </a:r>
                      <a:endParaRPr lang="en-US" altLang="zh-CN" sz="18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FFCC"/>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800">
                          <a:latin typeface="Times New Roman" panose="02020603050405020304" pitchFamily="18" charset="0"/>
                          <a:ea typeface="宋体" panose="02010600030101010101" pitchFamily="2" charset="-122"/>
                        </a:rPr>
                        <a:t>50000</a:t>
                      </a:r>
                      <a:endParaRPr lang="en-US" altLang="zh-CN" sz="18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FFCC"/>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800">
                          <a:latin typeface="Times New Roman" panose="02020603050405020304" pitchFamily="18" charset="0"/>
                          <a:ea typeface="宋体" panose="02010600030101010101" pitchFamily="2" charset="-122"/>
                        </a:rPr>
                        <a:t>0</a:t>
                      </a:r>
                      <a:endParaRPr lang="en-US" altLang="zh-CN" sz="1800">
                        <a:ea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FFCC"/>
                    </a:solidFill>
                  </a:tcPr>
                </a:tc>
              </a:tr>
              <a:tr h="365125">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800" dirty="0">
                          <a:latin typeface="Times New Roman" panose="02020603050405020304" pitchFamily="18" charset="0"/>
                          <a:ea typeface="宋体" panose="02010600030101010101" pitchFamily="2" charset="-122"/>
                        </a:rPr>
                        <a:t>收入：</a:t>
                      </a:r>
                      <a:endParaRPr lang="zh-CN" altLang="en-US" sz="1800" dirty="0">
                        <a:ea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buNone/>
                      </a:pPr>
                      <a:endParaRPr lang="zh-CN" altLang="en-US" sz="1800" dirty="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buNone/>
                      </a:pPr>
                      <a:endParaRPr lang="zh-CN" altLang="en-US" sz="1800" dirty="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buNone/>
                      </a:pPr>
                      <a:endParaRPr lang="zh-CN" altLang="en-US" sz="1800" dirty="0">
                        <a:ea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r>
              <a:tr h="365125">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800" dirty="0">
                          <a:latin typeface="Times New Roman" panose="02020603050405020304" pitchFamily="18" charset="0"/>
                          <a:ea typeface="宋体" panose="02010600030101010101" pitchFamily="2" charset="-122"/>
                        </a:rPr>
                        <a:t>薪金</a:t>
                      </a:r>
                      <a:endParaRPr lang="zh-CN" altLang="en-US" sz="1800" dirty="0">
                        <a:ea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buNone/>
                      </a:pPr>
                      <a:endParaRPr lang="zh-CN" altLang="en-US" sz="1800" dirty="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800">
                          <a:latin typeface="Times New Roman" panose="02020603050405020304" pitchFamily="18" charset="0"/>
                          <a:ea typeface="宋体" panose="02010600030101010101" pitchFamily="2" charset="-122"/>
                        </a:rPr>
                        <a:t>34000</a:t>
                      </a:r>
                      <a:endParaRPr lang="en-US" altLang="zh-CN" sz="18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800">
                          <a:latin typeface="Times New Roman" panose="02020603050405020304" pitchFamily="18" charset="0"/>
                          <a:ea typeface="宋体" panose="02010600030101010101" pitchFamily="2" charset="-122"/>
                        </a:rPr>
                        <a:t>36000</a:t>
                      </a:r>
                      <a:endParaRPr lang="en-US" altLang="zh-CN" sz="1800">
                        <a:ea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r>
              <a:tr h="365125">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800" dirty="0">
                          <a:latin typeface="Times New Roman" panose="02020603050405020304" pitchFamily="18" charset="0"/>
                          <a:ea typeface="宋体" panose="02010600030101010101" pitchFamily="2" charset="-122"/>
                        </a:rPr>
                        <a:t>其他</a:t>
                      </a:r>
                      <a:endParaRPr lang="zh-CN" altLang="en-US" sz="1800" dirty="0">
                        <a:ea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buNone/>
                      </a:pPr>
                      <a:endParaRPr lang="zh-CN" altLang="en-US" sz="1800" dirty="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800">
                          <a:latin typeface="Times New Roman" panose="02020603050405020304" pitchFamily="18" charset="0"/>
                          <a:ea typeface="宋体" panose="02010600030101010101" pitchFamily="2" charset="-122"/>
                        </a:rPr>
                        <a:t>6000</a:t>
                      </a:r>
                      <a:endParaRPr lang="en-US" altLang="zh-CN" sz="18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800">
                          <a:latin typeface="Times New Roman" panose="02020603050405020304" pitchFamily="18" charset="0"/>
                          <a:ea typeface="宋体" panose="02010600030101010101" pitchFamily="2" charset="-122"/>
                        </a:rPr>
                        <a:t>6000</a:t>
                      </a:r>
                      <a:endParaRPr lang="en-US" altLang="zh-CN" sz="1800">
                        <a:ea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r>
              <a:tr h="365125">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800" dirty="0">
                          <a:latin typeface="Times New Roman" panose="02020603050405020304" pitchFamily="18" charset="0"/>
                          <a:ea typeface="宋体" panose="02010600030101010101" pitchFamily="2" charset="-122"/>
                        </a:rPr>
                        <a:t>支出：</a:t>
                      </a:r>
                      <a:endParaRPr lang="zh-CN" altLang="en-US" sz="1800" dirty="0">
                        <a:ea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CCFFCC"/>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buNone/>
                      </a:pPr>
                      <a:endParaRPr lang="zh-CN" altLang="en-US" sz="1800" dirty="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CCFFCC"/>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buNone/>
                      </a:pPr>
                      <a:endParaRPr lang="zh-CN" altLang="en-US" sz="1800" dirty="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CCFFCC"/>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buNone/>
                      </a:pPr>
                      <a:endParaRPr lang="zh-CN" altLang="en-US" sz="1800" dirty="0">
                        <a:ea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CCFFCC"/>
                    </a:solidFill>
                  </a:tcPr>
                </a:tc>
              </a:tr>
              <a:tr h="365125">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800" dirty="0">
                          <a:latin typeface="Times New Roman" panose="02020603050405020304" pitchFamily="18" charset="0"/>
                          <a:ea typeface="宋体" panose="02010600030101010101" pitchFamily="2" charset="-122"/>
                        </a:rPr>
                        <a:t>偿还抵押借款</a:t>
                      </a:r>
                      <a:endParaRPr lang="zh-CN" altLang="en-US" sz="1800" dirty="0">
                        <a:ea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CCFFCC"/>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buNone/>
                      </a:pPr>
                      <a:endParaRPr lang="zh-CN" altLang="en-US" sz="1800" dirty="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CCFFCC"/>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800">
                          <a:latin typeface="Times New Roman" panose="02020603050405020304" pitchFamily="18" charset="0"/>
                          <a:ea typeface="宋体" panose="02010600030101010101" pitchFamily="2" charset="-122"/>
                        </a:rPr>
                        <a:t>6000</a:t>
                      </a:r>
                      <a:endParaRPr lang="en-US" altLang="zh-CN" sz="18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CCFFCC"/>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800">
                          <a:latin typeface="Times New Roman" panose="02020603050405020304" pitchFamily="18" charset="0"/>
                          <a:ea typeface="宋体" panose="02010600030101010101" pitchFamily="2" charset="-122"/>
                        </a:rPr>
                        <a:t>6000</a:t>
                      </a:r>
                      <a:endParaRPr lang="en-US" altLang="zh-CN" sz="1800">
                        <a:ea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CCFFCC"/>
                    </a:solidFill>
                  </a:tcPr>
                </a:tc>
              </a:tr>
              <a:tr h="379412">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800" dirty="0">
                          <a:latin typeface="Times New Roman" panose="02020603050405020304" pitchFamily="18" charset="0"/>
                          <a:ea typeface="宋体" panose="02010600030101010101" pitchFamily="2" charset="-122"/>
                        </a:rPr>
                        <a:t>偿还汽车贷款</a:t>
                      </a:r>
                      <a:endParaRPr lang="zh-CN" altLang="en-US" sz="1800" dirty="0">
                        <a:ea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CCFFCC"/>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buNone/>
                      </a:pPr>
                      <a:endParaRPr lang="zh-CN" altLang="en-US" sz="1800" dirty="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CCFFCC"/>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800">
                          <a:latin typeface="Times New Roman" panose="02020603050405020304" pitchFamily="18" charset="0"/>
                          <a:ea typeface="宋体" panose="02010600030101010101" pitchFamily="2" charset="-122"/>
                        </a:rPr>
                        <a:t>4800</a:t>
                      </a:r>
                      <a:endParaRPr lang="en-US" altLang="zh-CN" sz="18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CCFFCC"/>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800">
                          <a:latin typeface="Times New Roman" panose="02020603050405020304" pitchFamily="18" charset="0"/>
                          <a:ea typeface="宋体" panose="02010600030101010101" pitchFamily="2" charset="-122"/>
                        </a:rPr>
                        <a:t>4800</a:t>
                      </a:r>
                      <a:endParaRPr lang="en-US" altLang="zh-CN" sz="1800">
                        <a:ea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CCFFCC"/>
                    </a:solidFill>
                  </a:tcPr>
                </a:tc>
              </a:tr>
              <a:tr h="365125">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800" dirty="0">
                          <a:latin typeface="Times New Roman" panose="02020603050405020304" pitchFamily="18" charset="0"/>
                          <a:ea typeface="宋体" panose="02010600030101010101" pitchFamily="2" charset="-122"/>
                        </a:rPr>
                        <a:t>其他生活支出</a:t>
                      </a:r>
                      <a:endParaRPr lang="zh-CN" altLang="en-US" sz="1800" dirty="0">
                        <a:ea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CCFFCC"/>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buNone/>
                      </a:pPr>
                      <a:endParaRPr lang="zh-CN" altLang="en-US" sz="1800" dirty="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CCFFCC"/>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800">
                          <a:latin typeface="Times New Roman" panose="02020603050405020304" pitchFamily="18" charset="0"/>
                          <a:ea typeface="宋体" panose="02010600030101010101" pitchFamily="2" charset="-122"/>
                        </a:rPr>
                        <a:t>20000</a:t>
                      </a:r>
                      <a:endParaRPr lang="en-US" altLang="zh-CN" sz="18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CCFFCC"/>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800">
                          <a:latin typeface="Times New Roman" panose="02020603050405020304" pitchFamily="18" charset="0"/>
                          <a:ea typeface="宋体" panose="02010600030101010101" pitchFamily="2" charset="-122"/>
                        </a:rPr>
                        <a:t>22000</a:t>
                      </a:r>
                      <a:endParaRPr lang="en-US" altLang="zh-CN" sz="1800">
                        <a:ea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CCFFCC"/>
                    </a:solidFill>
                  </a:tcPr>
                </a:tc>
              </a:tr>
            </a:tbl>
          </a:graphicData>
        </a:graphic>
      </p:graphicFrame>
      <p:sp>
        <p:nvSpPr>
          <p:cNvPr id="67074" name="文本框 67073"/>
          <p:cNvSpPr txBox="1"/>
          <p:nvPr/>
        </p:nvSpPr>
        <p:spPr>
          <a:xfrm>
            <a:off x="1371600" y="152400"/>
            <a:ext cx="6477000" cy="336550"/>
          </a:xfrm>
          <a:prstGeom prst="rect">
            <a:avLst/>
          </a:prstGeom>
          <a:noFill/>
          <a:ln w="25400">
            <a:noFill/>
          </a:ln>
        </p:spPr>
        <p:txBody>
          <a:bodyPr>
            <a:spAutoFit/>
          </a:bodyPr>
          <a:lstStyle/>
          <a:p>
            <a:pPr algn="ctr" eaLnBrk="0" hangingPunct="0">
              <a:spcBef>
                <a:spcPct val="50000"/>
              </a:spcBef>
              <a:buFont typeface="Arial" panose="020B0604020202020204" pitchFamily="34" charset="0"/>
              <a:buNone/>
            </a:pPr>
            <a:r>
              <a:rPr lang="zh-CN" altLang="en-US" sz="1600" b="1" u="sng" dirty="0">
                <a:solidFill>
                  <a:schemeClr val="tx2"/>
                </a:solidFill>
                <a:latin typeface="Arial" panose="020B0604020202020204" pitchFamily="34" charset="0"/>
                <a:ea typeface="仿宋_GB2312" pitchFamily="1" charset="-122"/>
              </a:rPr>
              <a:t>有关</a:t>
            </a:r>
            <a:r>
              <a:rPr lang="en-US" altLang="zh-CN" sz="1600" b="1" u="sng" dirty="0">
                <a:solidFill>
                  <a:schemeClr val="tx2"/>
                </a:solidFill>
                <a:latin typeface="Arial" panose="020B0604020202020204" pitchFamily="34" charset="0"/>
                <a:ea typeface="仿宋_GB2312" pitchFamily="1" charset="-122"/>
              </a:rPr>
              <a:t>Helen Weeks</a:t>
            </a:r>
            <a:r>
              <a:rPr lang="zh-CN" altLang="en-US" sz="1600" b="1" u="sng" dirty="0">
                <a:solidFill>
                  <a:schemeClr val="tx2"/>
                </a:solidFill>
                <a:latin typeface="Arial" panose="020B0604020202020204" pitchFamily="34" charset="0"/>
                <a:ea typeface="仿宋_GB2312" pitchFamily="1" charset="-122"/>
              </a:rPr>
              <a:t>的财务数据</a:t>
            </a:r>
            <a:endParaRPr lang="zh-CN" altLang="en-US" sz="1600" b="1" u="sng" dirty="0">
              <a:solidFill>
                <a:schemeClr val="tx2"/>
              </a:solidFill>
              <a:latin typeface="Arial" panose="020B0604020202020204" pitchFamily="34" charset="0"/>
              <a:ea typeface="仿宋_GB2312"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7074"/>
                                        </p:tgtEl>
                                        <p:attrNameLst>
                                          <p:attrName>style.visibility</p:attrName>
                                        </p:attrNameLst>
                                      </p:cBhvr>
                                      <p:to>
                                        <p:strVal val="visible"/>
                                      </p:to>
                                    </p:set>
                                    <p:animEffect transition="in" filter="fade">
                                      <p:cBhvr>
                                        <p:cTn id="7" dur="800" decel="100000"/>
                                        <p:tgtEl>
                                          <p:spTgt spid="67074"/>
                                        </p:tgtEl>
                                      </p:cBhvr>
                                    </p:animEffect>
                                    <p:anim calcmode="lin" valueType="num">
                                      <p:cBhvr>
                                        <p:cTn id="8" dur="800" decel="100000" fill="hold"/>
                                        <p:tgtEl>
                                          <p:spTgt spid="67074"/>
                                        </p:tgtEl>
                                        <p:attrNameLst>
                                          <p:attrName>style.rotation</p:attrName>
                                        </p:attrNameLst>
                                      </p:cBhvr>
                                      <p:tavLst>
                                        <p:tav tm="0">
                                          <p:val>
                                            <p:fltVal val="-90"/>
                                          </p:val>
                                        </p:tav>
                                        <p:tav tm="100000">
                                          <p:val>
                                            <p:fltVal val="0"/>
                                          </p:val>
                                        </p:tav>
                                      </p:tavLst>
                                    </p:anim>
                                    <p:anim calcmode="lin" valueType="num">
                                      <p:cBhvr>
                                        <p:cTn id="9" dur="800" decel="100000" fill="hold"/>
                                        <p:tgtEl>
                                          <p:spTgt spid="67074"/>
                                        </p:tgtEl>
                                        <p:attrNameLst>
                                          <p:attrName>ppt_x</p:attrName>
                                        </p:attrNameLst>
                                      </p:cBhvr>
                                      <p:tavLst>
                                        <p:tav tm="0">
                                          <p:val>
                                            <p:strVal val="#ppt_x+0.4"/>
                                          </p:val>
                                        </p:tav>
                                        <p:tav tm="100000">
                                          <p:val>
                                            <p:strVal val="#ppt_x-0.05"/>
                                          </p:val>
                                        </p:tav>
                                      </p:tavLst>
                                    </p:anim>
                                    <p:anim calcmode="lin" valueType="num">
                                      <p:cBhvr>
                                        <p:cTn id="10" dur="800" decel="100000" fill="hold"/>
                                        <p:tgtEl>
                                          <p:spTgt spid="670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70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7074"/>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67073"/>
                                        </p:tgtEl>
                                        <p:attrNameLst>
                                          <p:attrName>style.visibility</p:attrName>
                                        </p:attrNameLst>
                                      </p:cBhvr>
                                      <p:to>
                                        <p:strVal val="visible"/>
                                      </p:to>
                                    </p:set>
                                    <p:animEffect transition="in" filter="fade">
                                      <p:cBhvr>
                                        <p:cTn id="15" dur="800" decel="100000"/>
                                        <p:tgtEl>
                                          <p:spTgt spid="67073"/>
                                        </p:tgtEl>
                                      </p:cBhvr>
                                    </p:animEffect>
                                    <p:anim calcmode="lin" valueType="num">
                                      <p:cBhvr>
                                        <p:cTn id="16" dur="800" decel="100000" fill="hold"/>
                                        <p:tgtEl>
                                          <p:spTgt spid="67073"/>
                                        </p:tgtEl>
                                        <p:attrNameLst>
                                          <p:attrName>style.rotation</p:attrName>
                                        </p:attrNameLst>
                                      </p:cBhvr>
                                      <p:tavLst>
                                        <p:tav tm="0">
                                          <p:val>
                                            <p:fltVal val="-90"/>
                                          </p:val>
                                        </p:tav>
                                        <p:tav tm="100000">
                                          <p:val>
                                            <p:fltVal val="0"/>
                                          </p:val>
                                        </p:tav>
                                      </p:tavLst>
                                    </p:anim>
                                    <p:anim calcmode="lin" valueType="num">
                                      <p:cBhvr>
                                        <p:cTn id="17" dur="800" decel="100000" fill="hold"/>
                                        <p:tgtEl>
                                          <p:spTgt spid="67073"/>
                                        </p:tgtEl>
                                        <p:attrNameLst>
                                          <p:attrName>ppt_x</p:attrName>
                                        </p:attrNameLst>
                                      </p:cBhvr>
                                      <p:tavLst>
                                        <p:tav tm="0">
                                          <p:val>
                                            <p:strVal val="#ppt_x+0.4"/>
                                          </p:val>
                                        </p:tav>
                                        <p:tav tm="100000">
                                          <p:val>
                                            <p:strVal val="#ppt_x-0.05"/>
                                          </p:val>
                                        </p:tav>
                                      </p:tavLst>
                                    </p:anim>
                                    <p:anim calcmode="lin" valueType="num">
                                      <p:cBhvr>
                                        <p:cTn id="18" dur="800" decel="100000" fill="hold"/>
                                        <p:tgtEl>
                                          <p:spTgt spid="6707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707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707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212" name="表格 74211"/>
          <p:cNvGraphicFramePr/>
          <p:nvPr/>
        </p:nvGraphicFramePr>
        <p:xfrm>
          <a:off x="685800" y="914400"/>
          <a:ext cx="7696200" cy="5737224"/>
        </p:xfrm>
        <a:graphic>
          <a:graphicData uri="http://schemas.openxmlformats.org/drawingml/2006/table">
            <a:tbl>
              <a:tblPr/>
              <a:tblGrid>
                <a:gridCol w="1643063"/>
                <a:gridCol w="1928812"/>
                <a:gridCol w="2062163"/>
                <a:gridCol w="2062162"/>
              </a:tblGrid>
              <a:tr h="304800">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buNone/>
                      </a:pPr>
                      <a:endParaRPr lang="zh-CN" altLang="en-US" sz="1400" dirty="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400" dirty="0">
                          <a:latin typeface="Times New Roman" panose="02020603050405020304" pitchFamily="18" charset="0"/>
                          <a:ea typeface="宋体" panose="02010600030101010101" pitchFamily="2" charset="-122"/>
                        </a:rPr>
                        <a:t>第一年年末</a:t>
                      </a:r>
                      <a:endParaRPr lang="zh-CN" altLang="en-US" sz="1400" dirty="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400" dirty="0">
                          <a:latin typeface="Times New Roman" panose="02020603050405020304" pitchFamily="18" charset="0"/>
                          <a:ea typeface="宋体" panose="02010600030101010101" pitchFamily="2" charset="-122"/>
                        </a:rPr>
                        <a:t>第二年年末</a:t>
                      </a:r>
                      <a:endParaRPr lang="zh-CN" altLang="en-US" sz="1400" dirty="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400" dirty="0">
                          <a:latin typeface="Times New Roman" panose="02020603050405020304" pitchFamily="18" charset="0"/>
                          <a:ea typeface="宋体" panose="02010600030101010101" pitchFamily="2" charset="-122"/>
                        </a:rPr>
                        <a:t>第三年年末</a:t>
                      </a:r>
                      <a:endParaRPr lang="zh-CN" altLang="en-US" sz="1400" dirty="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r h="303213">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400" dirty="0">
                          <a:latin typeface="Times New Roman" panose="02020603050405020304" pitchFamily="18" charset="0"/>
                          <a:ea typeface="宋体" panose="02010600030101010101" pitchFamily="2" charset="-122"/>
                        </a:rPr>
                        <a:t>资产：</a:t>
                      </a:r>
                      <a:endParaRPr lang="zh-CN" altLang="en-US" sz="1400" dirty="0">
                        <a:ea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buNone/>
                      </a:pPr>
                      <a:endParaRPr lang="zh-CN" altLang="en-US" sz="1400" dirty="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buNone/>
                      </a:pPr>
                      <a:endParaRPr lang="zh-CN" altLang="en-US" sz="1400" dirty="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buNone/>
                      </a:pPr>
                      <a:endParaRPr lang="zh-CN" altLang="en-US" sz="1400" dirty="0">
                        <a:ea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r>
              <a:tr h="303212">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400" dirty="0">
                          <a:latin typeface="Times New Roman" panose="02020603050405020304" pitchFamily="18" charset="0"/>
                          <a:ea typeface="宋体" panose="02010600030101010101" pitchFamily="2" charset="-122"/>
                        </a:rPr>
                        <a:t>住房</a:t>
                      </a:r>
                      <a:endParaRPr lang="zh-CN" altLang="en-US" sz="1400" dirty="0">
                        <a:ea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a:latin typeface="Times New Roman" panose="02020603050405020304" pitchFamily="18" charset="0"/>
                          <a:ea typeface="宋体" panose="02010600030101010101" pitchFamily="2" charset="-122"/>
                        </a:rPr>
                        <a:t>$100000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a:latin typeface="Times New Roman" panose="02020603050405020304" pitchFamily="18" charset="0"/>
                          <a:ea typeface="宋体" panose="02010600030101010101" pitchFamily="2" charset="-122"/>
                        </a:rPr>
                        <a:t>$100000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a:latin typeface="Times New Roman" panose="02020603050405020304" pitchFamily="18" charset="0"/>
                          <a:ea typeface="宋体" panose="02010600030101010101" pitchFamily="2" charset="-122"/>
                        </a:rPr>
                        <a:t>$100000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r>
              <a:tr h="303213">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400" dirty="0">
                          <a:latin typeface="Times New Roman" panose="02020603050405020304" pitchFamily="18" charset="0"/>
                          <a:ea typeface="宋体" panose="02010600030101010101" pitchFamily="2" charset="-122"/>
                        </a:rPr>
                        <a:t>股票和债券</a:t>
                      </a:r>
                      <a:endParaRPr lang="zh-CN" altLang="en-US" sz="1400" dirty="0">
                        <a:ea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a:latin typeface="Times New Roman" panose="02020603050405020304" pitchFamily="18" charset="0"/>
                          <a:ea typeface="宋体" panose="02010600030101010101" pitchFamily="2" charset="-122"/>
                        </a:rPr>
                        <a:t>30000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a:latin typeface="Times New Roman" panose="02020603050405020304" pitchFamily="18" charset="0"/>
                          <a:ea typeface="宋体" panose="02010600030101010101" pitchFamily="2" charset="-122"/>
                        </a:rPr>
                        <a:t>30000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a:latin typeface="Times New Roman" panose="02020603050405020304" pitchFamily="18" charset="0"/>
                          <a:ea typeface="宋体" panose="02010600030101010101" pitchFamily="2" charset="-122"/>
                        </a:rPr>
                        <a:t>42000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r>
              <a:tr h="303212">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400" dirty="0">
                          <a:latin typeface="Times New Roman" panose="02020603050405020304" pitchFamily="18" charset="0"/>
                          <a:ea typeface="宋体" panose="02010600030101010101" pitchFamily="2" charset="-122"/>
                        </a:rPr>
                        <a:t>汽车</a:t>
                      </a:r>
                      <a:endParaRPr lang="zh-CN" altLang="en-US" sz="1400" dirty="0">
                        <a:ea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a:latin typeface="Times New Roman" panose="02020603050405020304" pitchFamily="18" charset="0"/>
                          <a:ea typeface="宋体" panose="02010600030101010101" pitchFamily="2" charset="-122"/>
                        </a:rPr>
                        <a:t>20000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a:latin typeface="Times New Roman" panose="02020603050405020304" pitchFamily="18" charset="0"/>
                          <a:ea typeface="宋体" panose="02010600030101010101" pitchFamily="2" charset="-122"/>
                        </a:rPr>
                        <a:t>20000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a:latin typeface="Times New Roman" panose="02020603050405020304" pitchFamily="18" charset="0"/>
                          <a:ea typeface="宋体" panose="02010600030101010101" pitchFamily="2" charset="-122"/>
                        </a:rPr>
                        <a:t>40000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r>
              <a:tr h="303213">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400" dirty="0">
                          <a:latin typeface="Times New Roman" panose="02020603050405020304" pitchFamily="18" charset="0"/>
                          <a:ea typeface="宋体" panose="02010600030101010101" pitchFamily="2" charset="-122"/>
                        </a:rPr>
                        <a:t>信用卡</a:t>
                      </a:r>
                      <a:endParaRPr lang="zh-CN" altLang="en-US" sz="1400" dirty="0">
                        <a:ea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a:latin typeface="Times New Roman" panose="02020603050405020304" pitchFamily="18" charset="0"/>
                          <a:ea typeface="宋体" panose="02010600030101010101" pitchFamily="2" charset="-122"/>
                        </a:rPr>
                        <a:t>50000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a:latin typeface="Times New Roman" panose="02020603050405020304" pitchFamily="18" charset="0"/>
                          <a:ea typeface="宋体" panose="02010600030101010101" pitchFamily="2" charset="-122"/>
                        </a:rPr>
                        <a:t>50000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a:latin typeface="Times New Roman" panose="02020603050405020304" pitchFamily="18" charset="0"/>
                          <a:ea typeface="宋体" panose="02010600030101010101" pitchFamily="2" charset="-122"/>
                        </a:rPr>
                        <a:t>50000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r>
              <a:tr h="303212">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400" dirty="0">
                          <a:latin typeface="Times New Roman" panose="02020603050405020304" pitchFamily="18" charset="0"/>
                          <a:ea typeface="宋体" panose="02010600030101010101" pitchFamily="2" charset="-122"/>
                        </a:rPr>
                        <a:t>现金</a:t>
                      </a:r>
                      <a:endParaRPr lang="zh-CN" altLang="en-US" sz="1400" dirty="0">
                        <a:ea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u="sng">
                          <a:latin typeface="Times New Roman" panose="02020603050405020304" pitchFamily="18" charset="0"/>
                          <a:ea typeface="宋体" panose="02010600030101010101" pitchFamily="2" charset="-122"/>
                        </a:rPr>
                        <a:t>6000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u="sng">
                          <a:latin typeface="Times New Roman" panose="02020603050405020304" pitchFamily="18" charset="0"/>
                          <a:ea typeface="宋体" panose="02010600030101010101" pitchFamily="2" charset="-122"/>
                        </a:rPr>
                        <a:t>12000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u="sng">
                          <a:latin typeface="Times New Roman" panose="02020603050405020304" pitchFamily="18" charset="0"/>
                          <a:ea typeface="宋体" panose="02010600030101010101" pitchFamily="2" charset="-122"/>
                        </a:rPr>
                        <a:t>14000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r>
              <a:tr h="303213">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400" dirty="0">
                          <a:latin typeface="Times New Roman" panose="02020603050405020304" pitchFamily="18" charset="0"/>
                          <a:ea typeface="宋体" panose="02010600030101010101" pitchFamily="2" charset="-122"/>
                        </a:rPr>
                        <a:t>资产总计</a:t>
                      </a:r>
                      <a:endParaRPr lang="zh-CN" altLang="en-US" sz="1400" dirty="0">
                        <a:ea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u="sng">
                          <a:latin typeface="Times New Roman" panose="02020603050405020304" pitchFamily="18" charset="0"/>
                          <a:ea typeface="宋体" panose="02010600030101010101" pitchFamily="2" charset="-122"/>
                        </a:rPr>
                        <a:t>$206000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u="sng">
                          <a:latin typeface="Times New Roman" panose="02020603050405020304" pitchFamily="18" charset="0"/>
                          <a:ea typeface="宋体" panose="02010600030101010101" pitchFamily="2" charset="-122"/>
                        </a:rPr>
                        <a:t>$212000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u="sng">
                          <a:latin typeface="Times New Roman" panose="02020603050405020304" pitchFamily="18" charset="0"/>
                          <a:ea typeface="宋体" panose="02010600030101010101" pitchFamily="2" charset="-122"/>
                        </a:rPr>
                        <a:t>$246000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9966"/>
                    </a:solidFill>
                  </a:tcPr>
                </a:tc>
              </a:tr>
              <a:tr h="315912">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400" dirty="0">
                          <a:latin typeface="Times New Roman" panose="02020603050405020304" pitchFamily="18" charset="0"/>
                          <a:ea typeface="宋体" panose="02010600030101010101" pitchFamily="2" charset="-122"/>
                        </a:rPr>
                        <a:t>负债：</a:t>
                      </a:r>
                      <a:endParaRPr lang="zh-CN" altLang="en-US" sz="1400" dirty="0">
                        <a:ea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FFCC"/>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buNone/>
                      </a:pPr>
                      <a:endParaRPr lang="zh-CN" altLang="en-US" sz="1400" dirty="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FFCC"/>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buNone/>
                      </a:pPr>
                      <a:endParaRPr lang="zh-CN" altLang="en-US" sz="1400" dirty="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FFCC"/>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buNone/>
                      </a:pPr>
                      <a:endParaRPr lang="zh-CN" altLang="en-US" sz="1400" dirty="0">
                        <a:ea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FFCC"/>
                    </a:solidFill>
                  </a:tcPr>
                </a:tc>
              </a:tr>
              <a:tr h="303213">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400" dirty="0">
                          <a:latin typeface="Times New Roman" panose="02020603050405020304" pitchFamily="18" charset="0"/>
                          <a:ea typeface="宋体" panose="02010600030101010101" pitchFamily="2" charset="-122"/>
                        </a:rPr>
                        <a:t>抵押借款余额</a:t>
                      </a:r>
                      <a:endParaRPr lang="zh-CN" altLang="en-US" sz="1400" dirty="0">
                        <a:ea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FFCC"/>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a:latin typeface="Times New Roman" panose="02020603050405020304" pitchFamily="18" charset="0"/>
                          <a:ea typeface="宋体" panose="02010600030101010101" pitchFamily="2" charset="-122"/>
                        </a:rPr>
                        <a:t>$90000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FFCC"/>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a:latin typeface="Times New Roman" panose="02020603050405020304" pitchFamily="18" charset="0"/>
                          <a:ea typeface="宋体" panose="02010600030101010101" pitchFamily="2" charset="-122"/>
                        </a:rPr>
                        <a:t>$50000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FFCC"/>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a:latin typeface="Times New Roman" panose="02020603050405020304" pitchFamily="18" charset="0"/>
                          <a:ea typeface="宋体" panose="02010600030101010101" pitchFamily="2" charset="-122"/>
                        </a:rPr>
                        <a:t>$-</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FFCC"/>
                    </a:solidFill>
                  </a:tcPr>
                </a:tc>
              </a:tr>
              <a:tr h="303212">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400" dirty="0">
                          <a:latin typeface="Times New Roman" panose="02020603050405020304" pitchFamily="18" charset="0"/>
                          <a:ea typeface="宋体" panose="02010600030101010101" pitchFamily="2" charset="-122"/>
                        </a:rPr>
                        <a:t>汽车贷款</a:t>
                      </a:r>
                      <a:endParaRPr lang="zh-CN" altLang="en-US" sz="1400" dirty="0">
                        <a:ea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FFCC"/>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u="sng">
                          <a:latin typeface="Times New Roman" panose="02020603050405020304" pitchFamily="18" charset="0"/>
                          <a:ea typeface="宋体" panose="02010600030101010101" pitchFamily="2" charset="-122"/>
                        </a:rPr>
                        <a:t>10000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FFCC"/>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u="sng">
                          <a:latin typeface="Times New Roman" panose="02020603050405020304" pitchFamily="18" charset="0"/>
                          <a:ea typeface="宋体" panose="02010600030101010101" pitchFamily="2" charset="-122"/>
                        </a:rPr>
                        <a:t>-</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FFCC"/>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u="sng">
                          <a:latin typeface="Times New Roman" panose="02020603050405020304" pitchFamily="18" charset="0"/>
                          <a:ea typeface="宋体" panose="02010600030101010101" pitchFamily="2" charset="-122"/>
                        </a:rPr>
                        <a:t>-</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FFCC"/>
                    </a:solidFill>
                  </a:tcPr>
                </a:tc>
              </a:tr>
              <a:tr h="303213">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400" dirty="0">
                          <a:latin typeface="Times New Roman" panose="02020603050405020304" pitchFamily="18" charset="0"/>
                          <a:ea typeface="宋体" panose="02010600030101010101" pitchFamily="2" charset="-122"/>
                        </a:rPr>
                        <a:t>负债总计</a:t>
                      </a:r>
                      <a:endParaRPr lang="zh-CN" altLang="en-US" sz="1400" dirty="0">
                        <a:ea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FFCC"/>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u="sng">
                          <a:latin typeface="Times New Roman" panose="02020603050405020304" pitchFamily="18" charset="0"/>
                          <a:ea typeface="宋体" panose="02010600030101010101" pitchFamily="2" charset="-122"/>
                        </a:rPr>
                        <a:t>$100000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FFCC"/>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u="sng">
                          <a:latin typeface="Times New Roman" panose="02020603050405020304" pitchFamily="18" charset="0"/>
                          <a:ea typeface="宋体" panose="02010600030101010101" pitchFamily="2" charset="-122"/>
                        </a:rPr>
                        <a:t>$50000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FFCC"/>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u="sng">
                          <a:latin typeface="Times New Roman" panose="02020603050405020304" pitchFamily="18" charset="0"/>
                          <a:ea typeface="宋体" panose="02010600030101010101" pitchFamily="2" charset="-122"/>
                        </a:rPr>
                        <a:t>$-</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rgbClr val="FFFFCC"/>
                    </a:solidFill>
                  </a:tcPr>
                </a:tc>
              </a:tr>
              <a:tr h="303212">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400" dirty="0">
                          <a:latin typeface="Times New Roman" panose="02020603050405020304" pitchFamily="18" charset="0"/>
                          <a:ea typeface="宋体" panose="02010600030101010101" pitchFamily="2" charset="-122"/>
                        </a:rPr>
                        <a:t>财产净值</a:t>
                      </a:r>
                      <a:endParaRPr lang="zh-CN" altLang="en-US" sz="1400" dirty="0">
                        <a:ea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u="sng">
                          <a:latin typeface="Times New Roman" panose="02020603050405020304" pitchFamily="18" charset="0"/>
                          <a:ea typeface="宋体" panose="02010600030101010101" pitchFamily="2" charset="-122"/>
                        </a:rPr>
                        <a:t>$106000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u="sng">
                          <a:latin typeface="Times New Roman" panose="02020603050405020304" pitchFamily="18" charset="0"/>
                          <a:ea typeface="宋体" panose="02010600030101010101" pitchFamily="2" charset="-122"/>
                        </a:rPr>
                        <a:t>$162000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u="sng">
                          <a:latin typeface="Times New Roman" panose="02020603050405020304" pitchFamily="18" charset="0"/>
                          <a:ea typeface="宋体" panose="02010600030101010101" pitchFamily="2" charset="-122"/>
                        </a:rPr>
                        <a:t>$24600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r>
              <a:tr h="303213">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400" dirty="0">
                          <a:latin typeface="Times New Roman" panose="02020603050405020304" pitchFamily="18" charset="0"/>
                          <a:ea typeface="宋体" panose="02010600030101010101" pitchFamily="2" charset="-122"/>
                        </a:rPr>
                        <a:t>财产净值的变化额</a:t>
                      </a:r>
                      <a:endParaRPr lang="zh-CN" altLang="en-US" sz="1400" dirty="0">
                        <a:ea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buNone/>
                      </a:pPr>
                      <a:endParaRPr lang="zh-CN" altLang="en-US" sz="1400" dirty="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a:latin typeface="Times New Roman" panose="02020603050405020304" pitchFamily="18" charset="0"/>
                          <a:ea typeface="宋体" panose="02010600030101010101" pitchFamily="2" charset="-122"/>
                        </a:rPr>
                        <a:t>$56000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a:latin typeface="Times New Roman" panose="02020603050405020304" pitchFamily="18" charset="0"/>
                          <a:ea typeface="宋体" panose="02010600030101010101" pitchFamily="2" charset="-122"/>
                        </a:rPr>
                        <a:t>$84000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r>
              <a:tr h="303212">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400" dirty="0">
                          <a:latin typeface="Times New Roman" panose="02020603050405020304" pitchFamily="18" charset="0"/>
                          <a:ea typeface="宋体" panose="02010600030101010101" pitchFamily="2" charset="-122"/>
                        </a:rPr>
                        <a:t>加上：所有的支出</a:t>
                      </a:r>
                      <a:endParaRPr lang="zh-CN" altLang="en-US" sz="1400" dirty="0">
                        <a:ea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buNone/>
                      </a:pPr>
                      <a:endParaRPr lang="zh-CN" altLang="en-US" sz="1400" dirty="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u="sng">
                          <a:latin typeface="Times New Roman" panose="02020603050405020304" pitchFamily="18" charset="0"/>
                          <a:ea typeface="宋体" panose="02010600030101010101" pitchFamily="2" charset="-122"/>
                        </a:rPr>
                        <a:t>30800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u="sng">
                          <a:latin typeface="Times New Roman" panose="02020603050405020304" pitchFamily="18" charset="0"/>
                          <a:ea typeface="宋体" panose="02010600030101010101" pitchFamily="2" charset="-122"/>
                        </a:rPr>
                        <a:t>32800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r>
              <a:tr h="303213">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400" dirty="0">
                          <a:latin typeface="Times New Roman" panose="02020603050405020304" pitchFamily="18" charset="0"/>
                          <a:ea typeface="宋体" panose="02010600030101010101" pitchFamily="2" charset="-122"/>
                        </a:rPr>
                        <a:t>总计</a:t>
                      </a:r>
                      <a:endParaRPr lang="zh-CN" altLang="en-US" sz="1400" dirty="0">
                        <a:ea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buNone/>
                      </a:pPr>
                      <a:endParaRPr lang="zh-CN" altLang="en-US" sz="1400" dirty="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a:latin typeface="Times New Roman" panose="02020603050405020304" pitchFamily="18" charset="0"/>
                          <a:ea typeface="宋体" panose="02010600030101010101" pitchFamily="2" charset="-122"/>
                        </a:rPr>
                        <a:t>$86800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a:latin typeface="Times New Roman" panose="02020603050405020304" pitchFamily="18" charset="0"/>
                          <a:ea typeface="宋体" panose="02010600030101010101" pitchFamily="2" charset="-122"/>
                        </a:rPr>
                        <a:t>$116800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r>
              <a:tr h="544512">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400" dirty="0">
                          <a:latin typeface="Times New Roman" panose="02020603050405020304" pitchFamily="18" charset="0"/>
                          <a:ea typeface="宋体" panose="02010600030101010101" pitchFamily="2" charset="-122"/>
                        </a:rPr>
                        <a:t>减去：来源已知的收入</a:t>
                      </a:r>
                      <a:endParaRPr lang="zh-CN" altLang="en-US" sz="1400" dirty="0">
                        <a:ea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buNone/>
                      </a:pPr>
                      <a:endParaRPr lang="zh-CN" altLang="en-US" sz="1400" dirty="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u="sng">
                          <a:latin typeface="Times New Roman" panose="02020603050405020304" pitchFamily="18" charset="0"/>
                          <a:ea typeface="宋体" panose="02010600030101010101" pitchFamily="2" charset="-122"/>
                        </a:rPr>
                        <a:t>40000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u="sng">
                          <a:latin typeface="Times New Roman" panose="02020603050405020304" pitchFamily="18" charset="0"/>
                          <a:ea typeface="宋体" panose="02010600030101010101" pitchFamily="2" charset="-122"/>
                        </a:rPr>
                        <a:t>42000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r>
              <a:tr h="304800">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zh-CN" altLang="en-US" sz="1400" dirty="0">
                          <a:latin typeface="Times New Roman" panose="02020603050405020304" pitchFamily="18" charset="0"/>
                          <a:ea typeface="宋体" panose="02010600030101010101" pitchFamily="2" charset="-122"/>
                        </a:rPr>
                        <a:t>来源未知的收入</a:t>
                      </a:r>
                      <a:endParaRPr lang="zh-CN" altLang="en-US" sz="1400" dirty="0">
                        <a:ea typeface="宋体" panose="02010600030101010101" pitchFamily="2" charset="-122"/>
                      </a:endParaRPr>
                    </a:p>
                  </a:txBody>
                  <a:tcPr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buNone/>
                      </a:pPr>
                      <a:endParaRPr lang="zh-CN" altLang="en-US" sz="1400" dirty="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u="sng">
                          <a:latin typeface="Times New Roman" panose="02020603050405020304" pitchFamily="18" charset="0"/>
                          <a:ea typeface="宋体" panose="02010600030101010101" pitchFamily="2" charset="-122"/>
                        </a:rPr>
                        <a:t>$46800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defRPr>
                      </a:lvl2pPr>
                      <a:lvl3pPr marL="1143000" lvl="2" indent="-228600" algn="l" rtl="0" eaLnBrk="0" fontAlgn="base" hangingPunct="0">
                        <a:spcBef>
                          <a:spcPct val="20000"/>
                        </a:spcBef>
                        <a:spcAft>
                          <a:spcPct val="0"/>
                        </a:spcAft>
                        <a:buChar char="•"/>
                        <a:defRPr sz="2000" kern="1200">
                          <a:solidFill>
                            <a:schemeClr val="tx1"/>
                          </a:solidFill>
                          <a:latin typeface="+mn-lt"/>
                        </a:defRPr>
                      </a:lvl3pPr>
                      <a:lvl4pPr marL="1600200" lvl="3" indent="-228600" algn="l" rtl="0" eaLnBrk="0" fontAlgn="base" hangingPunct="0">
                        <a:spcBef>
                          <a:spcPct val="20000"/>
                        </a:spcBef>
                        <a:spcAft>
                          <a:spcPct val="0"/>
                        </a:spcAft>
                        <a:buChar char="–"/>
                        <a:defRPr sz="1800" kern="1200">
                          <a:solidFill>
                            <a:schemeClr val="tx1"/>
                          </a:solidFill>
                          <a:latin typeface="+mn-lt"/>
                        </a:defRPr>
                      </a:lvl4pPr>
                      <a:lvl5pPr marL="2057400" lvl="4" indent="-228600" algn="l" rtl="0" eaLnBrk="0" fontAlgn="base" hangingPunct="0">
                        <a:spcBef>
                          <a:spcPct val="20000"/>
                        </a:spcBef>
                        <a:spcAft>
                          <a:spcPct val="0"/>
                        </a:spcAft>
                        <a:buChar char="»"/>
                        <a:defRPr sz="1800" kern="1200">
                          <a:solidFill>
                            <a:schemeClr val="tx1"/>
                          </a:solidFill>
                          <a:latin typeface="+mn-lt"/>
                        </a:defRPr>
                      </a:lvl5pPr>
                    </a:lstStyle>
                    <a:p>
                      <a:pPr marL="0" lvl="0" indent="0" algn="ctr">
                        <a:spcBef>
                          <a:spcPct val="0"/>
                        </a:spcBef>
                        <a:buNone/>
                      </a:pPr>
                      <a:r>
                        <a:rPr lang="en-US" altLang="zh-CN" sz="1400" u="sng">
                          <a:latin typeface="Times New Roman" panose="02020603050405020304" pitchFamily="18" charset="0"/>
                          <a:ea typeface="宋体" panose="02010600030101010101" pitchFamily="2" charset="-122"/>
                        </a:rPr>
                        <a:t>$74800</a:t>
                      </a:r>
                      <a:endParaRPr lang="en-US" altLang="zh-CN" sz="1400">
                        <a:ea typeface="宋体" panose="02010600030101010101" pitchFamily="2" charset="-122"/>
                      </a:endParaRPr>
                    </a:p>
                  </a:txBody>
                  <a:tcPr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solidFill>
                      <a:schemeClr val="accent1"/>
                    </a:solidFill>
                  </a:tcPr>
                </a:tc>
              </a:tr>
            </a:tbl>
          </a:graphicData>
        </a:graphic>
      </p:graphicFrame>
      <p:sp>
        <p:nvSpPr>
          <p:cNvPr id="74205" name="文本框 74204"/>
          <p:cNvSpPr txBox="1"/>
          <p:nvPr/>
        </p:nvSpPr>
        <p:spPr>
          <a:xfrm>
            <a:off x="1371600" y="228600"/>
            <a:ext cx="6477000" cy="396875"/>
          </a:xfrm>
          <a:prstGeom prst="rect">
            <a:avLst/>
          </a:prstGeom>
          <a:noFill/>
          <a:ln w="25400">
            <a:noFill/>
          </a:ln>
        </p:spPr>
        <p:txBody>
          <a:bodyPr>
            <a:spAutoFit/>
          </a:bodyPr>
          <a:lstStyle/>
          <a:p>
            <a:pPr algn="ctr" eaLnBrk="0" hangingPunct="0">
              <a:spcBef>
                <a:spcPct val="50000"/>
              </a:spcBef>
              <a:buFont typeface="Arial" panose="020B0604020202020204" pitchFamily="34" charset="0"/>
              <a:buNone/>
            </a:pPr>
            <a:r>
              <a:rPr lang="zh-CN" altLang="en-US" sz="2000" b="1" u="sng" dirty="0">
                <a:solidFill>
                  <a:schemeClr val="tx2"/>
                </a:solidFill>
                <a:latin typeface="Arial" panose="020B0604020202020204" pitchFamily="34" charset="0"/>
                <a:ea typeface="仿宋_GB2312" pitchFamily="1" charset="-122"/>
              </a:rPr>
              <a:t>比较财产净值法</a:t>
            </a:r>
            <a:endParaRPr lang="zh-CN" altLang="en-US" sz="2000" b="1" u="sng" dirty="0">
              <a:solidFill>
                <a:schemeClr val="tx2"/>
              </a:solidFill>
              <a:latin typeface="Arial" panose="020B0604020202020204" pitchFamily="34" charset="0"/>
              <a:ea typeface="仿宋_GB2312" pitchFamily="1" charset="-122"/>
            </a:endParaRPr>
          </a:p>
        </p:txBody>
      </p:sp>
      <p:sp>
        <p:nvSpPr>
          <p:cNvPr id="74207" name="椭圆 74206"/>
          <p:cNvSpPr/>
          <p:nvPr/>
        </p:nvSpPr>
        <p:spPr>
          <a:xfrm>
            <a:off x="4724400" y="6248400"/>
            <a:ext cx="1219200" cy="381000"/>
          </a:xfrm>
          <a:prstGeom prst="ellipse">
            <a:avLst/>
          </a:prstGeom>
          <a:noFill/>
          <a:ln w="25400" cap="flat" cmpd="sng">
            <a:solidFill>
              <a:srgbClr val="FF3300"/>
            </a:solidFill>
            <a:prstDash val="solid"/>
            <a:headEnd type="none" w="med" len="med"/>
            <a:tailEnd type="none" w="med" len="med"/>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74208" name="椭圆 74207"/>
          <p:cNvSpPr/>
          <p:nvPr/>
        </p:nvSpPr>
        <p:spPr>
          <a:xfrm>
            <a:off x="6858000" y="6248400"/>
            <a:ext cx="1219200" cy="381000"/>
          </a:xfrm>
          <a:prstGeom prst="ellipse">
            <a:avLst/>
          </a:prstGeom>
          <a:noFill/>
          <a:ln w="25400" cap="flat" cmpd="sng">
            <a:solidFill>
              <a:srgbClr val="FF3300"/>
            </a:solidFill>
            <a:prstDash val="solid"/>
            <a:headEnd type="none" w="med" len="med"/>
            <a:tailEnd type="none" w="med" len="med"/>
          </a:ln>
        </p:spPr>
        <p:txBody>
          <a:bodyPr/>
          <a:lstStyle/>
          <a:p>
            <a:pPr algn="ctr" eaLnBrk="0" hangingPunct="0">
              <a:buFont typeface="Arial" panose="020B0604020202020204" pitchFamily="34" charset="0"/>
              <a:buNone/>
            </a:pPr>
            <a:endParaRPr sz="2000" dirty="0">
              <a:solidFill>
                <a:schemeClr val="tx2"/>
              </a:solidFill>
              <a:latin typeface="Arial" panose="020B0604020202020204" pitchFamily="34" charset="0"/>
            </a:endParaRPr>
          </a:p>
        </p:txBody>
      </p:sp>
      <p:sp>
        <p:nvSpPr>
          <p:cNvPr id="74213" name="文本框 74212"/>
          <p:cNvSpPr txBox="1"/>
          <p:nvPr/>
        </p:nvSpPr>
        <p:spPr>
          <a:xfrm>
            <a:off x="0" y="3200400"/>
            <a:ext cx="9144000" cy="2041525"/>
          </a:xfrm>
          <a:prstGeom prst="rect">
            <a:avLst/>
          </a:prstGeom>
          <a:solidFill>
            <a:srgbClr val="FFFFCC"/>
          </a:solidFill>
          <a:ln w="25400" cap="flat" cmpd="sng">
            <a:solidFill>
              <a:srgbClr val="FFFFCC"/>
            </a:solidFill>
            <a:prstDash val="solid"/>
            <a:miter/>
            <a:headEnd type="none" w="med" len="med"/>
            <a:tailEnd type="none" w="med" len="med"/>
          </a:ln>
        </p:spPr>
        <p:txBody>
          <a:bodyPr>
            <a:spAutoFit/>
          </a:bodyPr>
          <a:lstStyle/>
          <a:p>
            <a:pPr eaLnBrk="0" hangingPunct="0">
              <a:spcBef>
                <a:spcPct val="50000"/>
              </a:spcBef>
              <a:buClr>
                <a:schemeClr val="tx2"/>
              </a:buClr>
              <a:buFont typeface="Verdana" panose="020B0604030504040204" pitchFamily="34" charset="0"/>
              <a:buChar char="l"/>
            </a:pPr>
            <a:r>
              <a:rPr lang="zh-CN" altLang="en-US" dirty="0">
                <a:solidFill>
                  <a:schemeClr val="tx2"/>
                </a:solidFill>
                <a:latin typeface="Times New Roman" panose="02020603050405020304" pitchFamily="18" charset="0"/>
                <a:ea typeface="楷体" panose="02010609060101010101" pitchFamily="49" charset="-122"/>
              </a:rPr>
              <a:t>该资料可在法庭上使用，协助刑事定罪、民事裁决或对</a:t>
            </a:r>
            <a:r>
              <a:rPr lang="en-US" altLang="zh-CN" dirty="0">
                <a:solidFill>
                  <a:schemeClr val="tx2"/>
                </a:solidFill>
                <a:latin typeface="Times New Roman" panose="02020603050405020304" pitchFamily="18" charset="0"/>
                <a:ea typeface="楷体" panose="02010609060101010101" pitchFamily="49" charset="-122"/>
              </a:rPr>
              <a:t>Helen</a:t>
            </a:r>
            <a:r>
              <a:rPr lang="zh-CN" altLang="en-US" dirty="0">
                <a:solidFill>
                  <a:schemeClr val="tx2"/>
                </a:solidFill>
                <a:latin typeface="Times New Roman" panose="02020603050405020304" pitchFamily="18" charset="0"/>
                <a:ea typeface="楷体" panose="02010609060101010101" pitchFamily="49" charset="-122"/>
              </a:rPr>
              <a:t>做出判决，甚至可以促使</a:t>
            </a:r>
            <a:r>
              <a:rPr lang="en-US" altLang="zh-CN" dirty="0">
                <a:solidFill>
                  <a:schemeClr val="tx2"/>
                </a:solidFill>
                <a:latin typeface="Times New Roman" panose="02020603050405020304" pitchFamily="18" charset="0"/>
                <a:ea typeface="楷体" panose="02010609060101010101" pitchFamily="49" charset="-122"/>
              </a:rPr>
              <a:t>Helen</a:t>
            </a:r>
            <a:r>
              <a:rPr lang="zh-CN" altLang="en-US" dirty="0">
                <a:solidFill>
                  <a:schemeClr val="tx2"/>
                </a:solidFill>
                <a:latin typeface="Times New Roman" panose="02020603050405020304" pitchFamily="18" charset="0"/>
                <a:ea typeface="楷体" panose="02010609060101010101" pitchFamily="49" charset="-122"/>
              </a:rPr>
              <a:t>供认自己的罪行。</a:t>
            </a:r>
            <a:endParaRPr lang="zh-CN" altLang="en-US" dirty="0">
              <a:solidFill>
                <a:schemeClr val="tx2"/>
              </a:solidFill>
              <a:latin typeface="Times New Roman" panose="02020603050405020304" pitchFamily="18" charset="0"/>
              <a:ea typeface="楷体" panose="02010609060101010101" pitchFamily="49" charset="-122"/>
            </a:endParaRPr>
          </a:p>
          <a:p>
            <a:pPr eaLnBrk="0" hangingPunct="0">
              <a:spcBef>
                <a:spcPct val="50000"/>
              </a:spcBef>
              <a:buClr>
                <a:schemeClr val="tx2"/>
              </a:buClr>
              <a:buFont typeface="Verdana" panose="020B0604030504040204" pitchFamily="34" charset="0"/>
              <a:buChar char="l"/>
            </a:pPr>
            <a:r>
              <a:rPr lang="zh-CN" altLang="en-US" dirty="0">
                <a:solidFill>
                  <a:schemeClr val="tx2"/>
                </a:solidFill>
                <a:latin typeface="楷体" panose="02010609060101010101" pitchFamily="49" charset="-122"/>
                <a:ea typeface="楷体" panose="02010609060101010101" pitchFamily="49" charset="-122"/>
              </a:rPr>
              <a:t> 一个优秀的调查员，在掌握了这些证据以后，是能够成功地让嫌疑人认罪的。</a:t>
            </a:r>
            <a:r>
              <a:rPr lang="en-US" altLang="zh-CN" dirty="0">
                <a:solidFill>
                  <a:schemeClr val="tx2"/>
                </a:solidFill>
                <a:latin typeface="楷体" panose="02010609060101010101" pitchFamily="49" charset="-122"/>
                <a:ea typeface="楷体" panose="02010609060101010101" pitchFamily="49" charset="-122"/>
              </a:rPr>
              <a:t>Helen</a:t>
            </a:r>
            <a:r>
              <a:rPr lang="zh-CN" altLang="en-US" dirty="0">
                <a:solidFill>
                  <a:schemeClr val="tx2"/>
                </a:solidFill>
                <a:latin typeface="楷体" panose="02010609060101010101" pitchFamily="49" charset="-122"/>
                <a:ea typeface="楷体" panose="02010609060101010101" pitchFamily="49" charset="-122"/>
              </a:rPr>
              <a:t>首先会被要求陈述其收入和其他资金的来源。</a:t>
            </a:r>
            <a:endParaRPr lang="zh-CN" altLang="en-US" dirty="0">
              <a:solidFill>
                <a:schemeClr val="tx2"/>
              </a:solidFill>
              <a:latin typeface="楷体" panose="02010609060101010101" pitchFamily="49" charset="-122"/>
              <a:ea typeface="楷体" panose="02010609060101010101" pitchFamily="49" charset="-122"/>
            </a:endParaRPr>
          </a:p>
          <a:p>
            <a:pPr eaLnBrk="0" hangingPunct="0">
              <a:spcBef>
                <a:spcPct val="50000"/>
              </a:spcBef>
              <a:buClr>
                <a:schemeClr val="tx2"/>
              </a:buClr>
              <a:buFont typeface="Verdana" panose="020B0604030504040204" pitchFamily="34" charset="0"/>
              <a:buChar char="l"/>
            </a:pPr>
            <a:r>
              <a:rPr lang="zh-CN" altLang="en-US" dirty="0">
                <a:solidFill>
                  <a:schemeClr val="tx2"/>
                </a:solidFill>
                <a:latin typeface="Times New Roman" panose="02020603050405020304" pitchFamily="18" charset="0"/>
                <a:ea typeface="楷体" panose="02010609060101010101" pitchFamily="49" charset="-122"/>
              </a:rPr>
              <a:t>接着，调查人员会用证据说明，如果她没有额外的隐性收入，就不可能维持现有的生活水平并偿还负债。在事实面前，</a:t>
            </a:r>
            <a:r>
              <a:rPr lang="en-US" altLang="zh-CN" dirty="0">
                <a:solidFill>
                  <a:schemeClr val="tx2"/>
                </a:solidFill>
                <a:latin typeface="Times New Roman" panose="02020603050405020304" pitchFamily="18" charset="0"/>
                <a:ea typeface="楷体" panose="02010609060101010101" pitchFamily="49" charset="-122"/>
              </a:rPr>
              <a:t>Helen</a:t>
            </a:r>
            <a:r>
              <a:rPr lang="zh-CN" altLang="en-US" dirty="0">
                <a:solidFill>
                  <a:schemeClr val="tx2"/>
                </a:solidFill>
                <a:latin typeface="Times New Roman" panose="02020603050405020304" pitchFamily="18" charset="0"/>
                <a:ea typeface="楷体" panose="02010609060101010101" pitchFamily="49" charset="-122"/>
              </a:rPr>
              <a:t>可能会供认自己的罪行。</a:t>
            </a:r>
            <a:endParaRPr lang="zh-CN" altLang="en-US" dirty="0">
              <a:solidFill>
                <a:schemeClr val="tx2"/>
              </a:solidFill>
              <a:latin typeface="Times New Roman" panose="02020603050405020304" pitchFamily="18" charset="0"/>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74205"/>
                                        </p:tgtEl>
                                        <p:attrNameLst>
                                          <p:attrName>style.visibility</p:attrName>
                                        </p:attrNameLst>
                                      </p:cBhvr>
                                      <p:to>
                                        <p:strVal val="visible"/>
                                      </p:to>
                                    </p:set>
                                    <p:animEffect transition="in" filter="fade">
                                      <p:cBhvr>
                                        <p:cTn id="7" dur="800" decel="100000"/>
                                        <p:tgtEl>
                                          <p:spTgt spid="74205"/>
                                        </p:tgtEl>
                                      </p:cBhvr>
                                    </p:animEffect>
                                    <p:anim calcmode="lin" valueType="num">
                                      <p:cBhvr>
                                        <p:cTn id="8" dur="800" decel="100000" fill="hold"/>
                                        <p:tgtEl>
                                          <p:spTgt spid="74205"/>
                                        </p:tgtEl>
                                        <p:attrNameLst>
                                          <p:attrName>style.rotation</p:attrName>
                                        </p:attrNameLst>
                                      </p:cBhvr>
                                      <p:tavLst>
                                        <p:tav tm="0">
                                          <p:val>
                                            <p:fltVal val="-90"/>
                                          </p:val>
                                        </p:tav>
                                        <p:tav tm="100000">
                                          <p:val>
                                            <p:fltVal val="0"/>
                                          </p:val>
                                        </p:tav>
                                      </p:tavLst>
                                    </p:anim>
                                    <p:anim calcmode="lin" valueType="num">
                                      <p:cBhvr>
                                        <p:cTn id="9" dur="800" decel="100000" fill="hold"/>
                                        <p:tgtEl>
                                          <p:spTgt spid="74205"/>
                                        </p:tgtEl>
                                        <p:attrNameLst>
                                          <p:attrName>ppt_x</p:attrName>
                                        </p:attrNameLst>
                                      </p:cBhvr>
                                      <p:tavLst>
                                        <p:tav tm="0">
                                          <p:val>
                                            <p:strVal val="#ppt_x+0.4"/>
                                          </p:val>
                                        </p:tav>
                                        <p:tav tm="100000">
                                          <p:val>
                                            <p:strVal val="#ppt_x-0.05"/>
                                          </p:val>
                                        </p:tav>
                                      </p:tavLst>
                                    </p:anim>
                                    <p:anim calcmode="lin" valueType="num">
                                      <p:cBhvr>
                                        <p:cTn id="10" dur="800" decel="100000" fill="hold"/>
                                        <p:tgtEl>
                                          <p:spTgt spid="7420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420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420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74212"/>
                                        </p:tgtEl>
                                        <p:attrNameLst>
                                          <p:attrName>style.visibility</p:attrName>
                                        </p:attrNameLst>
                                      </p:cBhvr>
                                      <p:to>
                                        <p:strVal val="visible"/>
                                      </p:to>
                                    </p:set>
                                    <p:animEffect transition="in" filter="fade">
                                      <p:cBhvr>
                                        <p:cTn id="16" dur="800" decel="100000"/>
                                        <p:tgtEl>
                                          <p:spTgt spid="74212"/>
                                        </p:tgtEl>
                                      </p:cBhvr>
                                    </p:animEffect>
                                    <p:anim calcmode="lin" valueType="num">
                                      <p:cBhvr>
                                        <p:cTn id="17" dur="800" decel="100000" fill="hold"/>
                                        <p:tgtEl>
                                          <p:spTgt spid="74212"/>
                                        </p:tgtEl>
                                        <p:attrNameLst>
                                          <p:attrName>style.rotation</p:attrName>
                                        </p:attrNameLst>
                                      </p:cBhvr>
                                      <p:tavLst>
                                        <p:tav tm="0">
                                          <p:val>
                                            <p:fltVal val="-90"/>
                                          </p:val>
                                        </p:tav>
                                        <p:tav tm="100000">
                                          <p:val>
                                            <p:fltVal val="0"/>
                                          </p:val>
                                        </p:tav>
                                      </p:tavLst>
                                    </p:anim>
                                    <p:anim calcmode="lin" valueType="num">
                                      <p:cBhvr>
                                        <p:cTn id="18" dur="800" decel="100000" fill="hold"/>
                                        <p:tgtEl>
                                          <p:spTgt spid="74212"/>
                                        </p:tgtEl>
                                        <p:attrNameLst>
                                          <p:attrName>ppt_x</p:attrName>
                                        </p:attrNameLst>
                                      </p:cBhvr>
                                      <p:tavLst>
                                        <p:tav tm="0">
                                          <p:val>
                                            <p:strVal val="#ppt_x+0.4"/>
                                          </p:val>
                                        </p:tav>
                                        <p:tav tm="100000">
                                          <p:val>
                                            <p:strVal val="#ppt_x-0.05"/>
                                          </p:val>
                                        </p:tav>
                                      </p:tavLst>
                                    </p:anim>
                                    <p:anim calcmode="lin" valueType="num">
                                      <p:cBhvr>
                                        <p:cTn id="19" dur="800" decel="100000" fill="hold"/>
                                        <p:tgtEl>
                                          <p:spTgt spid="7421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7421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74212"/>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74207"/>
                                        </p:tgtEl>
                                        <p:attrNameLst>
                                          <p:attrName>style.visibility</p:attrName>
                                        </p:attrNameLst>
                                      </p:cBhvr>
                                      <p:to>
                                        <p:strVal val="visible"/>
                                      </p:to>
                                    </p:set>
                                    <p:animEffect transition="in" filter="wedge">
                                      <p:cBhvr>
                                        <p:cTn id="26" dur="1000"/>
                                        <p:tgtEl>
                                          <p:spTgt spid="74207"/>
                                        </p:tgtEl>
                                      </p:cBhvr>
                                    </p:animEffect>
                                  </p:childTnLst>
                                </p:cTn>
                              </p:par>
                              <p:par>
                                <p:cTn id="27" presetID="20" presetClass="entr" presetSubtype="0" fill="hold" nodeType="withEffect">
                                  <p:stCondLst>
                                    <p:cond delay="0"/>
                                  </p:stCondLst>
                                  <p:childTnLst>
                                    <p:set>
                                      <p:cBhvr>
                                        <p:cTn id="28" dur="1" fill="hold">
                                          <p:stCondLst>
                                            <p:cond delay="0"/>
                                          </p:stCondLst>
                                        </p:cTn>
                                        <p:tgtEl>
                                          <p:spTgt spid="74208"/>
                                        </p:tgtEl>
                                        <p:attrNameLst>
                                          <p:attrName>style.visibility</p:attrName>
                                        </p:attrNameLst>
                                      </p:cBhvr>
                                      <p:to>
                                        <p:strVal val="visible"/>
                                      </p:to>
                                    </p:set>
                                    <p:animEffect transition="in" filter="wedge">
                                      <p:cBhvr>
                                        <p:cTn id="29" dur="1000"/>
                                        <p:tgtEl>
                                          <p:spTgt spid="7420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74213"/>
                                        </p:tgtEl>
                                        <p:attrNameLst>
                                          <p:attrName>style.visibility</p:attrName>
                                        </p:attrNameLst>
                                      </p:cBhvr>
                                      <p:to>
                                        <p:strVal val="visible"/>
                                      </p:to>
                                    </p:set>
                                    <p:animEffect transition="in" filter="randombar(horizontal)">
                                      <p:cBhvr>
                                        <p:cTn id="34" dur="500"/>
                                        <p:tgtEl>
                                          <p:spTgt spid="74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05" grpId="0"/>
      <p:bldP spid="7421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827584" y="1772816"/>
          <a:ext cx="7776864" cy="4649418"/>
        </p:xfrm>
        <a:graphic>
          <a:graphicData uri="http://schemas.openxmlformats.org/drawingml/2006/table">
            <a:tbl>
              <a:tblPr>
                <a:tableStyleId>{5C22544A-7EE6-4342-B048-85BDC9FD1C3A}</a:tableStyleId>
              </a:tblPr>
              <a:tblGrid>
                <a:gridCol w="1471298"/>
                <a:gridCol w="2161908"/>
                <a:gridCol w="2161908"/>
                <a:gridCol w="1981750"/>
              </a:tblGrid>
              <a:tr h="185761">
                <a:tc>
                  <a:txBody>
                    <a:bodyPr/>
                    <a:lstStyle/>
                    <a:p>
                      <a:pPr algn="l" fontAlgn="ctr"/>
                      <a:r>
                        <a:rPr lang="zh-CN" sz="1600" u="none" strike="noStrike" dirty="0">
                          <a:effectLst/>
                        </a:rPr>
                        <a:t>责任类型</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5486" marR="5486" marT="5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sz="1600" u="none" strike="noStrike">
                          <a:effectLst/>
                        </a:rPr>
                        <a:t>风险点 </a:t>
                      </a:r>
                      <a:endParaRPr lang="zh-CN" sz="1600" b="0" i="0" u="none" strike="noStrike">
                        <a:solidFill>
                          <a:srgbClr val="000000"/>
                        </a:solidFill>
                        <a:effectLst/>
                        <a:latin typeface="宋体" panose="02010600030101010101" pitchFamily="2" charset="-122"/>
                        <a:ea typeface="宋体" panose="02010600030101010101" pitchFamily="2" charset="-122"/>
                      </a:endParaRPr>
                    </a:p>
                  </a:txBody>
                  <a:tcPr marL="5486" marR="5486" marT="5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sz="1600" u="none" strike="noStrike">
                          <a:effectLst/>
                        </a:rPr>
                        <a:t>主要表现形式 </a:t>
                      </a:r>
                      <a:endParaRPr lang="zh-CN" sz="1600" b="0" i="0" u="none" strike="noStrike">
                        <a:solidFill>
                          <a:srgbClr val="000000"/>
                        </a:solidFill>
                        <a:effectLst/>
                        <a:latin typeface="宋体" panose="02010600030101010101" pitchFamily="2" charset="-122"/>
                        <a:ea typeface="宋体" panose="02010600030101010101" pitchFamily="2" charset="-122"/>
                      </a:endParaRPr>
                    </a:p>
                  </a:txBody>
                  <a:tcPr marL="5486" marR="5486" marT="5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sz="1600" u="none" strike="noStrike">
                          <a:effectLst/>
                        </a:rPr>
                        <a:t>预防措施 </a:t>
                      </a:r>
                      <a:endParaRPr lang="zh-CN" sz="1600" b="0" i="0" u="none" strike="noStrike">
                        <a:solidFill>
                          <a:srgbClr val="000000"/>
                        </a:solidFill>
                        <a:effectLst/>
                        <a:latin typeface="宋体" panose="02010600030101010101" pitchFamily="2" charset="-122"/>
                        <a:ea typeface="宋体" panose="02010600030101010101" pitchFamily="2" charset="-122"/>
                      </a:endParaRPr>
                    </a:p>
                  </a:txBody>
                  <a:tcPr marL="5486" marR="5486" marT="5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82242">
                <a:tc rowSpan="2">
                  <a:txBody>
                    <a:bodyPr/>
                    <a:lstStyle/>
                    <a:p>
                      <a:pPr algn="ctr" fontAlgn="ctr"/>
                      <a:r>
                        <a:rPr lang="zh-CN" sz="1600" u="none" strike="noStrike" dirty="0">
                          <a:effectLst/>
                        </a:rPr>
                        <a:t>一、政策执行责任</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5486" marR="5486" marT="5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effectLst/>
                        </a:rPr>
                        <a:t>1.未将中央和省的有关经济方针政策和决策部署落到实处 </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5486" marR="5486" marT="5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effectLst/>
                        </a:rPr>
                        <a:t>1.未完成工作目标责任制考核相关内容和党委政府下达的任务；2.落实政策和文件精神不到位、执行工作不力；3.落实效果未达到预期目标；4.未按要求认真履行工作职责，存在不作为、慢作为、乱作为的现象等。 </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5486" marR="5486" marT="5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sz="1600" u="none" strike="noStrike" dirty="0">
                          <a:effectLst/>
                        </a:rPr>
                        <a:t>按照部门职责和目标责任制考核要求，对照权力清单、责任清单和重点工作责任分解，积极履行职责，推动部门事业科学发展。 </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5486" marR="5486" marT="5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6343">
                <a:tc vMerge="1">
                  <a:tcPr/>
                </a:tc>
                <a:tc>
                  <a:txBody>
                    <a:bodyPr/>
                    <a:lstStyle/>
                    <a:p>
                      <a:pPr algn="l" fontAlgn="ctr"/>
                      <a:r>
                        <a:rPr lang="zh-CN" sz="1600" u="none" strike="noStrike">
                          <a:effectLst/>
                        </a:rPr>
                        <a:t>2.简政放权执行不到位</a:t>
                      </a:r>
                      <a:endParaRPr lang="zh-CN" sz="1600" b="0" i="0" u="none" strike="noStrike">
                        <a:solidFill>
                          <a:srgbClr val="000000"/>
                        </a:solidFill>
                        <a:effectLst/>
                        <a:latin typeface="宋体" panose="02010600030101010101" pitchFamily="2" charset="-122"/>
                        <a:ea typeface="宋体" panose="02010600030101010101" pitchFamily="2" charset="-122"/>
                      </a:endParaRPr>
                    </a:p>
                  </a:txBody>
                  <a:tcPr marL="5486" marR="5486" marT="5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sz="1600" u="none" strike="noStrike">
                          <a:effectLst/>
                        </a:rPr>
                        <a:t>1.简政放权不协同、不到位，权力下放与配套制度建设不同步；2.未按规定减少审批、资质资格许可、认定事项，下放行政审批事项、清理规范行政审批进度缓慢、效果不理想。</a:t>
                      </a:r>
                      <a:endParaRPr lang="zh-CN" sz="1600" b="0" i="0" u="none" strike="noStrike">
                        <a:solidFill>
                          <a:srgbClr val="000000"/>
                        </a:solidFill>
                        <a:effectLst/>
                        <a:latin typeface="宋体" panose="02010600030101010101" pitchFamily="2" charset="-122"/>
                        <a:ea typeface="宋体" panose="02010600030101010101" pitchFamily="2" charset="-122"/>
                      </a:endParaRPr>
                    </a:p>
                  </a:txBody>
                  <a:tcPr marL="5486" marR="5486" marT="5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sz="1600" u="none" strike="noStrike" dirty="0">
                          <a:effectLst/>
                        </a:rPr>
                        <a:t>创新服务方式，优化办事流程，提高工作效率，</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5486" marR="5486" marT="5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 Box 26">
            <a:hlinkClick r:id="rId1" action="ppaction://hlinksldjump"/>
          </p:cNvPr>
          <p:cNvSpPr txBox="1"/>
          <p:nvPr/>
        </p:nvSpPr>
        <p:spPr>
          <a:xfrm>
            <a:off x="761365" y="438150"/>
            <a:ext cx="7625715" cy="521970"/>
          </a:xfrm>
          <a:prstGeom prst="rect">
            <a:avLst/>
          </a:prstGeom>
          <a:noFill/>
          <a:ln w="9525">
            <a:noFill/>
          </a:ln>
        </p:spPr>
        <p:txBody>
          <a:bodyPr wrap="square">
            <a:spAutoFit/>
          </a:bodyPr>
          <a:lstStyle/>
          <a:p>
            <a:pPr algn="ctr" eaLnBrk="0" hangingPunct="0"/>
            <a:r>
              <a:rPr lang="zh-CN" altLang="en-US" sz="2800" b="1" dirty="0">
                <a:latin typeface="Times New Roman" panose="02020603050405020304" pitchFamily="18" charset="0"/>
              </a:rPr>
              <a:t>五、领导干部履行经济责任风险防范清单</a:t>
            </a:r>
            <a:endParaRPr lang="zh-CN" altLang="en-US" sz="28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6">
            <a:hlinkClick r:id="rId1" action="ppaction://hlinksldjump"/>
          </p:cNvPr>
          <p:cNvSpPr txBox="1"/>
          <p:nvPr/>
        </p:nvSpPr>
        <p:spPr>
          <a:xfrm>
            <a:off x="1073785" y="438150"/>
            <a:ext cx="7327265" cy="521970"/>
          </a:xfrm>
          <a:prstGeom prst="rect">
            <a:avLst/>
          </a:prstGeom>
          <a:noFill/>
          <a:ln w="9525">
            <a:noFill/>
          </a:ln>
        </p:spPr>
        <p:txBody>
          <a:bodyPr wrap="square">
            <a:spAutoFit/>
          </a:bodyPr>
          <a:lstStyle/>
          <a:p>
            <a:pPr algn="ctr" eaLnBrk="0" hangingPunct="0"/>
            <a:r>
              <a:rPr lang="zh-CN" altLang="en-US" sz="2800" b="1" dirty="0">
                <a:latin typeface="Times New Roman" panose="02020603050405020304" pitchFamily="18" charset="0"/>
              </a:rPr>
              <a:t>五、领导干部履行经济责任风险防范清单</a:t>
            </a:r>
            <a:endParaRPr lang="zh-CN" altLang="en-US" sz="2800" b="1" dirty="0">
              <a:latin typeface="Times New Roman" panose="02020603050405020304" pitchFamily="18" charset="0"/>
            </a:endParaRPr>
          </a:p>
        </p:txBody>
      </p:sp>
      <p:graphicFrame>
        <p:nvGraphicFramePr>
          <p:cNvPr id="5" name="表格 4"/>
          <p:cNvGraphicFramePr>
            <a:graphicFrameLocks noGrp="1"/>
          </p:cNvGraphicFramePr>
          <p:nvPr/>
        </p:nvGraphicFramePr>
        <p:xfrm>
          <a:off x="1043608" y="1268760"/>
          <a:ext cx="7560841" cy="5151090"/>
        </p:xfrm>
        <a:graphic>
          <a:graphicData uri="http://schemas.openxmlformats.org/drawingml/2006/table">
            <a:tbl>
              <a:tblPr>
                <a:tableStyleId>{5C22544A-7EE6-4342-B048-85BDC9FD1C3A}</a:tableStyleId>
              </a:tblPr>
              <a:tblGrid>
                <a:gridCol w="1430430"/>
                <a:gridCol w="1444766"/>
                <a:gridCol w="2758943"/>
                <a:gridCol w="1926702"/>
              </a:tblGrid>
              <a:tr h="327345">
                <a:tc>
                  <a:txBody>
                    <a:bodyPr/>
                    <a:lstStyle/>
                    <a:p>
                      <a:pPr algn="l" fontAlgn="ctr"/>
                      <a:r>
                        <a:rPr lang="zh-CN" sz="1600" u="none" strike="noStrike">
                          <a:effectLst/>
                        </a:rPr>
                        <a:t>责任类型</a:t>
                      </a:r>
                      <a:endParaRPr lang="zh-CN" sz="1600" b="0" i="0" u="none" strike="noStrike">
                        <a:solidFill>
                          <a:srgbClr val="000000"/>
                        </a:solidFill>
                        <a:effectLst/>
                        <a:latin typeface="宋体" panose="02010600030101010101" pitchFamily="2" charset="-122"/>
                        <a:ea typeface="宋体" panose="02010600030101010101" pitchFamily="2" charset="-122"/>
                      </a:endParaRPr>
                    </a:p>
                  </a:txBody>
                  <a:tcPr marL="5486" marR="5486" marT="5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sz="1600" u="none" strike="noStrike">
                          <a:effectLst/>
                        </a:rPr>
                        <a:t>风险点 </a:t>
                      </a:r>
                      <a:endParaRPr lang="zh-CN" sz="1600" b="0" i="0" u="none" strike="noStrike">
                        <a:solidFill>
                          <a:srgbClr val="000000"/>
                        </a:solidFill>
                        <a:effectLst/>
                        <a:latin typeface="宋体" panose="02010600030101010101" pitchFamily="2" charset="-122"/>
                        <a:ea typeface="宋体" panose="02010600030101010101" pitchFamily="2" charset="-122"/>
                      </a:endParaRPr>
                    </a:p>
                  </a:txBody>
                  <a:tcPr marL="5486" marR="5486" marT="5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sz="1600" u="none" strike="noStrike">
                          <a:effectLst/>
                        </a:rPr>
                        <a:t>主要表现形式 </a:t>
                      </a:r>
                      <a:endParaRPr lang="zh-CN" sz="1600" b="0" i="0" u="none" strike="noStrike">
                        <a:solidFill>
                          <a:srgbClr val="000000"/>
                        </a:solidFill>
                        <a:effectLst/>
                        <a:latin typeface="宋体" panose="02010600030101010101" pitchFamily="2" charset="-122"/>
                        <a:ea typeface="宋体" panose="02010600030101010101" pitchFamily="2" charset="-122"/>
                      </a:endParaRPr>
                    </a:p>
                  </a:txBody>
                  <a:tcPr marL="5486" marR="5486" marT="5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sz="1600" u="none" strike="noStrike">
                          <a:effectLst/>
                        </a:rPr>
                        <a:t>预防措施 </a:t>
                      </a:r>
                      <a:endParaRPr lang="zh-CN" sz="1600" b="0" i="0" u="none" strike="noStrike">
                        <a:solidFill>
                          <a:srgbClr val="000000"/>
                        </a:solidFill>
                        <a:effectLst/>
                        <a:latin typeface="宋体" panose="02010600030101010101" pitchFamily="2" charset="-122"/>
                        <a:ea typeface="宋体" panose="02010600030101010101" pitchFamily="2" charset="-122"/>
                      </a:endParaRPr>
                    </a:p>
                  </a:txBody>
                  <a:tcPr marL="5486" marR="5486" marT="5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7630">
                <a:tc rowSpan="3">
                  <a:txBody>
                    <a:bodyPr/>
                    <a:lstStyle/>
                    <a:p>
                      <a:pPr algn="ctr" fontAlgn="ctr"/>
                      <a:r>
                        <a:rPr lang="en-US" sz="1600" u="none" strike="noStrike" dirty="0" err="1">
                          <a:effectLst/>
                        </a:rPr>
                        <a:t>二、经济决策责任</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5486" marR="5486" marT="5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u="none" strike="noStrike">
                          <a:effectLst/>
                        </a:rPr>
                        <a:t>1.经济决策制度不健全 </a:t>
                      </a:r>
                      <a:endParaRPr lang="zh-CN" sz="1600" b="0" i="0" u="none" strike="noStrike">
                        <a:solidFill>
                          <a:srgbClr val="000000"/>
                        </a:solidFill>
                        <a:effectLst/>
                        <a:latin typeface="宋体" panose="02010600030101010101" pitchFamily="2" charset="-122"/>
                        <a:ea typeface="宋体" panose="02010600030101010101" pitchFamily="2" charset="-122"/>
                      </a:endParaRPr>
                    </a:p>
                  </a:txBody>
                  <a:tcPr marL="5486" marR="5486" marT="5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u="none" strike="noStrike">
                          <a:effectLst/>
                        </a:rPr>
                        <a:t>1.未制定经济决策制度；2.经济决策制度不具体、不明确，操作性不强。 </a:t>
                      </a:r>
                      <a:endParaRPr lang="zh-CN" sz="1600" b="0" i="0" u="none" strike="noStrike">
                        <a:solidFill>
                          <a:srgbClr val="000000"/>
                        </a:solidFill>
                        <a:effectLst/>
                        <a:latin typeface="宋体" panose="02010600030101010101" pitchFamily="2" charset="-122"/>
                        <a:ea typeface="宋体" panose="02010600030101010101" pitchFamily="2" charset="-122"/>
                      </a:endParaRPr>
                    </a:p>
                  </a:txBody>
                  <a:tcPr marL="5486" marR="5486" marT="5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sz="1600" u="none" strike="noStrike" dirty="0">
                          <a:effectLst/>
                        </a:rPr>
                        <a:t>建立健全完整、明确、具体的经济决策制度。 </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5486" marR="5486" marT="5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8627">
                <a:tc vMerge="1">
                  <a:tcPr/>
                </a:tc>
                <a:tc>
                  <a:txBody>
                    <a:bodyPr/>
                    <a:lstStyle/>
                    <a:p>
                      <a:pPr algn="l" fontAlgn="ctr"/>
                      <a:r>
                        <a:rPr lang="en-US" sz="1600" u="none" strike="noStrike">
                          <a:effectLst/>
                        </a:rPr>
                        <a:t>2.违规决策或决策程序不规范 </a:t>
                      </a:r>
                      <a:endParaRPr lang="zh-CN" sz="1600" b="0" i="0" u="none" strike="noStrike">
                        <a:solidFill>
                          <a:srgbClr val="000000"/>
                        </a:solidFill>
                        <a:effectLst/>
                        <a:latin typeface="宋体" panose="02010600030101010101" pitchFamily="2" charset="-122"/>
                        <a:ea typeface="宋体" panose="02010600030101010101" pitchFamily="2" charset="-122"/>
                      </a:endParaRPr>
                    </a:p>
                  </a:txBody>
                  <a:tcPr marL="5486" marR="5486" marT="5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effectLst/>
                        </a:rPr>
                        <a:t>1.建设项目、预算编制、大额资金使用、对外投资、资产处置、大额采购等重大事项未经集体决策，或未形成会议纪要、记录等；2.所做决策违反法律法规，或超越权限决策。 </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5486" marR="5486" marT="5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ctr"/>
                      <a:r>
                        <a:rPr lang="zh-CN" sz="1600" u="none" strike="noStrike" dirty="0">
                          <a:effectLst/>
                        </a:rPr>
                        <a:t>坚持民主集中制原则，严格落实“三重一大”等制度要求，依法依规、科学决策。防止议而不决、决而不行、行而不实。对集体研究形成的决策一抓到底。 </a:t>
                      </a:r>
                      <a:endParaRPr lang="zh-CN" sz="1600" u="none" strike="noStrike" dirty="0">
                        <a:effectLst/>
                      </a:endParaRPr>
                    </a:p>
                    <a:p>
                      <a:pPr algn="l" fontAlgn="ctr"/>
                      <a:r>
                        <a:rPr lang="zh-CN" altLang="en-US" sz="1600" u="none" strike="noStrike" dirty="0">
                          <a:effectLst/>
                        </a:rPr>
                        <a:t>　</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5486" marR="5486" marT="5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7488">
                <a:tc vMerge="1">
                  <a:tcPr/>
                </a:tc>
                <a:tc>
                  <a:txBody>
                    <a:bodyPr/>
                    <a:lstStyle/>
                    <a:p>
                      <a:pPr algn="l" fontAlgn="ctr"/>
                      <a:r>
                        <a:rPr lang="en-US" sz="1600" u="none" strike="noStrike">
                          <a:effectLst/>
                        </a:rPr>
                        <a:t>3.经济决策执行不到位 </a:t>
                      </a:r>
                      <a:endParaRPr lang="zh-CN" sz="1600" b="0" i="0" u="none" strike="noStrike">
                        <a:solidFill>
                          <a:srgbClr val="000000"/>
                        </a:solidFill>
                        <a:effectLst/>
                        <a:latin typeface="宋体" panose="02010600030101010101" pitchFamily="2" charset="-122"/>
                        <a:ea typeface="宋体" panose="02010600030101010101" pitchFamily="2" charset="-122"/>
                      </a:endParaRPr>
                    </a:p>
                  </a:txBody>
                  <a:tcPr marL="5486" marR="5486" marT="5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err="1">
                          <a:effectLst/>
                        </a:rPr>
                        <a:t>未按集体决策的要求执行，或执行措施不到位</a:t>
                      </a:r>
                      <a:r>
                        <a:rPr lang="en-US" sz="1600" u="none" strike="noStrike" dirty="0">
                          <a:effectLst/>
                        </a:rPr>
                        <a:t>。 </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5486" marR="5486" marT="5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5486" marR="5486" marT="5486" marB="0"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6">
            <a:hlinkClick r:id="rId1" action="ppaction://hlinksldjump"/>
          </p:cNvPr>
          <p:cNvSpPr txBox="1"/>
          <p:nvPr/>
        </p:nvSpPr>
        <p:spPr>
          <a:xfrm>
            <a:off x="1509395" y="438150"/>
            <a:ext cx="7209155" cy="521970"/>
          </a:xfrm>
          <a:prstGeom prst="rect">
            <a:avLst/>
          </a:prstGeom>
          <a:noFill/>
          <a:ln w="9525">
            <a:noFill/>
          </a:ln>
        </p:spPr>
        <p:txBody>
          <a:bodyPr wrap="square">
            <a:spAutoFit/>
          </a:bodyPr>
          <a:lstStyle/>
          <a:p>
            <a:pPr algn="ctr" eaLnBrk="0" hangingPunct="0"/>
            <a:r>
              <a:rPr lang="zh-CN" altLang="en-US" sz="2800" b="1" dirty="0">
                <a:latin typeface="Times New Roman" panose="02020603050405020304" pitchFamily="18" charset="0"/>
              </a:rPr>
              <a:t>五、领导干部履行经济责任风险防范清单</a:t>
            </a:r>
            <a:endParaRPr lang="zh-CN" altLang="en-US" sz="2800" b="1" dirty="0">
              <a:latin typeface="Times New Roman" panose="02020603050405020304" pitchFamily="18" charset="0"/>
            </a:endParaRPr>
          </a:p>
        </p:txBody>
      </p:sp>
      <p:graphicFrame>
        <p:nvGraphicFramePr>
          <p:cNvPr id="2" name="表格 1"/>
          <p:cNvGraphicFramePr>
            <a:graphicFrameLocks noGrp="1"/>
          </p:cNvGraphicFramePr>
          <p:nvPr/>
        </p:nvGraphicFramePr>
        <p:xfrm>
          <a:off x="323528" y="974834"/>
          <a:ext cx="8640960" cy="5615067"/>
        </p:xfrm>
        <a:graphic>
          <a:graphicData uri="http://schemas.openxmlformats.org/drawingml/2006/table">
            <a:tbl>
              <a:tblPr>
                <a:tableStyleId>{5C22544A-7EE6-4342-B048-85BDC9FD1C3A}</a:tableStyleId>
              </a:tblPr>
              <a:tblGrid>
                <a:gridCol w="1080120"/>
                <a:gridCol w="1800200"/>
                <a:gridCol w="2880320"/>
                <a:gridCol w="2880320"/>
              </a:tblGrid>
              <a:tr h="0">
                <a:tc>
                  <a:txBody>
                    <a:bodyPr/>
                    <a:lstStyle/>
                    <a:p>
                      <a:pPr algn="l" fontAlgn="ctr"/>
                      <a:r>
                        <a:rPr lang="zh-CN" sz="1600" u="none" strike="noStrike" dirty="0">
                          <a:effectLst/>
                        </a:rPr>
                        <a:t>责任类型</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2249" marR="2249" marT="2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sz="1600" u="none" strike="noStrike">
                          <a:effectLst/>
                        </a:rPr>
                        <a:t>风险点 </a:t>
                      </a:r>
                      <a:endParaRPr lang="zh-CN" sz="1600" b="0" i="0" u="none" strike="noStrike">
                        <a:solidFill>
                          <a:srgbClr val="000000"/>
                        </a:solidFill>
                        <a:effectLst/>
                        <a:latin typeface="宋体" panose="02010600030101010101" pitchFamily="2" charset="-122"/>
                        <a:ea typeface="宋体" panose="02010600030101010101" pitchFamily="2" charset="-122"/>
                      </a:endParaRPr>
                    </a:p>
                  </a:txBody>
                  <a:tcPr marL="2249" marR="2249" marT="2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sz="1600" u="none" strike="noStrike">
                          <a:effectLst/>
                        </a:rPr>
                        <a:t>主要表现形式 </a:t>
                      </a:r>
                      <a:endParaRPr lang="zh-CN" sz="1600" b="0" i="0" u="none" strike="noStrike">
                        <a:solidFill>
                          <a:srgbClr val="000000"/>
                        </a:solidFill>
                        <a:effectLst/>
                        <a:latin typeface="宋体" panose="02010600030101010101" pitchFamily="2" charset="-122"/>
                        <a:ea typeface="宋体" panose="02010600030101010101" pitchFamily="2" charset="-122"/>
                      </a:endParaRPr>
                    </a:p>
                  </a:txBody>
                  <a:tcPr marL="2249" marR="2249" marT="2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sz="1600" u="none" strike="noStrike">
                          <a:effectLst/>
                        </a:rPr>
                        <a:t>预防措施 </a:t>
                      </a:r>
                      <a:endParaRPr lang="zh-CN" sz="1600" b="0" i="0" u="none" strike="noStrike">
                        <a:solidFill>
                          <a:srgbClr val="000000"/>
                        </a:solidFill>
                        <a:effectLst/>
                        <a:latin typeface="宋体" panose="02010600030101010101" pitchFamily="2" charset="-122"/>
                        <a:ea typeface="宋体" panose="02010600030101010101" pitchFamily="2" charset="-122"/>
                      </a:endParaRPr>
                    </a:p>
                  </a:txBody>
                  <a:tcPr marL="2249" marR="2249" marT="2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18152">
                <a:tc rowSpan="2">
                  <a:txBody>
                    <a:bodyPr/>
                    <a:lstStyle/>
                    <a:p>
                      <a:pPr algn="ctr" fontAlgn="ctr"/>
                      <a:r>
                        <a:rPr lang="en-US" sz="1600" u="none" strike="noStrike" dirty="0" err="1">
                          <a:effectLst/>
                        </a:rPr>
                        <a:t>三、经济管理责任</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2249" marR="2249" marT="2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effectLst/>
                        </a:rPr>
                        <a:t>1.预算编制不严谨或预算执行不严格</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2249" marR="2249" marT="2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sz="1600" u="none" strike="noStrike" dirty="0">
                          <a:effectLst/>
                        </a:rPr>
                        <a:t>1.违反规定编制、批复预算或者决算；2.决算编制不真实；3.预算执行中存在无预算支出、超预算支出或预算执行率低、无预算实施政府采购等；4.未严格落实过紧日子要求，甚至自定政策或擅自提高标准、扩大范围发放奖金和津补贴，增大财政支出压力；5.违规向非预算单位拨付财政资金。</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2249" marR="2249" marT="2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sz="1600" u="none" strike="noStrike" dirty="0">
                          <a:effectLst/>
                        </a:rPr>
                        <a:t>提高预算编制的科学性和执行的严肃性，严格按预算规定的支出用途、范围和标准使用资金。</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2249" marR="2249" marT="2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2710">
                <a:tc vMerge="1">
                  <a:tcPr/>
                </a:tc>
                <a:tc>
                  <a:txBody>
                    <a:bodyPr/>
                    <a:lstStyle/>
                    <a:p>
                      <a:pPr algn="l" fontAlgn="ctr"/>
                      <a:r>
                        <a:rPr lang="zh-CN" sz="1600" u="none" strike="noStrike" dirty="0">
                          <a:effectLst/>
                        </a:rPr>
                        <a:t>2.财政财务收支管理不规范</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2249" marR="2249" marT="2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sz="1600" u="none" strike="noStrike">
                          <a:effectLst/>
                        </a:rPr>
                        <a:t>1.隐瞒收入，截留、占用、挪用或拖欠应当上缴国库的预算收入；2.违反规定拨付预算支出资金，改变预算支出用途；3.单位收入和支出未入单位财务账，隐瞒、转移收入，违反规定私设“小金库”；4.虚假业务、虚假发票列支费用，支出未取得正规发票；5.未达到支付条件时提前支付资金，或超进度付款；6.违规对外借款和担保，特别是借款给民营企业和为民营企业贷款提供担保。</a:t>
                      </a:r>
                      <a:endParaRPr lang="zh-CN" sz="1600" b="0" i="0" u="none" strike="noStrike">
                        <a:solidFill>
                          <a:srgbClr val="000000"/>
                        </a:solidFill>
                        <a:effectLst/>
                        <a:latin typeface="宋体" panose="02010600030101010101" pitchFamily="2" charset="-122"/>
                        <a:ea typeface="宋体" panose="02010600030101010101" pitchFamily="2" charset="-122"/>
                      </a:endParaRPr>
                    </a:p>
                  </a:txBody>
                  <a:tcPr marL="2249" marR="2249" marT="2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sz="1600" u="none" strike="noStrike" dirty="0">
                          <a:effectLst/>
                        </a:rPr>
                        <a:t>1.建立健全内部财务管理制度；2.加强对财务人员的业务培训；3.加强领导干部党风廉政教育。4.严格执行财务管理制度，加强报销管理和付款审签，及时清理往来款。5.各项收入均应纳入预算管理，不得私存私放，不得私设会计账簿或账外账。6.严格遵守现金管理规定，不得将单位的资金以个人名义开立账户存储。7.两年以上的结转资 金，收回财政统筹使用。</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2249" marR="2249" marT="2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6">
            <a:hlinkClick r:id="rId1" action="ppaction://hlinksldjump"/>
          </p:cNvPr>
          <p:cNvSpPr txBox="1"/>
          <p:nvPr/>
        </p:nvSpPr>
        <p:spPr>
          <a:xfrm>
            <a:off x="1306195" y="438150"/>
            <a:ext cx="7255510" cy="521970"/>
          </a:xfrm>
          <a:prstGeom prst="rect">
            <a:avLst/>
          </a:prstGeom>
          <a:noFill/>
          <a:ln w="9525">
            <a:noFill/>
          </a:ln>
        </p:spPr>
        <p:txBody>
          <a:bodyPr wrap="square">
            <a:spAutoFit/>
          </a:bodyPr>
          <a:lstStyle/>
          <a:p>
            <a:pPr algn="ctr" eaLnBrk="0" hangingPunct="0"/>
            <a:r>
              <a:rPr lang="zh-CN" altLang="en-US" sz="2800" b="1" dirty="0">
                <a:latin typeface="Times New Roman" panose="02020603050405020304" pitchFamily="18" charset="0"/>
              </a:rPr>
              <a:t>五、领导干部履行经济责任风险防范清单</a:t>
            </a:r>
            <a:endParaRPr lang="zh-CN" altLang="en-US" sz="2800" b="1" dirty="0">
              <a:latin typeface="Times New Roman" panose="02020603050405020304" pitchFamily="18" charset="0"/>
            </a:endParaRPr>
          </a:p>
        </p:txBody>
      </p:sp>
      <p:graphicFrame>
        <p:nvGraphicFramePr>
          <p:cNvPr id="2" name="表格 1"/>
          <p:cNvGraphicFramePr>
            <a:graphicFrameLocks noGrp="1"/>
          </p:cNvGraphicFramePr>
          <p:nvPr/>
        </p:nvGraphicFramePr>
        <p:xfrm>
          <a:off x="323528" y="1498475"/>
          <a:ext cx="8640960" cy="3861050"/>
        </p:xfrm>
        <a:graphic>
          <a:graphicData uri="http://schemas.openxmlformats.org/drawingml/2006/table">
            <a:tbl>
              <a:tblPr>
                <a:tableStyleId>{5C22544A-7EE6-4342-B048-85BDC9FD1C3A}</a:tableStyleId>
              </a:tblPr>
              <a:tblGrid>
                <a:gridCol w="1080120"/>
                <a:gridCol w="1440160"/>
                <a:gridCol w="3240360"/>
                <a:gridCol w="2880320"/>
              </a:tblGrid>
              <a:tr h="0">
                <a:tc>
                  <a:txBody>
                    <a:bodyPr/>
                    <a:lstStyle/>
                    <a:p>
                      <a:pPr algn="l" fontAlgn="ctr"/>
                      <a:r>
                        <a:rPr lang="zh-CN" sz="1600" u="none" strike="noStrike" dirty="0">
                          <a:effectLst/>
                        </a:rPr>
                        <a:t>责任类型</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2249" marR="2249" marT="2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sz="1600" u="none" strike="noStrike">
                          <a:effectLst/>
                        </a:rPr>
                        <a:t>风险点 </a:t>
                      </a:r>
                      <a:endParaRPr lang="zh-CN" sz="1600" b="0" i="0" u="none" strike="noStrike">
                        <a:solidFill>
                          <a:srgbClr val="000000"/>
                        </a:solidFill>
                        <a:effectLst/>
                        <a:latin typeface="宋体" panose="02010600030101010101" pitchFamily="2" charset="-122"/>
                        <a:ea typeface="宋体" panose="02010600030101010101" pitchFamily="2" charset="-122"/>
                      </a:endParaRPr>
                    </a:p>
                  </a:txBody>
                  <a:tcPr marL="2249" marR="2249" marT="2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sz="1600" u="none" strike="noStrike">
                          <a:effectLst/>
                        </a:rPr>
                        <a:t>主要表现形式 </a:t>
                      </a:r>
                      <a:endParaRPr lang="zh-CN" sz="1600" b="0" i="0" u="none" strike="noStrike">
                        <a:solidFill>
                          <a:srgbClr val="000000"/>
                        </a:solidFill>
                        <a:effectLst/>
                        <a:latin typeface="宋体" panose="02010600030101010101" pitchFamily="2" charset="-122"/>
                        <a:ea typeface="宋体" panose="02010600030101010101" pitchFamily="2" charset="-122"/>
                      </a:endParaRPr>
                    </a:p>
                  </a:txBody>
                  <a:tcPr marL="2249" marR="2249" marT="2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sz="1600" u="none" strike="noStrike">
                          <a:effectLst/>
                        </a:rPr>
                        <a:t>预防措施 </a:t>
                      </a:r>
                      <a:endParaRPr lang="zh-CN" sz="1600" b="0" i="0" u="none" strike="noStrike">
                        <a:solidFill>
                          <a:srgbClr val="000000"/>
                        </a:solidFill>
                        <a:effectLst/>
                        <a:latin typeface="宋体" panose="02010600030101010101" pitchFamily="2" charset="-122"/>
                        <a:ea typeface="宋体" panose="02010600030101010101" pitchFamily="2" charset="-122"/>
                      </a:endParaRPr>
                    </a:p>
                  </a:txBody>
                  <a:tcPr marL="2249" marR="2249" marT="2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18152">
                <a:tc rowSpan="2">
                  <a:txBody>
                    <a:bodyPr/>
                    <a:lstStyle/>
                    <a:p>
                      <a:pPr algn="ctr" fontAlgn="ctr"/>
                      <a:r>
                        <a:rPr lang="en-US" sz="1600" u="none" strike="noStrike" dirty="0" err="1">
                          <a:effectLst/>
                        </a:rPr>
                        <a:t>三、经济管理责任</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2249" marR="2249" marT="2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600" u="none" strike="noStrike" dirty="0">
                          <a:effectLst/>
                        </a:rPr>
                        <a:t>3.</a:t>
                      </a:r>
                      <a:r>
                        <a:rPr lang="zh-CN" altLang="en-US" sz="1600" u="none" strike="noStrike" dirty="0">
                          <a:effectLst/>
                        </a:rPr>
                        <a:t>政府债务管理不规范</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2249" marR="2249" marT="2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600" u="none" strike="noStrike" dirty="0">
                          <a:effectLst/>
                        </a:rPr>
                        <a:t>1.</a:t>
                      </a:r>
                      <a:r>
                        <a:rPr lang="zh-CN" altLang="en-US" sz="1600" u="none" strike="noStrike" dirty="0">
                          <a:effectLst/>
                        </a:rPr>
                        <a:t>未严格控制政府债务规模；</a:t>
                      </a:r>
                      <a:r>
                        <a:rPr lang="en-US" altLang="zh-CN" sz="1600" u="none" strike="noStrike" dirty="0">
                          <a:effectLst/>
                        </a:rPr>
                        <a:t>2.</a:t>
                      </a:r>
                      <a:r>
                        <a:rPr lang="zh-CN" altLang="en-US" sz="1600" u="none" strike="noStrike" dirty="0">
                          <a:effectLst/>
                        </a:rPr>
                        <a:t>违反规定举借债务，提供担保；</a:t>
                      </a:r>
                      <a:r>
                        <a:rPr lang="en-US" altLang="zh-CN" sz="1600" u="none" strike="noStrike" dirty="0">
                          <a:effectLst/>
                        </a:rPr>
                        <a:t>3.</a:t>
                      </a:r>
                      <a:r>
                        <a:rPr lang="zh-CN" altLang="en-US" sz="1600" u="none" strike="noStrike" dirty="0">
                          <a:effectLst/>
                        </a:rPr>
                        <a:t>债务资金未按规定用途使用；</a:t>
                      </a:r>
                      <a:r>
                        <a:rPr lang="en-US" altLang="zh-CN" sz="1600" u="none" strike="noStrike" dirty="0">
                          <a:effectLst/>
                        </a:rPr>
                        <a:t>4.</a:t>
                      </a:r>
                      <a:r>
                        <a:rPr lang="zh-CN" altLang="en-US" sz="1600" u="none" strike="noStrike" dirty="0">
                          <a:effectLst/>
                        </a:rPr>
                        <a:t>还债渠道单一、不科学，存在风险隐患。</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2249" marR="2249" marT="2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u="none" strike="noStrike" dirty="0">
                          <a:effectLst/>
                        </a:rPr>
                        <a:t>加强政府性债务管理，合理分配债务限额、做好债务基础管理工作和债务风险管理工作，严禁违规举债、规范举债方式，加快融资平台转型。</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2249" marR="2249" marT="2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vMerge="1">
                  <a:tcPr/>
                </a:tc>
                <a:tc>
                  <a:txBody>
                    <a:bodyPr/>
                    <a:lstStyle/>
                    <a:p>
                      <a:pPr algn="l" fontAlgn="ctr"/>
                      <a:r>
                        <a:rPr lang="en-US" altLang="zh-CN" sz="1600" u="none" strike="noStrike" dirty="0">
                          <a:effectLst/>
                        </a:rPr>
                        <a:t>4.</a:t>
                      </a:r>
                      <a:r>
                        <a:rPr lang="zh-CN" altLang="en-US" sz="1600" u="none" strike="noStrike" dirty="0">
                          <a:effectLst/>
                        </a:rPr>
                        <a:t>财政资金管理不规范</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2249" marR="2249" marT="2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600" u="none" strike="noStrike" dirty="0">
                          <a:effectLst/>
                        </a:rPr>
                        <a:t>1.</a:t>
                      </a:r>
                      <a:r>
                        <a:rPr lang="zh-CN" altLang="en-US" sz="1600" u="none" strike="noStrike" dirty="0">
                          <a:effectLst/>
                        </a:rPr>
                        <a:t>不依照预算或者用款计划核拨财政资金，滞留应当下拨的财政资金；</a:t>
                      </a:r>
                      <a:r>
                        <a:rPr lang="en-US" altLang="zh-CN" sz="1600" u="none" strike="noStrike" dirty="0">
                          <a:effectLst/>
                        </a:rPr>
                        <a:t>2.</a:t>
                      </a:r>
                      <a:r>
                        <a:rPr lang="zh-CN" altLang="en-US" sz="1600" u="none" strike="noStrike" dirty="0">
                          <a:effectLst/>
                        </a:rPr>
                        <a:t>擅自动用国库资金或财政专户资金，违规将财政资金</a:t>
                      </a:r>
                      <a:endParaRPr lang="zh-CN" altLang="en-US" sz="1600" u="none" strike="noStrike" dirty="0">
                        <a:effectLst/>
                      </a:endParaRPr>
                    </a:p>
                    <a:p>
                      <a:pPr algn="l" fontAlgn="ctr"/>
                      <a:r>
                        <a:rPr lang="zh-CN" altLang="en-US" sz="1600" u="none" strike="noStrike" dirty="0">
                          <a:effectLst/>
                        </a:rPr>
                        <a:t>从国库转入财政专户并虚列支出；</a:t>
                      </a:r>
                      <a:r>
                        <a:rPr lang="en-US" altLang="zh-CN" sz="1600" u="none" strike="noStrike" dirty="0">
                          <a:effectLst/>
                        </a:rPr>
                        <a:t>3.</a:t>
                      </a:r>
                      <a:r>
                        <a:rPr lang="zh-CN" altLang="en-US" sz="1600" u="none" strike="noStrike" dirty="0">
                          <a:effectLst/>
                        </a:rPr>
                        <a:t>截留、挪用财政专项资金；</a:t>
                      </a:r>
                      <a:r>
                        <a:rPr lang="en-US" altLang="zh-CN" sz="1600" u="none" strike="noStrike" dirty="0">
                          <a:effectLst/>
                        </a:rPr>
                        <a:t>4.</a:t>
                      </a:r>
                      <a:r>
                        <a:rPr lang="zh-CN" altLang="en-US" sz="1600" u="none" strike="noStrike" dirty="0">
                          <a:effectLst/>
                        </a:rPr>
                        <a:t>违反规定扩大开支范围，提高开支标准；</a:t>
                      </a:r>
                      <a:r>
                        <a:rPr lang="en-US" altLang="zh-CN" sz="1600" u="none" strike="noStrike" dirty="0">
                          <a:effectLst/>
                        </a:rPr>
                        <a:t>5.</a:t>
                      </a:r>
                      <a:r>
                        <a:rPr lang="zh-CN" altLang="en-US" sz="1600" u="none" strike="noStrike" dirty="0">
                          <a:effectLst/>
                        </a:rPr>
                        <a:t>违规开设银行专户，财政银行账户清理不彻底。</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2249" marR="2249" marT="2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u="none" strike="noStrike" dirty="0">
                          <a:effectLst/>
                        </a:rPr>
                        <a:t>加强预算管理，规范财务收支行为，严格按照相关财务制度执行；强化制度执行的刚性约束，严格落实主体责任和问责机制。</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2249" marR="2249" marT="2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6">
            <a:hlinkClick r:id="rId1" action="ppaction://hlinksldjump"/>
          </p:cNvPr>
          <p:cNvSpPr txBox="1"/>
          <p:nvPr/>
        </p:nvSpPr>
        <p:spPr>
          <a:xfrm>
            <a:off x="262255" y="438150"/>
            <a:ext cx="8573135" cy="521970"/>
          </a:xfrm>
          <a:prstGeom prst="rect">
            <a:avLst/>
          </a:prstGeom>
          <a:noFill/>
          <a:ln w="9525">
            <a:noFill/>
          </a:ln>
        </p:spPr>
        <p:txBody>
          <a:bodyPr wrap="square">
            <a:spAutoFit/>
          </a:bodyPr>
          <a:lstStyle/>
          <a:p>
            <a:pPr algn="ctr" eaLnBrk="0" hangingPunct="0"/>
            <a:r>
              <a:rPr lang="zh-CN" altLang="en-US" sz="2800" b="1" dirty="0">
                <a:latin typeface="Times New Roman" panose="02020603050405020304" pitchFamily="18" charset="0"/>
              </a:rPr>
              <a:t>五、领导干部履行经济责任风险防范清单</a:t>
            </a:r>
            <a:endParaRPr lang="zh-CN" altLang="en-US" sz="2800" b="1" dirty="0">
              <a:latin typeface="Times New Roman" panose="02020603050405020304" pitchFamily="18" charset="0"/>
            </a:endParaRPr>
          </a:p>
        </p:txBody>
      </p:sp>
      <p:graphicFrame>
        <p:nvGraphicFramePr>
          <p:cNvPr id="2" name="表格 1"/>
          <p:cNvGraphicFramePr>
            <a:graphicFrameLocks noGrp="1"/>
          </p:cNvGraphicFramePr>
          <p:nvPr/>
        </p:nvGraphicFramePr>
        <p:xfrm>
          <a:off x="395536" y="961370"/>
          <a:ext cx="8136904" cy="5858740"/>
        </p:xfrm>
        <a:graphic>
          <a:graphicData uri="http://schemas.openxmlformats.org/drawingml/2006/table">
            <a:tbl>
              <a:tblPr>
                <a:tableStyleId>{5C22544A-7EE6-4342-B048-85BDC9FD1C3A}</a:tableStyleId>
              </a:tblPr>
              <a:tblGrid>
                <a:gridCol w="1351987"/>
                <a:gridCol w="1172703"/>
                <a:gridCol w="3434341"/>
                <a:gridCol w="2177873"/>
              </a:tblGrid>
              <a:tr h="149416">
                <a:tc>
                  <a:txBody>
                    <a:bodyPr/>
                    <a:lstStyle/>
                    <a:p>
                      <a:pPr algn="l" fontAlgn="ctr"/>
                      <a:r>
                        <a:rPr lang="zh-CN" sz="1600" u="none" strike="noStrike" dirty="0">
                          <a:effectLst/>
                        </a:rPr>
                        <a:t>责任类型</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1645" marR="1645" marT="16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sz="1600" u="none" strike="noStrike">
                          <a:effectLst/>
                        </a:rPr>
                        <a:t>风险点 </a:t>
                      </a:r>
                      <a:endParaRPr lang="zh-CN" sz="1600" b="0" i="0" u="none" strike="noStrike">
                        <a:solidFill>
                          <a:srgbClr val="000000"/>
                        </a:solidFill>
                        <a:effectLst/>
                        <a:latin typeface="宋体" panose="02010600030101010101" pitchFamily="2" charset="-122"/>
                        <a:ea typeface="宋体" panose="02010600030101010101" pitchFamily="2" charset="-122"/>
                      </a:endParaRPr>
                    </a:p>
                  </a:txBody>
                  <a:tcPr marL="1645" marR="1645" marT="16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sz="1600" u="none" strike="noStrike" dirty="0">
                          <a:effectLst/>
                        </a:rPr>
                        <a:t>主要表现形式 </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1645" marR="1645" marT="16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sz="1600" u="none" strike="noStrike">
                          <a:effectLst/>
                        </a:rPr>
                        <a:t>预防措施 </a:t>
                      </a:r>
                      <a:endParaRPr lang="zh-CN" sz="1600" b="0" i="0" u="none" strike="noStrike">
                        <a:solidFill>
                          <a:srgbClr val="000000"/>
                        </a:solidFill>
                        <a:effectLst/>
                        <a:latin typeface="宋体" panose="02010600030101010101" pitchFamily="2" charset="-122"/>
                        <a:ea typeface="宋体" panose="02010600030101010101" pitchFamily="2" charset="-122"/>
                      </a:endParaRPr>
                    </a:p>
                  </a:txBody>
                  <a:tcPr marL="1645" marR="1645" marT="16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54725">
                <a:tc rowSpan="3">
                  <a:txBody>
                    <a:bodyPr/>
                    <a:lstStyle/>
                    <a:p>
                      <a:pPr algn="ctr" fontAlgn="ctr"/>
                      <a:r>
                        <a:rPr lang="zh-CN" sz="1600" u="none" strike="noStrike" dirty="0">
                          <a:effectLst/>
                        </a:rPr>
                        <a:t>四、廉政管理责任</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1645" marR="1645" marT="16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effectLst/>
                        </a:rPr>
                        <a:t>1、落实中央“八项规定”精神情况以及规范“三公经费”管理不到位</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1645" marR="1645" marT="16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effectLst/>
                        </a:rPr>
                        <a:t>1、干部兼职兼薪不合规；2、违规购买预付卡；3、超额发放津贴补贴；4、公务接待规定执行不够严格；5、公务用车管理不够到位；6、培训费支出不够规范。</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1645" marR="1645" marT="16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effectLst/>
                        </a:rPr>
                        <a:t>1、党政机关不得借用、占用下属单位或者其他单位车辆，严格执行预算，车辆应定点维修、定点参保。2、严格执行预算和按规定履行报批程序，严禁摊派或转嫁费用。</a:t>
                      </a:r>
                      <a:br>
                        <a:rPr lang="en-US" sz="1600" u="none" strike="noStrike" dirty="0">
                          <a:effectLst/>
                        </a:rPr>
                      </a:br>
                      <a:r>
                        <a:rPr lang="en-US" sz="1600" u="none" strike="noStrike" dirty="0">
                          <a:effectLst/>
                        </a:rPr>
                        <a:t>3、公务接待费应全部纳入预算管理，严禁超标准接待和转嫁费用，严格接待审批控制，严禁接待无公函的公务活动和来访人员。</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1645" marR="1645" marT="16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2537">
                <a:tc vMerge="1">
                  <a:tcPr/>
                </a:tc>
                <a:tc>
                  <a:txBody>
                    <a:bodyPr/>
                    <a:lstStyle/>
                    <a:p>
                      <a:pPr algn="l" fontAlgn="ctr"/>
                      <a:r>
                        <a:rPr lang="zh-CN" sz="1600" u="none" strike="noStrike">
                          <a:effectLst/>
                        </a:rPr>
                        <a:t>2、领导干部廉洁政策执行不规范</a:t>
                      </a:r>
                      <a:endParaRPr lang="zh-CN" sz="1600" b="0" i="0" u="none" strike="noStrike">
                        <a:solidFill>
                          <a:srgbClr val="000000"/>
                        </a:solidFill>
                        <a:effectLst/>
                        <a:latin typeface="宋体" panose="02010600030101010101" pitchFamily="2" charset="-122"/>
                        <a:ea typeface="宋体" panose="02010600030101010101" pitchFamily="2" charset="-122"/>
                      </a:endParaRPr>
                    </a:p>
                  </a:txBody>
                  <a:tcPr marL="1645" marR="1645" marT="16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sz="1600" u="none" strike="noStrike">
                          <a:effectLst/>
                        </a:rPr>
                        <a:t>1、相关人员违规收受礼金礼卡;</a:t>
                      </a:r>
                      <a:br>
                        <a:rPr lang="zh-CN" sz="1600" u="none" strike="noStrike">
                          <a:effectLst/>
                        </a:rPr>
                      </a:br>
                      <a:r>
                        <a:rPr lang="zh-CN" sz="1600" u="none" strike="noStrike">
                          <a:effectLst/>
                        </a:rPr>
                        <a:t>2、个人经商办企业。</a:t>
                      </a:r>
                      <a:endParaRPr lang="zh-CN" sz="1600" b="0" i="0" u="none" strike="noStrike">
                        <a:solidFill>
                          <a:srgbClr val="000000"/>
                        </a:solidFill>
                        <a:effectLst/>
                        <a:latin typeface="宋体" panose="02010600030101010101" pitchFamily="2" charset="-122"/>
                        <a:ea typeface="宋体" panose="02010600030101010101" pitchFamily="2" charset="-122"/>
                      </a:endParaRPr>
                    </a:p>
                  </a:txBody>
                  <a:tcPr marL="1645" marR="1645" marT="16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sz="1600" u="none" strike="noStrike">
                          <a:effectLst/>
                        </a:rPr>
                        <a:t>加强内部控制和内部审计工作。</a:t>
                      </a:r>
                      <a:endParaRPr lang="zh-CN" sz="1600" b="0" i="0" u="none" strike="noStrike">
                        <a:solidFill>
                          <a:srgbClr val="000000"/>
                        </a:solidFill>
                        <a:effectLst/>
                        <a:latin typeface="宋体" panose="02010600030101010101" pitchFamily="2" charset="-122"/>
                        <a:ea typeface="宋体" panose="02010600030101010101" pitchFamily="2" charset="-122"/>
                      </a:endParaRPr>
                    </a:p>
                  </a:txBody>
                  <a:tcPr marL="1645" marR="1645" marT="16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1535">
                <a:tc vMerge="1">
                  <a:tcPr/>
                </a:tc>
                <a:tc>
                  <a:txBody>
                    <a:bodyPr/>
                    <a:lstStyle/>
                    <a:p>
                      <a:pPr algn="l" fontAlgn="ctr"/>
                      <a:r>
                        <a:rPr lang="zh-CN" sz="1600" u="none" strike="noStrike">
                          <a:effectLst/>
                        </a:rPr>
                        <a:t>3、部门廉政建设不到位</a:t>
                      </a:r>
                      <a:endParaRPr lang="zh-CN" sz="1600" b="0" i="0" u="none" strike="noStrike">
                        <a:solidFill>
                          <a:srgbClr val="000000"/>
                        </a:solidFill>
                        <a:effectLst/>
                        <a:latin typeface="宋体" panose="02010600030101010101" pitchFamily="2" charset="-122"/>
                        <a:ea typeface="宋体" panose="02010600030101010101" pitchFamily="2" charset="-122"/>
                      </a:endParaRPr>
                    </a:p>
                  </a:txBody>
                  <a:tcPr marL="1645" marR="1645" marT="16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sz="1600" u="none" strike="noStrike">
                          <a:effectLst/>
                        </a:rPr>
                        <a:t>1、存在帐外资产或“小金库”；</a:t>
                      </a:r>
                      <a:br>
                        <a:rPr lang="zh-CN" sz="1600" u="none" strike="noStrike">
                          <a:effectLst/>
                        </a:rPr>
                      </a:br>
                      <a:r>
                        <a:rPr lang="zh-CN" sz="1600" u="none" strike="noStrike">
                          <a:effectLst/>
                        </a:rPr>
                        <a:t>2、未经审批擅自出国或擅改出国行程；</a:t>
                      </a:r>
                      <a:endParaRPr lang="zh-CN" sz="1600" b="0" i="0" u="none" strike="noStrike">
                        <a:solidFill>
                          <a:srgbClr val="000000"/>
                        </a:solidFill>
                        <a:effectLst/>
                        <a:latin typeface="宋体" panose="02010600030101010101" pitchFamily="2" charset="-122"/>
                        <a:ea typeface="宋体" panose="02010600030101010101" pitchFamily="2" charset="-122"/>
                      </a:endParaRPr>
                    </a:p>
                  </a:txBody>
                  <a:tcPr marL="1645" marR="1645" marT="16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sz="1600" u="none" strike="noStrike" dirty="0">
                          <a:effectLst/>
                        </a:rPr>
                        <a:t>各项收入均应纳入预算管理，不得私存私放，不得私设会计账簿或账外账；不得将单位的资金以个人名义开立账户存储。</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1645" marR="1645" marT="16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a:effectLst>
                  <a:outerShdw blurRad="38100" dist="38100" dir="2700000" algn="tl">
                    <a:srgbClr val="000000">
                      <a:alpha val="43137"/>
                    </a:srgbClr>
                  </a:outerShdw>
                </a:effectLst>
              </a:rPr>
              <a:t>审计关口需要前沿，由内控走向控制</a:t>
            </a:r>
            <a:endParaRPr lang="zh-CN" altLang="en-US" b="1">
              <a:effectLst>
                <a:outerShdw blurRad="38100" dist="38100" dir="2700000" algn="tl">
                  <a:srgbClr val="000000">
                    <a:alpha val="43137"/>
                  </a:srgbClr>
                </a:outerShdw>
              </a:effectLst>
            </a:endParaRPr>
          </a:p>
        </p:txBody>
      </p:sp>
      <p:sp>
        <p:nvSpPr>
          <p:cNvPr id="3" name="内容占位符 2"/>
          <p:cNvSpPr>
            <a:spLocks noGrp="1"/>
          </p:cNvSpPr>
          <p:nvPr>
            <p:ph sz="half" idx="1"/>
          </p:nvPr>
        </p:nvSpPr>
        <p:spPr>
          <a:xfrm>
            <a:off x="461010" y="1202690"/>
            <a:ext cx="8089265" cy="2427605"/>
          </a:xfrm>
        </p:spPr>
        <p:txBody>
          <a:bodyPr/>
          <a:lstStyle/>
          <a:p>
            <a:pPr>
              <a:lnSpc>
                <a:spcPct val="190000"/>
              </a:lnSpc>
            </a:pPr>
            <a:r>
              <a:rPr lang="zh-CN" altLang="en-US">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李向东和妻子姚红关系相当不错，虽然两人婚后一直未有“结果”，但这并没防碍两人情感，2004年，正值花样年华、毫无任何理由的姚红突然从四川电信集团实业有限公司副总经理的位置上退下并离职，旋即去了加拿大。</a:t>
            </a:r>
            <a:endParaRPr lang="zh-CN" altLang="en-US">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zh-CN" altLang="en-US">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6">
            <a:hlinkClick r:id="rId1" action="ppaction://hlinksldjump"/>
          </p:cNvPr>
          <p:cNvSpPr txBox="1"/>
          <p:nvPr/>
        </p:nvSpPr>
        <p:spPr>
          <a:xfrm>
            <a:off x="981710" y="438150"/>
            <a:ext cx="7193280" cy="521970"/>
          </a:xfrm>
          <a:prstGeom prst="rect">
            <a:avLst/>
          </a:prstGeom>
          <a:noFill/>
          <a:ln w="9525">
            <a:noFill/>
          </a:ln>
        </p:spPr>
        <p:txBody>
          <a:bodyPr wrap="square">
            <a:spAutoFit/>
          </a:bodyPr>
          <a:lstStyle/>
          <a:p>
            <a:pPr algn="ctr" eaLnBrk="0" hangingPunct="0"/>
            <a:r>
              <a:rPr lang="zh-CN" altLang="en-US" sz="2800" b="1" dirty="0">
                <a:latin typeface="Times New Roman" panose="02020603050405020304" pitchFamily="18" charset="0"/>
              </a:rPr>
              <a:t>五、领导干部履行经济责任风险防范清单</a:t>
            </a:r>
            <a:endParaRPr lang="zh-CN" altLang="en-US" sz="2800" b="1" dirty="0">
              <a:latin typeface="Times New Roman" panose="02020603050405020304" pitchFamily="18" charset="0"/>
            </a:endParaRPr>
          </a:p>
        </p:txBody>
      </p:sp>
      <p:graphicFrame>
        <p:nvGraphicFramePr>
          <p:cNvPr id="2" name="表格 1"/>
          <p:cNvGraphicFramePr>
            <a:graphicFrameLocks noGrp="1"/>
          </p:cNvGraphicFramePr>
          <p:nvPr/>
        </p:nvGraphicFramePr>
        <p:xfrm>
          <a:off x="503548" y="1842395"/>
          <a:ext cx="8136904" cy="3173210"/>
        </p:xfrm>
        <a:graphic>
          <a:graphicData uri="http://schemas.openxmlformats.org/drawingml/2006/table">
            <a:tbl>
              <a:tblPr>
                <a:tableStyleId>{5C22544A-7EE6-4342-B048-85BDC9FD1C3A}</a:tableStyleId>
              </a:tblPr>
              <a:tblGrid>
                <a:gridCol w="1351987"/>
                <a:gridCol w="1172703"/>
                <a:gridCol w="3434341"/>
                <a:gridCol w="2177873"/>
              </a:tblGrid>
              <a:tr h="149416">
                <a:tc>
                  <a:txBody>
                    <a:bodyPr/>
                    <a:lstStyle/>
                    <a:p>
                      <a:pPr algn="l" fontAlgn="ctr"/>
                      <a:r>
                        <a:rPr lang="zh-CN" sz="1600" u="none" strike="noStrike" dirty="0">
                          <a:effectLst/>
                        </a:rPr>
                        <a:t>责任类型</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1645" marR="1645" marT="16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sz="1600" u="none" strike="noStrike">
                          <a:effectLst/>
                        </a:rPr>
                        <a:t>风险点 </a:t>
                      </a:r>
                      <a:endParaRPr lang="zh-CN" sz="1600" b="0" i="0" u="none" strike="noStrike">
                        <a:solidFill>
                          <a:srgbClr val="000000"/>
                        </a:solidFill>
                        <a:effectLst/>
                        <a:latin typeface="宋体" panose="02010600030101010101" pitchFamily="2" charset="-122"/>
                        <a:ea typeface="宋体" panose="02010600030101010101" pitchFamily="2" charset="-122"/>
                      </a:endParaRPr>
                    </a:p>
                  </a:txBody>
                  <a:tcPr marL="1645" marR="1645" marT="16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sz="1600" u="none" strike="noStrike">
                          <a:effectLst/>
                        </a:rPr>
                        <a:t>主要表现形式 </a:t>
                      </a:r>
                      <a:endParaRPr lang="zh-CN" sz="1600" b="0" i="0" u="none" strike="noStrike">
                        <a:solidFill>
                          <a:srgbClr val="000000"/>
                        </a:solidFill>
                        <a:effectLst/>
                        <a:latin typeface="宋体" panose="02010600030101010101" pitchFamily="2" charset="-122"/>
                        <a:ea typeface="宋体" panose="02010600030101010101" pitchFamily="2" charset="-122"/>
                      </a:endParaRPr>
                    </a:p>
                  </a:txBody>
                  <a:tcPr marL="1645" marR="1645" marT="16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sz="1600" u="none" strike="noStrike">
                          <a:effectLst/>
                        </a:rPr>
                        <a:t>预防措施 </a:t>
                      </a:r>
                      <a:endParaRPr lang="zh-CN" sz="1600" b="0" i="0" u="none" strike="noStrike">
                        <a:solidFill>
                          <a:srgbClr val="000000"/>
                        </a:solidFill>
                        <a:effectLst/>
                        <a:latin typeface="宋体" panose="02010600030101010101" pitchFamily="2" charset="-122"/>
                        <a:ea typeface="宋体" panose="02010600030101010101" pitchFamily="2" charset="-122"/>
                      </a:endParaRPr>
                    </a:p>
                  </a:txBody>
                  <a:tcPr marL="1645" marR="1645" marT="16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54725">
                <a:tc>
                  <a:txBody>
                    <a:bodyPr/>
                    <a:lstStyle/>
                    <a:p>
                      <a:pPr algn="ctr" fontAlgn="ctr"/>
                      <a:r>
                        <a:rPr lang="zh-CN" altLang="en-US" sz="1600" u="none" strike="noStrike" dirty="0">
                          <a:effectLst/>
                        </a:rPr>
                        <a:t>五、经济效益责任</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1645" marR="1645" marT="16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u="none" strike="noStrike" dirty="0">
                          <a:effectLst/>
                        </a:rPr>
                        <a:t>经营性资产运作效益不佳</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1645" marR="1645" marT="16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600" u="none" strike="noStrike" dirty="0">
                          <a:effectLst/>
                        </a:rPr>
                        <a:t>1</a:t>
                      </a:r>
                      <a:r>
                        <a:rPr lang="zh-CN" altLang="en-US" sz="1600" u="none" strike="noStrike" dirty="0">
                          <a:effectLst/>
                        </a:rPr>
                        <a:t>、经营性房产租金应收未收；</a:t>
                      </a:r>
                      <a:r>
                        <a:rPr lang="en-US" altLang="zh-CN" sz="1600" u="none" strike="noStrike" dirty="0">
                          <a:effectLst/>
                        </a:rPr>
                        <a:t>2</a:t>
                      </a:r>
                      <a:r>
                        <a:rPr lang="zh-CN" altLang="en-US" sz="1600" u="none" strike="noStrike" dirty="0">
                          <a:effectLst/>
                        </a:rPr>
                        <a:t>、经营性房产未确权；</a:t>
                      </a:r>
                      <a:r>
                        <a:rPr lang="en-US" altLang="zh-CN" sz="1600" u="none" strike="noStrike" dirty="0">
                          <a:effectLst/>
                        </a:rPr>
                        <a:t>3</a:t>
                      </a:r>
                      <a:r>
                        <a:rPr lang="zh-CN" altLang="en-US" sz="1600" u="none" strike="noStrike" dirty="0">
                          <a:effectLst/>
                        </a:rPr>
                        <a:t>、下属单位无偿使用房产；</a:t>
                      </a:r>
                      <a:r>
                        <a:rPr lang="en-US" altLang="zh-CN" sz="1600" u="none" strike="noStrike" dirty="0">
                          <a:effectLst/>
                        </a:rPr>
                        <a:t>4</a:t>
                      </a:r>
                      <a:r>
                        <a:rPr lang="zh-CN" altLang="en-US" sz="1600" u="none" strike="noStrike" dirty="0">
                          <a:effectLst/>
                        </a:rPr>
                        <a:t>、对外投资绩效不高。</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1645" marR="1645" marT="16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600" u="none" strike="noStrike" dirty="0">
                          <a:effectLst/>
                        </a:rPr>
                        <a:t>1</a:t>
                      </a:r>
                      <a:r>
                        <a:rPr lang="zh-CN" altLang="en-US" sz="1600" u="none" strike="noStrike" dirty="0">
                          <a:effectLst/>
                        </a:rPr>
                        <a:t>、严格履行对外投资审批手续，未经批准不得对外投资；严格履行国有资产处置审批手续，未经批准不得自行处置。</a:t>
                      </a:r>
                      <a:r>
                        <a:rPr lang="en-US" altLang="zh-CN" sz="1600" u="none" strike="noStrike" dirty="0">
                          <a:effectLst/>
                        </a:rPr>
                        <a:t>2</a:t>
                      </a:r>
                      <a:r>
                        <a:rPr lang="zh-CN" altLang="en-US" sz="1600" u="none" strike="noStrike" dirty="0">
                          <a:effectLst/>
                        </a:rPr>
                        <a:t>、行政单位资产出租必须报同级财政部门审核批准；实行公开招租；出租收入上缴财政；及时办理产权证；采取有效措施盘活资产，提高房产使用效率。</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1645" marR="1645" marT="16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286000" y="476885"/>
            <a:ext cx="5680710" cy="645160"/>
          </a:xfrm>
          <a:prstGeom prst="rect">
            <a:avLst/>
          </a:prstGeom>
          <a:noFill/>
        </p:spPr>
        <p:txBody>
          <a:bodyPr wrap="square" rtlCol="0" anchor="t">
            <a:spAutoFit/>
          </a:bodyPr>
          <a:p>
            <a:pPr algn="ctr"/>
            <a:r>
              <a:rPr lang="zh-CN" altLang="en-US" sz="3600" dirty="0">
                <a:effectLst>
                  <a:outerShdw blurRad="38100" dist="19050" dir="2700000" algn="tl" rotWithShape="0">
                    <a:schemeClr val="dk1">
                      <a:alpha val="40000"/>
                    </a:schemeClr>
                  </a:outerShdw>
                </a:effectLst>
                <a:sym typeface="+mn-ea"/>
              </a:rPr>
              <a:t>六、案例分析</a:t>
            </a:r>
            <a:r>
              <a:rPr lang="en-US" altLang="zh-CN" sz="3600" dirty="0">
                <a:effectLst>
                  <a:outerShdw blurRad="38100" dist="19050" dir="2700000" algn="tl" rotWithShape="0">
                    <a:schemeClr val="dk1">
                      <a:alpha val="40000"/>
                    </a:schemeClr>
                  </a:outerShdw>
                </a:effectLst>
                <a:sym typeface="+mn-ea"/>
              </a:rPr>
              <a:t>-</a:t>
            </a:r>
            <a:r>
              <a:rPr lang="zh-CN" altLang="en-US" sz="2800" b="1" dirty="0">
                <a:solidFill>
                  <a:srgbClr val="FF0000"/>
                </a:solidFill>
                <a:effectLst>
                  <a:outerShdw blurRad="38100" dist="19050" dir="2700000" algn="tl" rotWithShape="0">
                    <a:schemeClr val="dk1">
                      <a:alpha val="40000"/>
                    </a:schemeClr>
                  </a:outerShdw>
                </a:effectLst>
                <a:sym typeface="+mn-ea"/>
              </a:rPr>
              <a:t>经济决策责任</a:t>
            </a:r>
            <a:endParaRPr lang="zh-CN" altLang="en-US" sz="2800" b="1" dirty="0">
              <a:solidFill>
                <a:srgbClr val="FF0000"/>
              </a:solidFill>
              <a:effectLst>
                <a:outerShdw blurRad="38100" dist="19050" dir="2700000" algn="tl" rotWithShape="0">
                  <a:schemeClr val="dk1">
                    <a:alpha val="40000"/>
                  </a:schemeClr>
                </a:outerShdw>
              </a:effectLst>
              <a:sym typeface="+mn-ea"/>
            </a:endParaRPr>
          </a:p>
        </p:txBody>
      </p:sp>
      <p:sp>
        <p:nvSpPr>
          <p:cNvPr id="3" name="文本框 2"/>
          <p:cNvSpPr txBox="1"/>
          <p:nvPr/>
        </p:nvSpPr>
        <p:spPr>
          <a:xfrm>
            <a:off x="323850" y="1122045"/>
            <a:ext cx="8614410" cy="3322955"/>
          </a:xfrm>
          <a:prstGeom prst="rect">
            <a:avLst/>
          </a:prstGeom>
          <a:noFill/>
        </p:spPr>
        <p:txBody>
          <a:bodyPr wrap="square" rtlCol="0">
            <a:spAutoFit/>
          </a:bodyPr>
          <a:p>
            <a:pPr indent="508000">
              <a:lnSpc>
                <a:spcPct val="150000"/>
              </a:lnSpc>
              <a:extLst>
                <a:ext uri="{35155182-B16C-46BC-9424-99874614C6A1}">
                  <wpsdc:indentchars xmlns:wpsdc="http://www.wps.cn/officeDocument/2017/drawingmlCustomData" val="200" checksum="282533468"/>
                </a:ext>
              </a:extLst>
            </a:pPr>
            <a:r>
              <a:rPr lang="zh-CN" altLang="en-US" sz="2000"/>
              <a:t>Ｂ镇镇长刘某经请示镇党委书记同意，将镇政府资金1000万元借给在该镇开发房地产的某公司周转使用，刘某在借据中签批“同意借款”。在资金借出半年后，该公司因涉嫌非法集资，其法人代表被司法机关拘捕，在Ｂ镇建设的房地产项目也被迫停建，Ｂ镇出借的</a:t>
            </a:r>
            <a:r>
              <a:rPr lang="zh-CN" altLang="en-US" sz="2000">
                <a:highlight>
                  <a:srgbClr val="FFFF00"/>
                </a:highlight>
              </a:rPr>
              <a:t>1000万元资金无法收回</a:t>
            </a:r>
            <a:r>
              <a:rPr lang="zh-CN" altLang="en-US" sz="2000"/>
              <a:t>。在此案例中，刘某虽请示了书记同意，但</a:t>
            </a:r>
            <a:r>
              <a:rPr lang="zh-CN" altLang="en-US" sz="2000" b="1">
                <a:solidFill>
                  <a:srgbClr val="FF0000"/>
                </a:solidFill>
              </a:rPr>
              <a:t>未经镇党委集体研究决策，属由少数领导干部决定的情形</a:t>
            </a:r>
            <a:r>
              <a:rPr lang="zh-CN" altLang="en-US" sz="2000"/>
              <a:t>，刘某对事件负有直接责任，</a:t>
            </a:r>
            <a:r>
              <a:rPr lang="zh-CN" altLang="en-US" sz="2000" b="1">
                <a:solidFill>
                  <a:srgbClr val="FF0000"/>
                </a:solidFill>
              </a:rPr>
              <a:t>审计机关提出“诫勉谈话”的问责建议、并建议县纪委对刘某给予党纪处分。</a:t>
            </a:r>
            <a:endParaRPr lang="zh-CN" altLang="en-US" sz="2000" b="1">
              <a:solidFill>
                <a:srgbClr val="FF0000"/>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effectLst>
                  <a:outerShdw blurRad="38100" dist="19050" dir="2700000" algn="tl" rotWithShape="0">
                    <a:schemeClr val="dk1">
                      <a:alpha val="40000"/>
                    </a:schemeClr>
                  </a:outerShdw>
                </a:effectLst>
                <a:sym typeface="+mn-ea"/>
              </a:rPr>
              <a:t>六、案例分析</a:t>
            </a:r>
            <a:r>
              <a:rPr lang="en-US" altLang="zh-CN" dirty="0">
                <a:effectLst>
                  <a:outerShdw blurRad="38100" dist="19050" dir="2700000" algn="tl" rotWithShape="0">
                    <a:schemeClr val="dk1">
                      <a:alpha val="40000"/>
                    </a:schemeClr>
                  </a:outerShdw>
                </a:effectLst>
                <a:sym typeface="+mn-ea"/>
              </a:rPr>
              <a:t>-</a:t>
            </a:r>
            <a:r>
              <a:rPr lang="zh-CN" altLang="en-US" sz="2800" b="1">
                <a:solidFill>
                  <a:srgbClr val="FF0000"/>
                </a:solidFill>
              </a:rPr>
              <a:t>经济管理责任</a:t>
            </a:r>
            <a:endParaRPr lang="zh-CN" altLang="en-US" sz="2800" b="1">
              <a:solidFill>
                <a:srgbClr val="FF0000"/>
              </a:solidFill>
            </a:endParaRPr>
          </a:p>
        </p:txBody>
      </p:sp>
      <p:sp>
        <p:nvSpPr>
          <p:cNvPr id="3" name="内容占位符 2"/>
          <p:cNvSpPr>
            <a:spLocks noGrp="1"/>
          </p:cNvSpPr>
          <p:nvPr>
            <p:ph idx="1"/>
          </p:nvPr>
        </p:nvSpPr>
        <p:spPr>
          <a:xfrm>
            <a:off x="457200" y="1169670"/>
            <a:ext cx="8229600" cy="4530725"/>
          </a:xfrm>
        </p:spPr>
        <p:txBody>
          <a:bodyPr/>
          <a:lstStyle/>
          <a:p>
            <a:pPr marL="0" indent="0" algn="ctr">
              <a:lnSpc>
                <a:spcPct val="150000"/>
              </a:lnSpc>
              <a:spcBef>
                <a:spcPts val="20"/>
              </a:spcBef>
              <a:spcAft>
                <a:spcPts val="0"/>
              </a:spcAft>
              <a:buNone/>
            </a:pPr>
            <a:r>
              <a:rPr lang="zh-CN" altLang="en-US" sz="2000" dirty="0"/>
              <a:t>新洲区违规出借财政资金和出让国有土地使用权的问题。</a:t>
            </a:r>
            <a:endParaRPr lang="zh-CN" altLang="en-US" sz="2000" dirty="0"/>
          </a:p>
          <a:p>
            <a:pPr marL="0" indent="0" algn="l">
              <a:lnSpc>
                <a:spcPct val="150000"/>
              </a:lnSpc>
              <a:spcBef>
                <a:spcPts val="20"/>
              </a:spcBef>
              <a:spcAft>
                <a:spcPts val="0"/>
              </a:spcAft>
              <a:buNone/>
            </a:pPr>
            <a:r>
              <a:rPr lang="en-US" altLang="zh-CN" sz="2000" dirty="0"/>
              <a:t>        </a:t>
            </a:r>
            <a:r>
              <a:rPr lang="zh-CN" altLang="en-US" sz="2000" dirty="0"/>
              <a:t>经查，新洲区多次</a:t>
            </a:r>
            <a:r>
              <a:rPr lang="zh-CN" altLang="en-US" sz="2000" u="sng" dirty="0">
                <a:highlight>
                  <a:srgbClr val="FFFF00"/>
                </a:highlight>
              </a:rPr>
              <a:t>向民营企业出借财政资金，部分资金逾期没有收回</a:t>
            </a:r>
            <a:r>
              <a:rPr lang="zh-CN" altLang="en-US" sz="2000" dirty="0"/>
              <a:t>；多次</a:t>
            </a:r>
            <a:r>
              <a:rPr lang="zh-CN" altLang="en-US" sz="2000" u="sng" dirty="0">
                <a:highlight>
                  <a:srgbClr val="FFFF00"/>
                </a:highlight>
              </a:rPr>
              <a:t>以协议或会议方式确定受让方，以低于招拍挂价格向房地产企业出让国有土地使用权</a:t>
            </a:r>
            <a:r>
              <a:rPr lang="zh-CN" altLang="en-US" sz="2000" dirty="0"/>
              <a:t>，</a:t>
            </a:r>
            <a:r>
              <a:rPr lang="zh-CN" altLang="en-US" sz="2000" dirty="0">
                <a:solidFill>
                  <a:srgbClr val="FF0000"/>
                </a:solidFill>
              </a:rPr>
              <a:t>违规</a:t>
            </a:r>
            <a:r>
              <a:rPr lang="zh-CN" altLang="en-US" sz="2000" u="sng" dirty="0">
                <a:highlight>
                  <a:srgbClr val="FFFF00"/>
                </a:highlight>
              </a:rPr>
              <a:t>为房地产企业减免或少收土地出让金、配套费，违规调增容积率和办理土地证</a:t>
            </a:r>
            <a:r>
              <a:rPr lang="zh-CN" altLang="en-US" sz="2000" u="sng" dirty="0"/>
              <a:t>。</a:t>
            </a:r>
            <a:r>
              <a:rPr lang="zh-CN" altLang="en-US" sz="2000" dirty="0"/>
              <a:t>原区委书记王世益严重违纪被开除党籍、开除公职，并移送司法机关依法处理。武汉市纪委监察局对原常务副区长刘勤学、区国土局原局长张辉平、阳逻开发区建发公司原总经理李小平等严重违纪问题立案查处，并移送司法机关依法处理；对原副区长易晓、阳逻开发区管委会主任李俊诫勉谈话，责令原区委常委、副区长胡朝晖和副区长余凤生作出书面检查。区财政局局长张雷咏、区国土局局长姚胜明、副局长陶维仁受到诫勉谈话处理，区国土局副局长魏泽初、操文亮受到党内警告和行政警告处分。</a:t>
            </a:r>
            <a:endParaRPr lang="zh-CN" altLang="en-US" sz="20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effectLst>
                  <a:outerShdw blurRad="38100" dist="19050" dir="2700000" algn="tl" rotWithShape="0">
                    <a:schemeClr val="dk1">
                      <a:alpha val="40000"/>
                    </a:schemeClr>
                  </a:outerShdw>
                </a:effectLst>
                <a:sym typeface="+mn-ea"/>
              </a:rPr>
              <a:t>六、案例分析</a:t>
            </a:r>
            <a:r>
              <a:rPr lang="en-US" altLang="zh-CN" dirty="0">
                <a:effectLst>
                  <a:outerShdw blurRad="38100" dist="19050" dir="2700000" algn="tl" rotWithShape="0">
                    <a:schemeClr val="dk1">
                      <a:alpha val="40000"/>
                    </a:schemeClr>
                  </a:outerShdw>
                </a:effectLst>
                <a:sym typeface="+mn-ea"/>
              </a:rPr>
              <a:t>-</a:t>
            </a:r>
            <a:r>
              <a:rPr lang="zh-CN" altLang="en-US" sz="2800" b="1">
                <a:solidFill>
                  <a:srgbClr val="FF0000"/>
                </a:solidFill>
              </a:rPr>
              <a:t>廉政管理责任</a:t>
            </a:r>
            <a:endParaRPr lang="zh-CN" altLang="en-US" sz="2800" b="1">
              <a:solidFill>
                <a:srgbClr val="FF0000"/>
              </a:solidFill>
            </a:endParaRPr>
          </a:p>
        </p:txBody>
      </p:sp>
      <p:sp>
        <p:nvSpPr>
          <p:cNvPr id="3" name="内容占位符 2"/>
          <p:cNvSpPr>
            <a:spLocks noGrp="1"/>
          </p:cNvSpPr>
          <p:nvPr>
            <p:ph idx="1"/>
          </p:nvPr>
        </p:nvSpPr>
        <p:spPr>
          <a:xfrm>
            <a:off x="457200" y="1417955"/>
            <a:ext cx="8229600" cy="4530725"/>
          </a:xfrm>
        </p:spPr>
        <p:txBody>
          <a:bodyPr/>
          <a:lstStyle/>
          <a:p>
            <a:pPr marL="0" indent="0">
              <a:lnSpc>
                <a:spcPct val="150000"/>
              </a:lnSpc>
              <a:spcBef>
                <a:spcPts val="20"/>
              </a:spcBef>
              <a:spcAft>
                <a:spcPts val="0"/>
              </a:spcAft>
              <a:buNone/>
            </a:pPr>
            <a:r>
              <a:rPr lang="en-US" altLang="zh-CN" sz="2000" dirty="0"/>
              <a:t>       </a:t>
            </a:r>
            <a:r>
              <a:rPr lang="zh-CN" altLang="en-US" sz="2000" dirty="0"/>
              <a:t>余红星在担任石首市委书记、荆州市政协副主席期间，</a:t>
            </a:r>
            <a:r>
              <a:rPr lang="zh-CN" altLang="en-US" sz="2000" b="1" dirty="0">
                <a:solidFill>
                  <a:srgbClr val="FF0000"/>
                </a:solidFill>
              </a:rPr>
              <a:t>共收受22个单位和个人近百万元贿赂。</a:t>
            </a:r>
            <a:r>
              <a:rPr lang="zh-CN" altLang="en-US" sz="2000" dirty="0"/>
              <a:t>其中，向其行贿的企业老板有9人；向其行贿的官员有13人，多为单位一二把手。</a:t>
            </a:r>
            <a:endParaRPr lang="zh-CN" altLang="en-US" sz="2000" dirty="0"/>
          </a:p>
          <a:p>
            <a:pPr marL="0" indent="0">
              <a:lnSpc>
                <a:spcPct val="150000"/>
              </a:lnSpc>
              <a:spcBef>
                <a:spcPts val="20"/>
              </a:spcBef>
              <a:spcAft>
                <a:spcPts val="0"/>
              </a:spcAft>
              <a:buNone/>
            </a:pPr>
            <a:r>
              <a:rPr lang="en-US" altLang="zh-CN" sz="2000" dirty="0"/>
              <a:t>        </a:t>
            </a:r>
            <a:r>
              <a:rPr lang="zh-CN" altLang="en-US" sz="2000" dirty="0"/>
              <a:t>余红星受贿二审刑事裁定书显示，担任石首市委书记仅几天，余红星就开始受贿。余红星为石首市委常委、宣传部长夏某在职务调整上提供帮助，先后17次收受夏某给予的现金14.5万元</a:t>
            </a:r>
            <a:r>
              <a:rPr lang="zh-CN" altLang="en-US" sz="2000" dirty="0"/>
              <a:t>等。</a:t>
            </a:r>
            <a:endParaRPr lang="zh-CN" altLang="en-US" sz="2000" dirty="0"/>
          </a:p>
          <a:p>
            <a:pPr marL="0" indent="0">
              <a:lnSpc>
                <a:spcPct val="150000"/>
              </a:lnSpc>
              <a:spcBef>
                <a:spcPts val="20"/>
              </a:spcBef>
              <a:spcAft>
                <a:spcPts val="0"/>
              </a:spcAft>
              <a:buNone/>
            </a:pPr>
            <a:r>
              <a:rPr lang="en-US" altLang="zh-CN" sz="2000" dirty="0"/>
              <a:t>       </a:t>
            </a:r>
            <a:r>
              <a:rPr lang="zh-CN" altLang="en-US" sz="2000" dirty="0"/>
              <a:t>法院审理认定，被告人余红星身为国家机关工作人员，</a:t>
            </a:r>
            <a:r>
              <a:rPr lang="zh-CN" altLang="en-US" sz="2000" dirty="0">
                <a:highlight>
                  <a:srgbClr val="FFFF00"/>
                </a:highlight>
              </a:rPr>
              <a:t>利用职务上的便利为他人谋取利益，收受他人贿赂</a:t>
            </a:r>
            <a:r>
              <a:rPr lang="zh-CN" altLang="en-US" sz="2000" dirty="0"/>
              <a:t>，数额巨大，其行为构成受贿罪。其</a:t>
            </a:r>
            <a:r>
              <a:rPr lang="zh-CN" altLang="en-US" sz="2000" b="1" u="sng" dirty="0">
                <a:solidFill>
                  <a:srgbClr val="FF0000"/>
                </a:solidFill>
              </a:rPr>
              <a:t>实际收受贿赂的数额为80.8752万元</a:t>
            </a:r>
            <a:r>
              <a:rPr lang="zh-CN" altLang="en-US" sz="2000" dirty="0"/>
              <a:t>。2016年11月9日，汉江中级人民法院一审以受贿罪，判处余红星有期徒刑六年，并处罚金人民币20万元；余红星犯罪所得予以没收，上缴国库。</a:t>
            </a:r>
            <a:endParaRPr lang="zh-CN" altLang="en-US" sz="20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71270" y="476885"/>
            <a:ext cx="6776085" cy="645160"/>
          </a:xfrm>
          <a:prstGeom prst="rect">
            <a:avLst/>
          </a:prstGeom>
          <a:noFill/>
        </p:spPr>
        <p:txBody>
          <a:bodyPr wrap="square" rtlCol="0" anchor="t">
            <a:spAutoFit/>
          </a:bodyPr>
          <a:p>
            <a:pPr algn="ctr"/>
            <a:r>
              <a:rPr lang="zh-CN" altLang="en-US" sz="3600" dirty="0">
                <a:effectLst>
                  <a:outerShdw blurRad="38100" dist="19050" dir="2700000" algn="tl" rotWithShape="0">
                    <a:schemeClr val="dk1">
                      <a:alpha val="40000"/>
                    </a:schemeClr>
                  </a:outerShdw>
                </a:effectLst>
                <a:sym typeface="+mn-ea"/>
              </a:rPr>
              <a:t>六、案例分析</a:t>
            </a:r>
            <a:r>
              <a:rPr lang="en-US" altLang="zh-CN" sz="3600" dirty="0">
                <a:effectLst>
                  <a:outerShdw blurRad="38100" dist="19050" dir="2700000" algn="tl" rotWithShape="0">
                    <a:schemeClr val="dk1">
                      <a:alpha val="40000"/>
                    </a:schemeClr>
                  </a:outerShdw>
                </a:effectLst>
                <a:sym typeface="+mn-ea"/>
              </a:rPr>
              <a:t>-</a:t>
            </a:r>
            <a:r>
              <a:rPr lang="zh-CN" altLang="en-US" sz="2800" b="1" dirty="0">
                <a:solidFill>
                  <a:srgbClr val="FF0000"/>
                </a:solidFill>
                <a:effectLst>
                  <a:outerShdw blurRad="38100" dist="19050" dir="2700000" algn="tl" rotWithShape="0">
                    <a:schemeClr val="dk1">
                      <a:alpha val="40000"/>
                    </a:schemeClr>
                  </a:outerShdw>
                </a:effectLst>
                <a:sym typeface="+mn-ea"/>
              </a:rPr>
              <a:t>经济效益责任</a:t>
            </a:r>
            <a:endParaRPr lang="zh-CN" altLang="en-US" sz="2800" b="1" dirty="0">
              <a:solidFill>
                <a:srgbClr val="FF0000"/>
              </a:solidFill>
              <a:effectLst>
                <a:outerShdw blurRad="38100" dist="19050" dir="2700000" algn="tl" rotWithShape="0">
                  <a:schemeClr val="dk1">
                    <a:alpha val="40000"/>
                  </a:schemeClr>
                </a:outerShdw>
              </a:effectLst>
              <a:sym typeface="+mn-ea"/>
            </a:endParaRPr>
          </a:p>
        </p:txBody>
      </p:sp>
      <p:sp>
        <p:nvSpPr>
          <p:cNvPr id="3" name="文本框 2"/>
          <p:cNvSpPr txBox="1"/>
          <p:nvPr/>
        </p:nvSpPr>
        <p:spPr>
          <a:xfrm>
            <a:off x="323850" y="1265555"/>
            <a:ext cx="8614410" cy="5631180"/>
          </a:xfrm>
          <a:prstGeom prst="rect">
            <a:avLst/>
          </a:prstGeom>
          <a:noFill/>
        </p:spPr>
        <p:txBody>
          <a:bodyPr wrap="square" rtlCol="0">
            <a:spAutoFit/>
          </a:bodyPr>
          <a:p>
            <a:pPr indent="508000">
              <a:lnSpc>
                <a:spcPct val="150000"/>
              </a:lnSpc>
              <a:extLst>
                <a:ext uri="{35155182-B16C-46BC-9424-99874614C6A1}">
                  <wpsdc:indentchars xmlns:wpsdc="http://www.wps.cn/officeDocument/2017/drawingmlCustomData" val="200" checksum="282533468"/>
                </a:ext>
              </a:extLst>
            </a:pPr>
            <a:r>
              <a:rPr lang="zh-CN" altLang="en-US" sz="2000"/>
              <a:t>许某某，原系某省某市市委书记。许某某在担任某市委书记期间，</a:t>
            </a:r>
            <a:r>
              <a:rPr lang="zh-CN" altLang="en-US" sz="2000" b="1">
                <a:solidFill>
                  <a:srgbClr val="FF0000"/>
                </a:solidFill>
              </a:rPr>
              <a:t>因徇私情多次滥用职权，给有关单位和企业造成巨大损失</a:t>
            </a:r>
            <a:r>
              <a:rPr lang="zh-CN" altLang="en-US" sz="2000"/>
              <a:t>。其中，因支持某国际信托投资公司江东营业部违规经营，致使此单位资产损失和经营亏损总额达人民币</a:t>
            </a:r>
            <a:r>
              <a:rPr lang="zh-CN" altLang="en-US" sz="2000">
                <a:solidFill>
                  <a:schemeClr val="tx1"/>
                </a:solidFill>
                <a:highlight>
                  <a:srgbClr val="FFFF00"/>
                </a:highlight>
              </a:rPr>
              <a:t>11.97亿多元</a:t>
            </a:r>
            <a:r>
              <a:rPr lang="zh-CN" altLang="en-US" sz="2000"/>
              <a:t>。许某某还指示有关部门要求某日报社以</a:t>
            </a:r>
            <a:r>
              <a:rPr lang="zh-CN" altLang="en-US" sz="2000">
                <a:highlight>
                  <a:srgbClr val="FFFF00"/>
                </a:highlight>
              </a:rPr>
              <a:t>1.8亿元</a:t>
            </a:r>
            <a:r>
              <a:rPr lang="zh-CN" altLang="en-US" sz="2000"/>
              <a:t>购买存在严重质量问题的办公大楼，造成这座办公大楼至今无法使用的严重后果，影响了某日报社工作。在任职期间，许某某还要求中国银行某分行等单位为经营不善的某五洲有限公司</a:t>
            </a:r>
            <a:r>
              <a:rPr lang="zh-CN" altLang="en-US" sz="2000">
                <a:highlight>
                  <a:srgbClr val="FFFF00"/>
                </a:highlight>
              </a:rPr>
              <a:t>分别贷、借款共计人民币2500万多元，美元540万元</a:t>
            </a:r>
            <a:r>
              <a:rPr lang="zh-CN" altLang="en-US" sz="2000"/>
              <a:t>，全部贷款和大部分借款因公司资不抵债至今无法收回。</a:t>
            </a:r>
            <a:endParaRPr lang="zh-CN" altLang="en-US" sz="2000"/>
          </a:p>
          <a:p>
            <a:pPr indent="508000">
              <a:lnSpc>
                <a:spcPct val="150000"/>
              </a:lnSpc>
              <a:extLst>
                <a:ext uri="{35155182-B16C-46BC-9424-99874614C6A1}">
                  <wpsdc:indentchars xmlns:wpsdc="http://www.wps.cn/officeDocument/2017/drawingmlCustomData" val="200" checksum="282533468"/>
                </a:ext>
              </a:extLst>
            </a:pPr>
            <a:r>
              <a:rPr lang="zh-CN" altLang="en-US" sz="2000"/>
              <a:t>法院审理认为，许某某身为国家机关工作人员，为徇私情不正确履行职责，</a:t>
            </a:r>
            <a:r>
              <a:rPr lang="zh-CN" altLang="en-US" sz="2000" b="1">
                <a:solidFill>
                  <a:srgbClr val="FF0000"/>
                </a:solidFill>
              </a:rPr>
              <a:t>致使公共财产、国家和人民利益遭受特别重大损失</a:t>
            </a:r>
            <a:r>
              <a:rPr lang="zh-CN" altLang="en-US" sz="2000"/>
              <a:t>，其行为已构成</a:t>
            </a:r>
            <a:r>
              <a:rPr lang="zh-CN" altLang="en-US" sz="2000" b="1">
                <a:solidFill>
                  <a:srgbClr val="FF0000"/>
                </a:solidFill>
              </a:rPr>
              <a:t>滥用职权罪，且犯罪情节特别严重</a:t>
            </a:r>
            <a:r>
              <a:rPr lang="zh-CN" altLang="en-US" sz="2000"/>
              <a:t>，依照我国刑法第三百九十七条第一款、第二款之规定，依法判处</a:t>
            </a:r>
            <a:r>
              <a:rPr lang="zh-CN" altLang="en-US" sz="2000" b="1">
                <a:solidFill>
                  <a:srgbClr val="FF0000"/>
                </a:solidFill>
              </a:rPr>
              <a:t>有期徒刑10年</a:t>
            </a:r>
            <a:r>
              <a:rPr lang="zh-CN" altLang="en-US" sz="2000"/>
              <a:t>。</a:t>
            </a:r>
            <a:endParaRPr lang="zh-CN" altLang="en-US" sz="200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sz="3200" dirty="0">
                <a:effectLst>
                  <a:outerShdw blurRad="38100" dist="19050" dir="2700000" algn="tl" rotWithShape="0">
                    <a:schemeClr val="dk1">
                      <a:alpha val="40000"/>
                    </a:schemeClr>
                  </a:outerShdw>
                </a:effectLst>
                <a:sym typeface="+mn-ea"/>
              </a:rPr>
              <a:t>六、案例分析</a:t>
            </a:r>
            <a:r>
              <a:rPr lang="en-US" altLang="zh-CN" sz="3200" dirty="0">
                <a:effectLst>
                  <a:outerShdw blurRad="38100" dist="19050" dir="2700000" algn="tl" rotWithShape="0">
                    <a:schemeClr val="dk1">
                      <a:alpha val="40000"/>
                    </a:schemeClr>
                  </a:outerShdw>
                </a:effectLst>
                <a:sym typeface="+mn-ea"/>
              </a:rPr>
              <a:t>-</a:t>
            </a:r>
            <a:r>
              <a:rPr lang="en-US" altLang="zh-CN" sz="3200" dirty="0">
                <a:solidFill>
                  <a:srgbClr val="FF0000"/>
                </a:solidFill>
                <a:sym typeface="+mn-ea"/>
              </a:rPr>
              <a:t>赖小民</a:t>
            </a:r>
            <a:endParaRPr lang="en-US" altLang="zh-CN" sz="3200" dirty="0">
              <a:solidFill>
                <a:srgbClr val="FF0000"/>
              </a:solidFill>
              <a:effectLst>
                <a:outerShdw blurRad="38100" dist="19050" dir="2700000" algn="tl" rotWithShape="0">
                  <a:schemeClr val="dk1">
                    <a:alpha val="40000"/>
                  </a:schemeClr>
                </a:outerShdw>
              </a:effectLst>
              <a:sym typeface="+mn-ea"/>
            </a:endParaRPr>
          </a:p>
        </p:txBody>
      </p:sp>
      <p:sp>
        <p:nvSpPr>
          <p:cNvPr id="3" name="内容占位符 2"/>
          <p:cNvSpPr>
            <a:spLocks noGrp="1"/>
          </p:cNvSpPr>
          <p:nvPr>
            <p:ph idx="1"/>
          </p:nvPr>
        </p:nvSpPr>
        <p:spPr>
          <a:xfrm>
            <a:off x="4715510" y="1917065"/>
            <a:ext cx="4094480" cy="4530725"/>
          </a:xfrm>
        </p:spPr>
        <p:txBody>
          <a:bodyPr/>
          <a:lstStyle/>
          <a:p>
            <a:pPr marL="0" indent="0">
              <a:lnSpc>
                <a:spcPct val="150000"/>
              </a:lnSpc>
              <a:spcBef>
                <a:spcPts val="20"/>
              </a:spcBef>
              <a:spcAft>
                <a:spcPts val="0"/>
              </a:spcAft>
              <a:buNone/>
            </a:pPr>
            <a:r>
              <a:rPr lang="en-US" altLang="zh-CN" sz="2000" dirty="0"/>
              <a:t>       赖小民，中国华融资产管理股份有限公司原党委书记、原董事长。2008年至2018年，被告人赖小民利用职务上的便利，以及职权和地位形成的便利条件，通过其他国家工作人员职务上的行为，为有关单位和个人提供帮助，直接或通过特定关系人非法收受、索取相关单位和个人给予的财物，</a:t>
            </a:r>
            <a:r>
              <a:rPr lang="en-US" altLang="zh-CN" sz="2000" dirty="0">
                <a:solidFill>
                  <a:schemeClr val="tx1"/>
                </a:solidFill>
                <a:highlight>
                  <a:srgbClr val="FFFF00"/>
                </a:highlight>
              </a:rPr>
              <a:t>共计折合人民币17.88亿余元。</a:t>
            </a:r>
            <a:endParaRPr lang="en-US" altLang="zh-CN" sz="2000" dirty="0">
              <a:solidFill>
                <a:schemeClr val="tx1"/>
              </a:solidFill>
              <a:highlight>
                <a:srgbClr val="FFFF00"/>
              </a:highlight>
            </a:endParaRPr>
          </a:p>
          <a:p>
            <a:pPr marL="0" indent="0">
              <a:lnSpc>
                <a:spcPct val="150000"/>
              </a:lnSpc>
              <a:spcBef>
                <a:spcPts val="20"/>
              </a:spcBef>
              <a:spcAft>
                <a:spcPts val="0"/>
              </a:spcAft>
              <a:buNone/>
            </a:pPr>
            <a:endParaRPr lang="en-US" altLang="zh-CN" sz="2000" dirty="0">
              <a:solidFill>
                <a:schemeClr val="tx1"/>
              </a:solidFill>
              <a:highlight>
                <a:srgbClr val="FFFF00"/>
              </a:highlight>
            </a:endParaRPr>
          </a:p>
        </p:txBody>
      </p:sp>
      <p:pic>
        <p:nvPicPr>
          <p:cNvPr id="4" name="图片 3"/>
          <p:cNvPicPr>
            <a:picLocks noChangeAspect="1"/>
          </p:cNvPicPr>
          <p:nvPr>
            <p:custDataLst>
              <p:tags r:id="rId1"/>
            </p:custDataLst>
          </p:nvPr>
        </p:nvPicPr>
        <p:blipFill>
          <a:blip r:embed="rId2"/>
          <a:stretch>
            <a:fillRect/>
          </a:stretch>
        </p:blipFill>
        <p:spPr>
          <a:xfrm>
            <a:off x="251460" y="1553845"/>
            <a:ext cx="3723640" cy="5025390"/>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sz="3200"/>
              <a:t>十七亿巨款向你述说：贪腐没有“免死金牌”</a:t>
            </a:r>
            <a:endParaRPr lang="zh-CN" altLang="en-US" sz="3200"/>
          </a:p>
        </p:txBody>
      </p:sp>
      <p:sp>
        <p:nvSpPr>
          <p:cNvPr id="3" name="内容占位符 2"/>
          <p:cNvSpPr>
            <a:spLocks noGrp="1"/>
          </p:cNvSpPr>
          <p:nvPr>
            <p:ph idx="1"/>
          </p:nvPr>
        </p:nvSpPr>
        <p:spPr>
          <a:xfrm>
            <a:off x="4552315" y="1341120"/>
            <a:ext cx="4474845" cy="4530725"/>
          </a:xfrm>
        </p:spPr>
        <p:txBody>
          <a:bodyPr/>
          <a:lstStyle/>
          <a:p>
            <a:pPr marL="0" indent="0">
              <a:lnSpc>
                <a:spcPct val="150000"/>
              </a:lnSpc>
              <a:spcBef>
                <a:spcPts val="20"/>
              </a:spcBef>
              <a:spcAft>
                <a:spcPts val="0"/>
              </a:spcAft>
              <a:buNone/>
            </a:pPr>
            <a:r>
              <a:rPr lang="en-US" altLang="zh-CN" sz="2000" dirty="0"/>
              <a:t>      2021年1月5日，天津市第二中级人民法院公开宣判由天津市人民检察院第二分院提起公诉的中国华融资产管理股份有限公司原党委书记、董事长赖小民</a:t>
            </a:r>
            <a:r>
              <a:rPr lang="en-US" altLang="zh-CN" sz="2000" dirty="0">
                <a:highlight>
                  <a:srgbClr val="FFFF00"/>
                </a:highlight>
              </a:rPr>
              <a:t>受贿、贪污、重婚</a:t>
            </a:r>
            <a:r>
              <a:rPr lang="en-US" altLang="zh-CN" sz="2000" dirty="0"/>
              <a:t>一案，对被告人赖小民以受贿罪判处死刑，剥夺政治权利终身，并处没收个人全部财产；以贪污罪，判处有期徒刑十一年，并处没收个人财产人民币二百万元；以重婚罪，判处有期徒刑一年，决定执行死刑，剥夺政治权利终身，并处没收个人全部财产。</a:t>
            </a:r>
            <a:endParaRPr lang="en-US" altLang="zh-CN" sz="2000" dirty="0"/>
          </a:p>
        </p:txBody>
      </p:sp>
      <p:pic>
        <p:nvPicPr>
          <p:cNvPr id="5" name="图片 4"/>
          <p:cNvPicPr>
            <a:picLocks noChangeAspect="1"/>
          </p:cNvPicPr>
          <p:nvPr>
            <p:custDataLst>
              <p:tags r:id="rId1"/>
            </p:custDataLst>
          </p:nvPr>
        </p:nvPicPr>
        <p:blipFill>
          <a:blip r:embed="rId2"/>
          <a:stretch>
            <a:fillRect/>
          </a:stretch>
        </p:blipFill>
        <p:spPr>
          <a:xfrm>
            <a:off x="179070" y="2565400"/>
            <a:ext cx="4184650" cy="3099435"/>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标题 91137"/>
          <p:cNvSpPr>
            <a:spLocks noGrp="1"/>
          </p:cNvSpPr>
          <p:nvPr>
            <p:ph type="title"/>
          </p:nvPr>
        </p:nvSpPr>
        <p:spPr/>
        <p:txBody>
          <a:bodyPr anchor="ctr"/>
          <a:lstStyle/>
          <a:p>
            <a:pPr algn="ctr"/>
            <a:r>
              <a:rPr lang="zh-CN" altLang="en-US" dirty="0"/>
              <a:t>内容回顾</a:t>
            </a:r>
            <a:endParaRPr lang="zh-CN" altLang="en-US" dirty="0"/>
          </a:p>
        </p:txBody>
      </p:sp>
      <p:sp>
        <p:nvSpPr>
          <p:cNvPr id="91139" name="文本占位符 91138"/>
          <p:cNvSpPr>
            <a:spLocks noGrp="1"/>
          </p:cNvSpPr>
          <p:nvPr>
            <p:ph type="body" idx="1"/>
          </p:nvPr>
        </p:nvSpPr>
        <p:spPr/>
        <p:txBody>
          <a:bodyPr/>
          <a:lstStyle/>
          <a:p>
            <a:pPr>
              <a:lnSpc>
                <a:spcPct val="135000"/>
              </a:lnSpc>
            </a:pPr>
            <a:r>
              <a:rPr lang="zh-CN" altLang="en-US" dirty="0">
                <a:sym typeface="+mn-ea"/>
              </a:rPr>
              <a:t>一、经济责任审计的产生和发展</a:t>
            </a:r>
            <a:endParaRPr lang="zh-CN" altLang="en-US" dirty="0"/>
          </a:p>
          <a:p>
            <a:pPr>
              <a:lnSpc>
                <a:spcPct val="135000"/>
              </a:lnSpc>
            </a:pPr>
            <a:r>
              <a:rPr lang="zh-CN" altLang="en-US" dirty="0">
                <a:sym typeface="+mn-ea"/>
              </a:rPr>
              <a:t>二、什么是经济责任审计</a:t>
            </a:r>
            <a:endParaRPr lang="zh-CN" altLang="en-US" dirty="0"/>
          </a:p>
          <a:p>
            <a:pPr>
              <a:lnSpc>
                <a:spcPct val="135000"/>
              </a:lnSpc>
            </a:pPr>
            <a:r>
              <a:rPr lang="zh-CN" altLang="en-US" dirty="0">
                <a:sym typeface="+mn-ea"/>
              </a:rPr>
              <a:t>三、经济责任审计“审什么”</a:t>
            </a:r>
            <a:endParaRPr lang="zh-CN" altLang="en-US" dirty="0"/>
          </a:p>
          <a:p>
            <a:pPr>
              <a:lnSpc>
                <a:spcPct val="135000"/>
              </a:lnSpc>
            </a:pPr>
            <a:r>
              <a:rPr lang="zh-CN" altLang="en-US" dirty="0">
                <a:sym typeface="+mn-ea"/>
              </a:rPr>
              <a:t>四、经济责任审计“怎么审”</a:t>
            </a:r>
            <a:endParaRPr lang="zh-CN" altLang="en-US" dirty="0">
              <a:sym typeface="+mn-ea"/>
            </a:endParaRPr>
          </a:p>
          <a:p>
            <a:pPr>
              <a:lnSpc>
                <a:spcPct val="135000"/>
              </a:lnSpc>
            </a:pPr>
            <a:r>
              <a:rPr lang="zh-CN" altLang="en-US" dirty="0">
                <a:sym typeface="+mn-ea"/>
              </a:rPr>
              <a:t>五、</a:t>
            </a:r>
            <a:r>
              <a:rPr lang="zh-CN" altLang="en-US" b="1" dirty="0">
                <a:latin typeface="Times New Roman" panose="02020603050405020304" pitchFamily="18" charset="0"/>
                <a:sym typeface="+mn-ea"/>
              </a:rPr>
              <a:t>领导干部履行经济责任风险防范清单</a:t>
            </a:r>
            <a:endParaRPr lang="zh-CN" altLang="en-US" dirty="0"/>
          </a:p>
          <a:p>
            <a:pPr>
              <a:lnSpc>
                <a:spcPct val="135000"/>
              </a:lnSpc>
            </a:pPr>
            <a:r>
              <a:rPr lang="zh-CN" altLang="en-US" dirty="0">
                <a:sym typeface="+mn-ea"/>
              </a:rPr>
              <a:t>六、案例分析</a:t>
            </a:r>
            <a:endParaRPr lang="zh-CN" alt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9" name="文本占位符 638978"/>
          <p:cNvSpPr>
            <a:spLocks noGrp="1"/>
          </p:cNvSpPr>
          <p:nvPr>
            <p:ph type="body" idx="1"/>
          </p:nvPr>
        </p:nvSpPr>
        <p:spPr>
          <a:xfrm>
            <a:off x="653143" y="778008"/>
            <a:ext cx="7375904" cy="1898725"/>
          </a:xfrm>
        </p:spPr>
        <p:txBody>
          <a:bodyPr wrap="square"/>
          <a:lstStyle/>
          <a:p>
            <a:pPr marL="0" indent="0" algn="ctr">
              <a:lnSpc>
                <a:spcPct val="170000"/>
              </a:lnSpc>
              <a:spcBef>
                <a:spcPct val="900000"/>
              </a:spcBef>
              <a:buNone/>
            </a:pPr>
            <a:r>
              <a:rPr lang="zh-CN" altLang="en-US" sz="7260" b="1" dirty="0">
                <a:solidFill>
                  <a:srgbClr val="E52819"/>
                </a:solidFill>
                <a:latin typeface="黑体" panose="02010609060101010101" pitchFamily="49" charset="-122"/>
                <a:ea typeface="黑体" panose="02010609060101010101" pitchFamily="49" charset="-122"/>
              </a:rPr>
              <a:t>谢 谢！</a:t>
            </a:r>
            <a:r>
              <a:rPr lang="zh-CN" altLang="en-US" sz="7260" b="1" dirty="0">
                <a:latin typeface="黑体" panose="02010609060101010101" pitchFamily="49" charset="-122"/>
                <a:ea typeface="黑体" panose="02010609060101010101" pitchFamily="49" charset="-122"/>
              </a:rPr>
              <a:t> </a:t>
            </a:r>
            <a:endParaRPr lang="zh-CN" altLang="en-US" sz="7260" b="1" dirty="0">
              <a:latin typeface="黑体" panose="02010609060101010101" pitchFamily="49" charset="-122"/>
              <a:ea typeface="黑体" panose="02010609060101010101" pitchFamily="49" charset="-122"/>
            </a:endParaRPr>
          </a:p>
        </p:txBody>
      </p:sp>
      <p:pic>
        <p:nvPicPr>
          <p:cNvPr id="100" name="图片 99"/>
          <p:cNvPicPr/>
          <p:nvPr/>
        </p:nvPicPr>
        <p:blipFill>
          <a:blip r:embed="rId1" r:link="rId2"/>
          <a:stretch>
            <a:fillRect/>
          </a:stretch>
        </p:blipFill>
        <p:spPr>
          <a:xfrm>
            <a:off x="0" y="2783541"/>
            <a:ext cx="9140158" cy="3907331"/>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a:effectLst>
                  <a:outerShdw blurRad="38100" dist="38100" dir="2700000" algn="tl">
                    <a:srgbClr val="000000">
                      <a:alpha val="43137"/>
                    </a:srgbClr>
                  </a:outerShdw>
                </a:effectLst>
              </a:rPr>
              <a:t>审计关口需要前沿，由内控走向控制</a:t>
            </a:r>
            <a:endParaRPr lang="zh-CN" altLang="en-US" b="1">
              <a:effectLst>
                <a:outerShdw blurRad="38100" dist="38100" dir="2700000" algn="tl">
                  <a:srgbClr val="000000">
                    <a:alpha val="43137"/>
                  </a:srgbClr>
                </a:outerShdw>
              </a:effectLst>
            </a:endParaRPr>
          </a:p>
        </p:txBody>
      </p:sp>
      <p:sp>
        <p:nvSpPr>
          <p:cNvPr id="3" name="内容占位符 2"/>
          <p:cNvSpPr>
            <a:spLocks noGrp="1"/>
          </p:cNvSpPr>
          <p:nvPr>
            <p:ph sz="half" idx="1"/>
          </p:nvPr>
        </p:nvSpPr>
        <p:spPr>
          <a:xfrm>
            <a:off x="461010" y="1202690"/>
            <a:ext cx="8089265" cy="2427605"/>
          </a:xfrm>
        </p:spPr>
        <p:txBody>
          <a:bodyPr/>
          <a:lstStyle/>
          <a:p>
            <a:pPr>
              <a:lnSpc>
                <a:spcPct val="190000"/>
              </a:lnSpc>
            </a:pPr>
            <a:r>
              <a:rPr lang="zh-CN" altLang="en-US">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据记者得到比较可靠的消息，李向东带出去的资金，在3.4亿-4.5四亿之间。在所有的猜测中，现在的焦点都指向成都娱音科技有限公司，从现在所掌握情况来看，娱音科技是和音乐基地合作的最大受益者。</a:t>
            </a:r>
            <a:endParaRPr lang="zh-CN" altLang="en-US">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zh-CN" altLang="en-US">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KSO_WM_UNIT_PLACING_PICTURE_USER_VIEWPORT" val="{&quot;height&quot;:6360,&quot;width&quot;:9060}"/>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wm#"/>
  <p:tag name="KSO_WM_TEMPLATE_CATEGORY" val="custom"/>
  <p:tag name="KSO_WM_TEMPLATE_INDEX" val="151"/>
</p:tagLst>
</file>

<file path=ppt/tags/tag4.xml><?xml version="1.0" encoding="utf-8"?>
<p:tagLst xmlns:p="http://schemas.openxmlformats.org/presentationml/2006/main">
  <p:tag name="KSO_WM_BEAUTIFY_FLAG" val="#wm#"/>
  <p:tag name="KSO_WM_TEMPLATE_CATEGORY" val="custom"/>
  <p:tag name="KSO_WM_TEMPLATE_INDEX" val="151"/>
</p:tagLst>
</file>

<file path=ppt/tags/tag5.xml><?xml version="1.0" encoding="utf-8"?>
<p:tagLst xmlns:p="http://schemas.openxmlformats.org/presentationml/2006/main">
  <p:tag name="KSO_WM_UNIT_PLACING_PICTURE_USER_VIEWPORT" val="{&quot;height&quot;:2349,&quot;width&quot;:3276}"/>
</p:tagLst>
</file>

<file path=ppt/tags/tag6.xml><?xml version="1.0" encoding="utf-8"?>
<p:tagLst xmlns:p="http://schemas.openxmlformats.org/presentationml/2006/main">
  <p:tag name="KSO_WM_UNIT_TABLE_BEAUTIFY" val="smartTable{ccd92cca-8de5-4fff-acdf-cf33a86f2353}"/>
</p:tagLst>
</file>

<file path=ppt/tags/tag7.xml><?xml version="1.0" encoding="utf-8"?>
<p:tagLst xmlns:p="http://schemas.openxmlformats.org/presentationml/2006/main">
  <p:tag name="KSO_WM_BEAUTIFY_FLAG" val=""/>
  <p:tag name="KSO_WM_UNIT_PLACING_PICTURE_USER_VIEWPORT" val="{&quot;height&quot;:9015,&quot;width&quot;:8160}"/>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COMMONDATA" val="eyJoZGlkIjoiNTg1ZDMyMjMxZTM4NjU5N2NiYzMzYjU3MjBiZTZkYzgifQ=="/>
  <p:tag name="KSO_WPP_MARK_KEY" val="79b52f3e-be9a-4ab6-9b78-9452c647cb8f"/>
</p:tagLst>
</file>

<file path=ppt/theme/theme1.xml><?xml version="1.0" encoding="utf-8"?>
<a:theme xmlns:a="http://schemas.openxmlformats.org/drawingml/2006/main" name="Watermark">
  <a:themeElements>
    <a:clrScheme name="">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2C1D3"/>
      </a:accent6>
      <a:hlink>
        <a:srgbClr val="6767FF"/>
      </a:hlink>
      <a:folHlink>
        <a:srgbClr val="9933FF"/>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2C1D3"/>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6D79F"/>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1"/>
        </a:accent5>
        <a:accent6>
          <a:srgbClr val="BBC9B8"/>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
        <a:dk1>
          <a:srgbClr val="FFFFCC"/>
        </a:dk1>
        <a:lt1>
          <a:srgbClr val="336600"/>
        </a:lt1>
        <a:dk2>
          <a:srgbClr val="FFFFCC"/>
        </a:dk2>
        <a:lt2>
          <a:srgbClr val="333300"/>
        </a:lt2>
        <a:accent1>
          <a:srgbClr val="99CC00"/>
        </a:accent1>
        <a:accent2>
          <a:srgbClr val="669900"/>
        </a:accent2>
        <a:accent3>
          <a:srgbClr val="ADB9AA"/>
        </a:accent3>
        <a:accent4>
          <a:srgbClr val="DCDCAF"/>
        </a:accent4>
        <a:accent5>
          <a:srgbClr val="CAE2AA"/>
        </a:accent5>
        <a:accent6>
          <a:srgbClr val="5B8900"/>
        </a:accent6>
        <a:hlink>
          <a:srgbClr val="CC9900"/>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FF"/>
        </a:dk1>
        <a:lt1>
          <a:srgbClr val="004A48"/>
        </a:lt1>
        <a:dk2>
          <a:srgbClr val="FFFFFF"/>
        </a:dk2>
        <a:lt2>
          <a:srgbClr val="424458"/>
        </a:lt2>
        <a:accent1>
          <a:srgbClr val="83B200"/>
        </a:accent1>
        <a:accent2>
          <a:srgbClr val="006260"/>
        </a:accent2>
        <a:accent3>
          <a:srgbClr val="AAB2B1"/>
        </a:accent3>
        <a:accent4>
          <a:srgbClr val="DCDCDC"/>
        </a:accent4>
        <a:accent5>
          <a:srgbClr val="C2D5AA"/>
        </a:accent5>
        <a:accent6>
          <a:srgbClr val="005755"/>
        </a:accent6>
        <a:hlink>
          <a:srgbClr val="6666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1C2046"/>
        </a:lt1>
        <a:dk2>
          <a:srgbClr val="FFFFFF"/>
        </a:dk2>
        <a:lt2>
          <a:srgbClr val="000000"/>
        </a:lt2>
        <a:accent1>
          <a:srgbClr val="00CCFF"/>
        </a:accent1>
        <a:accent2>
          <a:srgbClr val="2D226E"/>
        </a:accent2>
        <a:accent3>
          <a:srgbClr val="AAABB1"/>
        </a:accent3>
        <a:accent4>
          <a:srgbClr val="DCDCDC"/>
        </a:accent4>
        <a:accent5>
          <a:srgbClr val="AAE2FF"/>
        </a:accent5>
        <a:accent6>
          <a:srgbClr val="281E62"/>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
        <a:dk1>
          <a:srgbClr val="FFFFFF"/>
        </a:dk1>
        <a:lt1>
          <a:srgbClr val="000066"/>
        </a:lt1>
        <a:dk2>
          <a:srgbClr val="FFFFFF"/>
        </a:dk2>
        <a:lt2>
          <a:srgbClr val="424458"/>
        </a:lt2>
        <a:accent1>
          <a:srgbClr val="6666FF"/>
        </a:accent1>
        <a:accent2>
          <a:srgbClr val="333399"/>
        </a:accent2>
        <a:accent3>
          <a:srgbClr val="AAAAB9"/>
        </a:accent3>
        <a:accent4>
          <a:srgbClr val="DCDCDC"/>
        </a:accent4>
        <a:accent5>
          <a:srgbClr val="B9B9FF"/>
        </a:accent5>
        <a:accent6>
          <a:srgbClr val="2D2D89"/>
        </a:accent6>
        <a:hlink>
          <a:srgbClr val="FF9900"/>
        </a:hlink>
        <a:folHlink>
          <a:srgbClr val="CCCC00"/>
        </a:folHlink>
      </a:clrScheme>
      <a:clrMap bg1="lt1" tx1="dk1" bg2="lt2" tx2="dk2" accent1="accent1" accent2="accent2" accent3="accent3" accent4="accent4" accent5="accent5" accent6="accent6" hlink="hlink" folHlink="folHlink"/>
    </a:extraClrScheme>
    <a:extraClrScheme>
      <a:clrScheme name="">
        <a:dk1>
          <a:srgbClr val="FFFFCC"/>
        </a:dk1>
        <a:lt1>
          <a:srgbClr val="390B20"/>
        </a:lt1>
        <a:dk2>
          <a:srgbClr val="FFFFCC"/>
        </a:dk2>
        <a:lt2>
          <a:srgbClr val="1C1C1C"/>
        </a:lt2>
        <a:accent1>
          <a:srgbClr val="FF916F"/>
        </a:accent1>
        <a:accent2>
          <a:srgbClr val="561450"/>
        </a:accent2>
        <a:accent3>
          <a:srgbClr val="AEAAAB"/>
        </a:accent3>
        <a:accent4>
          <a:srgbClr val="DCDCAF"/>
        </a:accent4>
        <a:accent5>
          <a:srgbClr val="FFC7BB"/>
        </a:accent5>
        <a:accent6>
          <a:srgbClr val="4C1147"/>
        </a:accent6>
        <a:hlink>
          <a:srgbClr val="637D95"/>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FF"/>
        </a:dk1>
        <a:lt1>
          <a:srgbClr val="722104"/>
        </a:lt1>
        <a:dk2>
          <a:srgbClr val="FFFFFF"/>
        </a:dk2>
        <a:lt2>
          <a:srgbClr val="4C0000"/>
        </a:lt2>
        <a:accent1>
          <a:srgbClr val="CC6600"/>
        </a:accent1>
        <a:accent2>
          <a:srgbClr val="8A2E00"/>
        </a:accent2>
        <a:accent3>
          <a:srgbClr val="BCABAA"/>
        </a:accent3>
        <a:accent4>
          <a:srgbClr val="DCDCDC"/>
        </a:accent4>
        <a:accent5>
          <a:srgbClr val="E2B9AA"/>
        </a:accent5>
        <a:accent6>
          <a:srgbClr val="7B2800"/>
        </a:accent6>
        <a:hlink>
          <a:srgbClr val="FFCC00"/>
        </a:hlink>
        <a:folHlink>
          <a:srgbClr val="FF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Watermark</Template>
  <TotalTime>0</TotalTime>
  <Words>15681</Words>
  <Application>WPS 演示</Application>
  <PresentationFormat>全屏显示(4:3)</PresentationFormat>
  <Paragraphs>1149</Paragraphs>
  <Slides>88</Slides>
  <Notes>5</Notes>
  <HiddenSlides>0</HiddenSlides>
  <MMClips>0</MMClips>
  <ScaleCrop>false</ScaleCrop>
  <HeadingPairs>
    <vt:vector size="8" baseType="variant">
      <vt:variant>
        <vt:lpstr>已用的字体</vt:lpstr>
      </vt:variant>
      <vt:variant>
        <vt:i4>19</vt:i4>
      </vt:variant>
      <vt:variant>
        <vt:lpstr>主题</vt:lpstr>
      </vt:variant>
      <vt:variant>
        <vt:i4>1</vt:i4>
      </vt:variant>
      <vt:variant>
        <vt:lpstr>嵌入 OLE 服务器</vt:lpstr>
      </vt:variant>
      <vt:variant>
        <vt:i4>1</vt:i4>
      </vt:variant>
      <vt:variant>
        <vt:lpstr>幻灯片标题</vt:lpstr>
      </vt:variant>
      <vt:variant>
        <vt:i4>88</vt:i4>
      </vt:variant>
    </vt:vector>
  </HeadingPairs>
  <TitlesOfParts>
    <vt:vector size="109" baseType="lpstr">
      <vt:lpstr>Arial</vt:lpstr>
      <vt:lpstr>宋体</vt:lpstr>
      <vt:lpstr>Wingdings</vt:lpstr>
      <vt:lpstr>Times New Roman</vt:lpstr>
      <vt:lpstr>方正中倩简体</vt:lpstr>
      <vt:lpstr>华文行楷</vt:lpstr>
      <vt:lpstr>Wingdings</vt:lpstr>
      <vt:lpstr>黑体</vt:lpstr>
      <vt:lpstr>微软雅黑</vt:lpstr>
      <vt:lpstr>Arial Unicode MS</vt:lpstr>
      <vt:lpstr>Calibri</vt:lpstr>
      <vt:lpstr>仿宋</vt:lpstr>
      <vt:lpstr>华文琥珀</vt:lpstr>
      <vt:lpstr>楷体</vt:lpstr>
      <vt:lpstr>隶书</vt:lpstr>
      <vt:lpstr>Arial Rounded MT Bold</vt:lpstr>
      <vt:lpstr>华文楷体</vt:lpstr>
      <vt:lpstr>仿宋_GB2312</vt:lpstr>
      <vt:lpstr>Verdana</vt:lpstr>
      <vt:lpstr>Watermark</vt:lpstr>
      <vt:lpstr>CorelDRAW.Graphic.9</vt:lpstr>
      <vt:lpstr>领导干部履行经济责任： 风险防范清单及案例</vt:lpstr>
      <vt:lpstr>PowerPoint 演示文稿</vt:lpstr>
      <vt:lpstr>“百名红通人员”第7号——李向东</vt:lpstr>
      <vt:lpstr>“百名红通人员”第7号——李向东</vt:lpstr>
      <vt:lpstr>“百名红通人员”第7号——李向东</vt:lpstr>
      <vt:lpstr>被审计谈话后凌晨携巨款出逃</vt:lpstr>
      <vt:lpstr>被审计谈话后凌晨携巨款出逃</vt:lpstr>
      <vt:lpstr>审计关口需要前沿，由内控走向控制</vt:lpstr>
      <vt:lpstr>审计关口需要前沿，由内控走向控制</vt:lpstr>
      <vt:lpstr>PowerPoint 演示文稿</vt:lpstr>
      <vt:lpstr>审计之道  &amp;  审计之术</vt:lpstr>
      <vt:lpstr>经济责任审计受到文化 的深刻影响</vt:lpstr>
      <vt:lpstr>主要内容</vt:lpstr>
      <vt:lpstr>一、经济责任审计的产生和发展</vt:lpstr>
      <vt:lpstr>一、经济责任审计的产生和发展</vt:lpstr>
      <vt:lpstr>一、经济责任审计的产生和发展</vt:lpstr>
      <vt:lpstr>一、经济责任审计的产生和发展</vt:lpstr>
      <vt:lpstr>胡锦涛同志两次对山东菏泽市 进行离任审计的经验作出批示</vt:lpstr>
      <vt:lpstr>一、经济责任审计的产生和发展</vt:lpstr>
      <vt:lpstr>经济责任审计制度变迁过程</vt:lpstr>
      <vt:lpstr>经济责任审计制度变迁过程</vt:lpstr>
      <vt:lpstr>二、什么是经济责任审计</vt:lpstr>
      <vt:lpstr>PowerPoint 演示文稿</vt:lpstr>
      <vt:lpstr>二、什么是经济责任审计</vt:lpstr>
      <vt:lpstr>二、什么是经济责任审计</vt:lpstr>
      <vt:lpstr>PowerPoint 演示文稿</vt:lpstr>
      <vt:lpstr>二、什么是经济责任审计</vt:lpstr>
      <vt:lpstr> 【责任划分标准】––直接责任 </vt:lpstr>
      <vt:lpstr>【责任划分标准】––领导责任</vt:lpstr>
      <vt:lpstr>经济责任审计的特点</vt:lpstr>
      <vt:lpstr>二、什么是经济责任审计</vt:lpstr>
      <vt:lpstr>二、什么是经济责任审计</vt:lpstr>
      <vt:lpstr>二、什么是经济责任审计</vt:lpstr>
      <vt:lpstr>地方经济责任审计工作 联席会议制度</vt:lpstr>
      <vt:lpstr>二、什么是经济责任审计</vt:lpstr>
      <vt:lpstr>二、什么是经济责任审计</vt:lpstr>
      <vt:lpstr>二、什么是经济责任审计</vt:lpstr>
      <vt:lpstr>PowerPoint 演示文稿</vt:lpstr>
      <vt:lpstr>三、经济责任审计“审什么”</vt:lpstr>
      <vt:lpstr>三、经济责任审计“审什么”</vt:lpstr>
      <vt:lpstr>【确定审计对象的原则】 </vt:lpstr>
      <vt:lpstr>三、经济责任审计“审什么”</vt:lpstr>
      <vt:lpstr>三、经济责任审计“审什么”</vt:lpstr>
      <vt:lpstr>三、经济责任审计“审什么”</vt:lpstr>
      <vt:lpstr>PowerPoint 演示文稿</vt:lpstr>
      <vt:lpstr>四、经济责任审计“怎么审”</vt:lpstr>
      <vt:lpstr>四、经济责任审计“怎么审”</vt:lpstr>
      <vt:lpstr>四、经济责任审计“怎么审”</vt:lpstr>
      <vt:lpstr> 四、经济责任审计“怎么审”  </vt:lpstr>
      <vt:lpstr> 四、经济责任审计“怎么审”</vt:lpstr>
      <vt:lpstr>四、经济责任审计“怎么审” </vt:lpstr>
      <vt:lpstr>四、经济责任审计“怎么审” </vt:lpstr>
      <vt:lpstr>四、经济责任审计“怎么审” </vt:lpstr>
      <vt:lpstr>经济责任审计流程：以国有企业为例</vt:lpstr>
      <vt:lpstr>PowerPoint 演示文稿</vt:lpstr>
      <vt:lpstr>经济责任审计步骤</vt:lpstr>
      <vt:lpstr>PowerPoint 演示文稿</vt:lpstr>
      <vt:lpstr>四、经济责任审计“怎么审”</vt:lpstr>
      <vt:lpstr>四、经济责任审计“怎么审”</vt:lpstr>
      <vt:lpstr>四、经济责任审计“怎么审”</vt:lpstr>
      <vt:lpstr>四、经济责任审计“怎么审”</vt:lpstr>
      <vt:lpstr>四、经济责任审计“怎么审” </vt:lpstr>
      <vt:lpstr>经济责任审计定责之流程 </vt:lpstr>
      <vt:lpstr>四、经济责任审计“怎么审” </vt:lpstr>
      <vt:lpstr>四、经济责任审计“怎么审” </vt:lpstr>
      <vt:lpstr>四、经济责任审计“怎么审” </vt:lpstr>
      <vt:lpstr>四、经济责任审计“怎么审” </vt:lpstr>
      <vt:lpstr>PowerPoint 演示文稿</vt:lpstr>
      <vt:lpstr>PowerPoint 演示文稿</vt:lpstr>
      <vt:lpstr>访谈法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七、案例分析-经济管理责任</vt:lpstr>
      <vt:lpstr>七、案例分析-廉政管理责任</vt:lpstr>
      <vt:lpstr>PowerPoint 演示文稿</vt:lpstr>
      <vt:lpstr>七、案例分析-赖小民</vt:lpstr>
      <vt:lpstr>十七亿巨款向你述说：贪腐没有“免死金牌”</vt:lpstr>
      <vt:lpstr>内容回顾</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经济责任审计： “审什么”和“怎么审”</dc:title>
  <dc:creator>admin</dc:creator>
  <cp:lastModifiedBy>徐俠客</cp:lastModifiedBy>
  <cp:revision>394</cp:revision>
  <dcterms:created xsi:type="dcterms:W3CDTF">2015-11-06T08:53:00Z</dcterms:created>
  <dcterms:modified xsi:type="dcterms:W3CDTF">2023-04-25T09:22:39Z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A8E4B3F33035418994DBF060B75C3E42_13</vt:lpwstr>
  </property>
</Properties>
</file>