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3" r:id="rId5"/>
    <p:sldId id="318" r:id="rId6"/>
    <p:sldId id="319" r:id="rId7"/>
    <p:sldId id="320" r:id="rId8"/>
    <p:sldId id="321" r:id="rId9"/>
    <p:sldId id="262" r:id="rId10"/>
    <p:sldId id="306" r:id="rId11"/>
    <p:sldId id="313" r:id="rId12"/>
    <p:sldId id="309" r:id="rId13"/>
    <p:sldId id="310" r:id="rId14"/>
    <p:sldId id="283" r:id="rId15"/>
    <p:sldId id="294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70C0"/>
    <a:srgbClr val="0066FF"/>
    <a:srgbClr val="3333CC"/>
    <a:srgbClr val="00B0F0"/>
    <a:srgbClr val="002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" y="1032"/>
      </p:cViewPr>
      <p:guideLst>
        <p:guide orient="horz" pos="1638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0" y="1"/>
            <a:ext cx="9138230" cy="5146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0" y="1"/>
            <a:ext cx="9138230" cy="5146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0" y="1"/>
            <a:ext cx="9138230" cy="5146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 rot="10800000">
            <a:off x="315276" y="-1"/>
            <a:ext cx="2499504" cy="627535"/>
          </a:xfrm>
          <a:prstGeom prst="round2SameRect">
            <a:avLst>
              <a:gd name="adj1" fmla="val 1103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/>
          </a:p>
        </p:txBody>
      </p:sp>
      <p:sp>
        <p:nvSpPr>
          <p:cNvPr id="10" name="矩形 9"/>
          <p:cNvSpPr/>
          <p:nvPr userDrawn="1"/>
        </p:nvSpPr>
        <p:spPr>
          <a:xfrm>
            <a:off x="450524" y="63371"/>
            <a:ext cx="72008" cy="474371"/>
          </a:xfrm>
          <a:prstGeom prst="rect">
            <a:avLst/>
          </a:prstGeom>
          <a:solidFill>
            <a:srgbClr val="00A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556" y="347425"/>
            <a:ext cx="8229600" cy="273677"/>
          </a:xfrm>
        </p:spPr>
        <p:txBody>
          <a:bodyPr>
            <a:normAutofit/>
          </a:bodyPr>
          <a:lstStyle>
            <a:lvl1pPr algn="l">
              <a:defRPr lang="zh-CN" altLang="en-US" sz="1200" kern="1200" dirty="0">
                <a:solidFill>
                  <a:srgbClr val="00A6F2"/>
                </a:solidFill>
                <a:latin typeface="Tahoma" panose="020B0604030504040204" pitchFamily="34" charset="0"/>
                <a:ea typeface="+mj-ea"/>
                <a:cs typeface="Tahoma" panose="020B060403050404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11" name="Picture 2" descr="C:\Documents and Settings\Administrator\桌面\图片2.png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 l="6706" b="20642"/>
          <a:stretch>
            <a:fillRect/>
          </a:stretch>
        </p:blipFill>
        <p:spPr bwMode="auto">
          <a:xfrm>
            <a:off x="0" y="3543858"/>
            <a:ext cx="9144000" cy="15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8A127-215E-4E69-AE86-68624700FDB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501054" y="45"/>
            <a:ext cx="7713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dirty="0">
                <a:solidFill>
                  <a:srgbClr val="00A6F2"/>
                </a:solidFill>
                <a:latin typeface="Noto Sans S Chinese Black" panose="020B0A00000000000000" pitchFamily="34" charset="-122"/>
                <a:ea typeface="Noto Sans S Chinese Black" panose="020B0A00000000000000" pitchFamily="34" charset="-122"/>
              </a:rPr>
              <a:t>logo</a:t>
            </a:r>
            <a:endParaRPr lang="zh-CN" altLang="en-US" sz="2100" dirty="0">
              <a:solidFill>
                <a:srgbClr val="00A6F2"/>
              </a:solidFill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295458" y="431442"/>
            <a:ext cx="288238" cy="46073"/>
            <a:chOff x="4318304" y="3089060"/>
            <a:chExt cx="384317" cy="61430"/>
          </a:xfrm>
        </p:grpSpPr>
        <p:sp>
          <p:nvSpPr>
            <p:cNvPr id="17" name="圆角矩形 16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632619" y="2999344"/>
            <a:ext cx="451147" cy="429668"/>
            <a:chOff x="5030931" y="2884106"/>
            <a:chExt cx="601529" cy="572890"/>
          </a:xfrm>
        </p:grpSpPr>
        <p:sp>
          <p:nvSpPr>
            <p:cNvPr id="30" name="椭圆 29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030931" y="2902999"/>
              <a:ext cx="60152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100" dirty="0">
                <a:solidFill>
                  <a:srgbClr val="00B0F0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-40005" y="60325"/>
            <a:ext cx="9105900" cy="3749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300000"/>
              </a:lnSpc>
            </a:pPr>
            <a:r>
              <a:rPr lang="zh-CN" altLang="en-US" sz="4000" b="1" spc="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海盐县水利局</a:t>
            </a:r>
            <a:endParaRPr lang="zh-CN" altLang="en-US" sz="4000" b="1" spc="2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fontAlgn="auto">
              <a:lnSpc>
                <a:spcPct val="300000"/>
              </a:lnSpc>
            </a:pPr>
            <a:r>
              <a:rPr lang="en-US" altLang="zh-CN" sz="4000" b="1" spc="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2022</a:t>
            </a:r>
            <a:r>
              <a:rPr lang="zh-CN" altLang="en-US" sz="4000" b="1" spc="2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年度政府信息公开工作年度报告</a:t>
            </a:r>
            <a:endParaRPr lang="zh-CN" altLang="en-US" sz="4000" b="1" spc="20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44119" y="78884"/>
            <a:ext cx="3049024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8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9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2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84150" y="111125"/>
            <a:ext cx="314261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>
                <a:solidFill>
                  <a:schemeClr val="accent5">
                    <a:lumMod val="20000"/>
                    <a:lumOff val="80000"/>
                  </a:schemeClr>
                </a:solidFill>
                <a:sym typeface="+mn-ea"/>
              </a:rPr>
              <a:t>二、主动公开政府信息情况</a:t>
            </a:r>
            <a:endParaRPr lang="zh-CN" altLang="en-US" sz="1200" b="1">
              <a:solidFill>
                <a:schemeClr val="accent5">
                  <a:lumMod val="20000"/>
                  <a:lumOff val="80000"/>
                </a:schemeClr>
              </a:solidFill>
              <a:sym typeface="+mn-ea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4394443" y="12837"/>
            <a:ext cx="3992983" cy="642938"/>
          </a:xfrm>
          <a:prstGeom prst="rect">
            <a:avLst/>
          </a:prstGeom>
        </p:spPr>
        <p:txBody>
          <a:bodyPr/>
          <a:lstStyle>
            <a:lvl1pPr algn="l" defTabSz="1218565" rtl="0" eaLnBrk="1" latinLnBrk="0" hangingPunct="1">
              <a:spcBef>
                <a:spcPct val="0"/>
              </a:spcBef>
              <a:buNone/>
              <a:defRPr sz="4535" kern="1200">
                <a:solidFill>
                  <a:srgbClr val="17375E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defTabSz="685800">
              <a:spcBef>
                <a:spcPts val="0"/>
              </a:spcBef>
            </a:pPr>
            <a:endParaRPr lang="zh-CN" altLang="en-US" sz="3300" dirty="0">
              <a:solidFill>
                <a:srgbClr val="00B0F0"/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055" y="1273773"/>
            <a:ext cx="316790" cy="297164"/>
            <a:chOff x="3108756" y="2110160"/>
            <a:chExt cx="745081" cy="698920"/>
          </a:xfrm>
          <a:solidFill>
            <a:schemeClr val="bg1"/>
          </a:solidFill>
        </p:grpSpPr>
        <p:sp>
          <p:nvSpPr>
            <p:cNvPr id="27" name="Freeform 489"/>
            <p:cNvSpPr/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490"/>
            <p:cNvSpPr/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491"/>
            <p:cNvSpPr/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496"/>
            <p:cNvSpPr/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16330" y="1060450"/>
          <a:ext cx="6720840" cy="337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0210"/>
                <a:gridCol w="1680210"/>
                <a:gridCol w="1680210"/>
                <a:gridCol w="1680210"/>
              </a:tblGrid>
              <a:tr h="2413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第二十条第（一）项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制发件数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本年废止件数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现行有效件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规章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行政规范性文件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第二十条第（五）项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本年处理决定数量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行政许可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128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第二十条第（六）项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本年处理决定数量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行政处罚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行政强制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第二十条第（八）项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信息内容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本年收费金额（单位：万元）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行政事业性收费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754.856443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36194" marR="36194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accel="90000" fill="hold" grpId="0" nodeType="after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accel="9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2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44119" y="78884"/>
            <a:ext cx="3049024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8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9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2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84150" y="111125"/>
            <a:ext cx="314261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>
                <a:solidFill>
                  <a:schemeClr val="accent5">
                    <a:lumMod val="20000"/>
                    <a:lumOff val="80000"/>
                  </a:schemeClr>
                </a:solidFill>
                <a:sym typeface="+mn-ea"/>
              </a:rPr>
              <a:t>三、收到和处理政府信息公开申请情况</a:t>
            </a:r>
            <a:endParaRPr lang="zh-CN" altLang="en-US" sz="1200" b="1">
              <a:solidFill>
                <a:schemeClr val="accent5">
                  <a:lumMod val="20000"/>
                  <a:lumOff val="80000"/>
                </a:schemeClr>
              </a:solidFill>
              <a:sym typeface="+mn-ea"/>
            </a:endParaRPr>
          </a:p>
          <a:p>
            <a:pPr algn="ctr"/>
            <a:endParaRPr lang="zh-CN" altLang="en-US" sz="1200" b="1" dirty="0">
              <a:solidFill>
                <a:schemeClr val="accent5">
                  <a:lumMod val="20000"/>
                  <a:lumOff val="8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4394443" y="12837"/>
            <a:ext cx="3992983" cy="642938"/>
          </a:xfrm>
          <a:prstGeom prst="rect">
            <a:avLst/>
          </a:prstGeom>
        </p:spPr>
        <p:txBody>
          <a:bodyPr/>
          <a:lstStyle>
            <a:lvl1pPr algn="l" defTabSz="1218565" rtl="0" eaLnBrk="1" latinLnBrk="0" hangingPunct="1">
              <a:spcBef>
                <a:spcPct val="0"/>
              </a:spcBef>
              <a:buNone/>
              <a:defRPr sz="4535" kern="1200">
                <a:solidFill>
                  <a:srgbClr val="17375E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defTabSz="685800">
              <a:spcBef>
                <a:spcPts val="0"/>
              </a:spcBef>
            </a:pPr>
            <a:endParaRPr lang="zh-CN" altLang="en-US" sz="3300" dirty="0">
              <a:solidFill>
                <a:srgbClr val="00B0F0"/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055" y="1273773"/>
            <a:ext cx="316790" cy="297164"/>
            <a:chOff x="3108756" y="2110160"/>
            <a:chExt cx="745081" cy="698920"/>
          </a:xfrm>
          <a:solidFill>
            <a:schemeClr val="bg1"/>
          </a:solidFill>
        </p:grpSpPr>
        <p:sp>
          <p:nvSpPr>
            <p:cNvPr id="27" name="Freeform 489"/>
            <p:cNvSpPr/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490"/>
            <p:cNvSpPr/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491"/>
            <p:cNvSpPr/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496"/>
            <p:cNvSpPr/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2680" y="93345"/>
            <a:ext cx="4639945" cy="501459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accel="90000" fill="hold" grpId="0" nodeType="after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accel="9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2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35255" y="88900"/>
            <a:ext cx="3930650" cy="374015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四、政府信息公开行政复议、行政诉讼情况</a:t>
            </a:r>
            <a:endParaRPr lang="zh-CN" altLang="en-US" sz="1400" b="1" dirty="0">
              <a:solidFill>
                <a:schemeClr val="accent5">
                  <a:lumMod val="20000"/>
                  <a:lumOff val="8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9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2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22" name="Title 1"/>
          <p:cNvSpPr txBox="1"/>
          <p:nvPr/>
        </p:nvSpPr>
        <p:spPr>
          <a:xfrm>
            <a:off x="4394443" y="12837"/>
            <a:ext cx="3992983" cy="642938"/>
          </a:xfrm>
          <a:prstGeom prst="rect">
            <a:avLst/>
          </a:prstGeom>
        </p:spPr>
        <p:txBody>
          <a:bodyPr/>
          <a:lstStyle>
            <a:lvl1pPr algn="l" defTabSz="1218565" rtl="0" eaLnBrk="1" latinLnBrk="0" hangingPunct="1">
              <a:spcBef>
                <a:spcPct val="0"/>
              </a:spcBef>
              <a:buNone/>
              <a:defRPr sz="4535" kern="1200">
                <a:solidFill>
                  <a:srgbClr val="17375E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defTabSz="685800">
              <a:spcBef>
                <a:spcPts val="0"/>
              </a:spcBef>
            </a:pPr>
            <a:endParaRPr lang="zh-CN" altLang="en-US" sz="3300" dirty="0">
              <a:solidFill>
                <a:srgbClr val="00B0F0"/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055" y="1273773"/>
            <a:ext cx="316790" cy="297164"/>
            <a:chOff x="3108756" y="2110160"/>
            <a:chExt cx="745081" cy="698920"/>
          </a:xfrm>
          <a:solidFill>
            <a:schemeClr val="bg1"/>
          </a:solidFill>
        </p:grpSpPr>
        <p:sp>
          <p:nvSpPr>
            <p:cNvPr id="27" name="Freeform 489"/>
            <p:cNvSpPr/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490"/>
            <p:cNvSpPr/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491"/>
            <p:cNvSpPr/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496"/>
            <p:cNvSpPr/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2880" y="1909445"/>
            <a:ext cx="6238240" cy="132397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accel="90000" fill="hold" grpId="0" nodeType="after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accel="9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2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03505" y="57150"/>
            <a:ext cx="4324985" cy="392430"/>
          </a:xfrm>
          <a:prstGeom prst="roundRect">
            <a:avLst>
              <a:gd name="adj" fmla="val 9976"/>
            </a:avLst>
          </a:prstGeom>
          <a:solidFill>
            <a:srgbClr val="0070C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8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9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2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98330" y="59419"/>
            <a:ext cx="350056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800" dirty="0">
                <a:solidFill>
                  <a:schemeClr val="bg1"/>
                </a:solidFill>
              </a:rPr>
              <a:t>五、存在的主要问题及改进情况</a:t>
            </a:r>
            <a:endParaRPr lang="zh-CN" altLang="zh-CN" sz="1800" dirty="0">
              <a:solidFill>
                <a:schemeClr val="bg1"/>
              </a:solidFill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917640" y="1280734"/>
            <a:ext cx="3597025" cy="3163860"/>
            <a:chOff x="3802432" y="815742"/>
            <a:chExt cx="4795409" cy="4219457"/>
          </a:xfrm>
          <a:solidFill>
            <a:schemeClr val="bg1">
              <a:lumMod val="75000"/>
              <a:alpha val="36000"/>
            </a:schemeClr>
          </a:solidFill>
        </p:grpSpPr>
        <p:sp>
          <p:nvSpPr>
            <p:cNvPr id="80" name="任意多边形 79"/>
            <p:cNvSpPr/>
            <p:nvPr/>
          </p:nvSpPr>
          <p:spPr>
            <a:xfrm>
              <a:off x="3802432" y="1726704"/>
              <a:ext cx="1114740" cy="1114740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4111394" y="2638732"/>
              <a:ext cx="1708758" cy="1708758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6251249" y="2688607"/>
              <a:ext cx="2346592" cy="2346592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6189737" y="815742"/>
              <a:ext cx="1569762" cy="1569762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5248156" y="1719897"/>
              <a:ext cx="1708758" cy="1708758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02" name="任意多边形 101"/>
          <p:cNvSpPr/>
          <p:nvPr/>
        </p:nvSpPr>
        <p:spPr>
          <a:xfrm>
            <a:off x="4021734" y="2902845"/>
            <a:ext cx="776636" cy="776355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070C0"/>
              </a:solidFill>
            </a:endParaRPr>
          </a:p>
        </p:txBody>
      </p:sp>
      <p:sp>
        <p:nvSpPr>
          <p:cNvPr id="103" name="任意多边形 102"/>
          <p:cNvSpPr/>
          <p:nvPr/>
        </p:nvSpPr>
        <p:spPr>
          <a:xfrm>
            <a:off x="4711914" y="2699676"/>
            <a:ext cx="580753" cy="580543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070C0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3866581" y="1698369"/>
            <a:ext cx="1244303" cy="1243853"/>
            <a:chOff x="1325410" y="1372731"/>
            <a:chExt cx="1251559" cy="1251560"/>
          </a:xfrm>
          <a:solidFill>
            <a:srgbClr val="0070C0"/>
          </a:solidFill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5" name="任意多边形 104"/>
            <p:cNvSpPr/>
            <p:nvPr/>
          </p:nvSpPr>
          <p:spPr>
            <a:xfrm>
              <a:off x="1325410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0070C0"/>
                </a:solidFill>
              </a:endParaRPr>
            </a:p>
          </p:txBody>
        </p:sp>
        <p:sp>
          <p:nvSpPr>
            <p:cNvPr id="106" name="任意多边形 105"/>
            <p:cNvSpPr/>
            <p:nvPr/>
          </p:nvSpPr>
          <p:spPr>
            <a:xfrm rot="5400000">
              <a:off x="1951189" y="1372732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0070C0"/>
                </a:solidFill>
              </a:endParaRPr>
            </a:p>
          </p:txBody>
        </p:sp>
        <p:sp>
          <p:nvSpPr>
            <p:cNvPr id="107" name="任意多边形 106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0070C0"/>
                </a:solidFill>
              </a:endParaRPr>
            </a:p>
          </p:txBody>
        </p:sp>
        <p:sp>
          <p:nvSpPr>
            <p:cNvPr id="108" name="任意多边形 107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0070C0"/>
                </a:solidFill>
              </a:endParaRPr>
            </a:p>
          </p:txBody>
        </p:sp>
      </p:grpSp>
      <p:grpSp>
        <p:nvGrpSpPr>
          <p:cNvPr id="114" name="Group 18"/>
          <p:cNvGrpSpPr>
            <a:grpSpLocks noChangeAspect="1"/>
          </p:cNvGrpSpPr>
          <p:nvPr/>
        </p:nvGrpSpPr>
        <p:grpSpPr bwMode="auto">
          <a:xfrm>
            <a:off x="4832698" y="3362310"/>
            <a:ext cx="320398" cy="298443"/>
            <a:chOff x="3802" y="2858"/>
            <a:chExt cx="616" cy="574"/>
          </a:xfrm>
          <a:solidFill>
            <a:srgbClr val="00B0F0"/>
          </a:solidFill>
        </p:grpSpPr>
        <p:sp>
          <p:nvSpPr>
            <p:cNvPr id="115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16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17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18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19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120" name="Group 13"/>
          <p:cNvGrpSpPr>
            <a:grpSpLocks noChangeAspect="1"/>
          </p:cNvGrpSpPr>
          <p:nvPr/>
        </p:nvGrpSpPr>
        <p:grpSpPr bwMode="auto">
          <a:xfrm>
            <a:off x="4751106" y="113689"/>
            <a:ext cx="384719" cy="391064"/>
            <a:chOff x="2426" y="2745"/>
            <a:chExt cx="593" cy="603"/>
          </a:xfrm>
          <a:solidFill>
            <a:srgbClr val="00B0F0"/>
          </a:solidFill>
        </p:grpSpPr>
        <p:sp>
          <p:nvSpPr>
            <p:cNvPr id="121" name="Freeform 14"/>
            <p:cNvSpPr/>
            <p:nvPr/>
          </p:nvSpPr>
          <p:spPr bwMode="auto">
            <a:xfrm>
              <a:off x="2442" y="2772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22" name="Freeform 15"/>
            <p:cNvSpPr>
              <a:spLocks noEditPoints="1"/>
            </p:cNvSpPr>
            <p:nvPr/>
          </p:nvSpPr>
          <p:spPr bwMode="auto">
            <a:xfrm>
              <a:off x="2426" y="2745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602538" y="1411985"/>
            <a:ext cx="330607" cy="359647"/>
            <a:chOff x="4873626" y="1965325"/>
            <a:chExt cx="269876" cy="293688"/>
          </a:xfrm>
          <a:solidFill>
            <a:srgbClr val="0070C0"/>
          </a:solidFill>
        </p:grpSpPr>
        <p:sp>
          <p:nvSpPr>
            <p:cNvPr id="124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25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26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27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3007134" y="895061"/>
            <a:ext cx="3156413" cy="957155"/>
            <a:chOff x="4008990" y="647463"/>
            <a:chExt cx="4208002" cy="1276503"/>
          </a:xfrm>
        </p:grpSpPr>
        <p:sp>
          <p:nvSpPr>
            <p:cNvPr id="129" name="椭圆 128"/>
            <p:cNvSpPr/>
            <p:nvPr/>
          </p:nvSpPr>
          <p:spPr>
            <a:xfrm>
              <a:off x="4008990" y="1878246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4084936" y="1749828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4168796" y="1626432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4260239" y="1508545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4358903" y="1396632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4464400" y="1291136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4576313" y="1192471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4694200" y="1101029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7" name="椭圆 136"/>
            <p:cNvSpPr/>
            <p:nvPr/>
          </p:nvSpPr>
          <p:spPr>
            <a:xfrm>
              <a:off x="4817596" y="1017169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8" name="椭圆 137"/>
            <p:cNvSpPr/>
            <p:nvPr/>
          </p:nvSpPr>
          <p:spPr>
            <a:xfrm>
              <a:off x="4946014" y="941222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5078947" y="873489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5215872" y="814237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5356246" y="763699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5499517" y="722075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5645119" y="689529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5792477" y="666190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5941009" y="652149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6090131" y="647463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6239252" y="652149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6387785" y="666190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49" name="椭圆 148"/>
            <p:cNvSpPr/>
            <p:nvPr/>
          </p:nvSpPr>
          <p:spPr>
            <a:xfrm>
              <a:off x="6535143" y="689529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>
              <a:off x="6680744" y="722075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6824015" y="763699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2" name="椭圆 151"/>
            <p:cNvSpPr/>
            <p:nvPr/>
          </p:nvSpPr>
          <p:spPr>
            <a:xfrm>
              <a:off x="6964390" y="814237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7101314" y="873489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7234248" y="941222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>
              <a:off x="7362665" y="1017169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7486062" y="1101029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7603949" y="1192471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7715862" y="1291135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9" name="椭圆 158"/>
            <p:cNvSpPr/>
            <p:nvPr/>
          </p:nvSpPr>
          <p:spPr>
            <a:xfrm>
              <a:off x="7821358" y="1396632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7920023" y="1508545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61" name="椭圆 160"/>
            <p:cNvSpPr/>
            <p:nvPr/>
          </p:nvSpPr>
          <p:spPr>
            <a:xfrm>
              <a:off x="8011465" y="1626432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>
              <a:off x="8095325" y="1749828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8171272" y="1878246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072285" y="3009505"/>
            <a:ext cx="280057" cy="654781"/>
            <a:chOff x="8095325" y="3467375"/>
            <a:chExt cx="373360" cy="873243"/>
          </a:xfrm>
        </p:grpSpPr>
        <p:sp>
          <p:nvSpPr>
            <p:cNvPr id="165" name="椭圆 164"/>
            <p:cNvSpPr/>
            <p:nvPr/>
          </p:nvSpPr>
          <p:spPr>
            <a:xfrm>
              <a:off x="8422965" y="3467375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66" name="椭圆 165"/>
            <p:cNvSpPr/>
            <p:nvPr/>
          </p:nvSpPr>
          <p:spPr>
            <a:xfrm>
              <a:off x="8390419" y="3612977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8348795" y="3756248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8298257" y="3896622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8239005" y="4033546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8171272" y="4166479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71" name="椭圆 170"/>
            <p:cNvSpPr/>
            <p:nvPr/>
          </p:nvSpPr>
          <p:spPr>
            <a:xfrm>
              <a:off x="8095325" y="4294898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2800833" y="2899012"/>
            <a:ext cx="297563" cy="765273"/>
            <a:chOff x="3733958" y="3320018"/>
            <a:chExt cx="396698" cy="1020600"/>
          </a:xfrm>
        </p:grpSpPr>
        <p:sp>
          <p:nvSpPr>
            <p:cNvPr id="173" name="椭圆 172"/>
            <p:cNvSpPr/>
            <p:nvPr/>
          </p:nvSpPr>
          <p:spPr>
            <a:xfrm>
              <a:off x="4084936" y="4294898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4008991" y="4166480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3941257" y="4033547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3882005" y="3896622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3831467" y="3756248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3789843" y="3612978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79" name="椭圆 178"/>
            <p:cNvSpPr/>
            <p:nvPr/>
          </p:nvSpPr>
          <p:spPr>
            <a:xfrm>
              <a:off x="3757297" y="3467376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3733958" y="3320018"/>
              <a:ext cx="45720" cy="457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46946" y="815916"/>
            <a:ext cx="161417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存在的主要问题</a:t>
            </a:r>
            <a:endParaRPr lang="zh-CN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2040" y="1539875"/>
            <a:ext cx="2034540" cy="706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420"/>
              </a:lnSpc>
            </a:pPr>
            <a:r>
              <a:rPr lang="zh-CN" altLang="en-US" sz="1600"/>
              <a:t>一、水利政策在实施中群众知晓率低。</a:t>
            </a:r>
            <a:endParaRPr lang="zh-CN" altLang="en-US" sz="1600"/>
          </a:p>
        </p:txBody>
      </p:sp>
      <p:sp>
        <p:nvSpPr>
          <p:cNvPr id="6" name="文本框 5"/>
          <p:cNvSpPr txBox="1"/>
          <p:nvPr/>
        </p:nvSpPr>
        <p:spPr>
          <a:xfrm>
            <a:off x="1037590" y="2963545"/>
            <a:ext cx="1815465" cy="680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320"/>
              </a:lnSpc>
            </a:pPr>
            <a:r>
              <a:rPr lang="zh-CN" altLang="en-US" sz="1600"/>
              <a:t>二、回应社会关切形式不够丰富。</a:t>
            </a:r>
            <a:endParaRPr lang="zh-CN" altLang="en-US" sz="1600"/>
          </a:p>
        </p:txBody>
      </p:sp>
      <p:sp>
        <p:nvSpPr>
          <p:cNvPr id="18" name="文本框 17"/>
          <p:cNvSpPr txBox="1"/>
          <p:nvPr/>
        </p:nvSpPr>
        <p:spPr>
          <a:xfrm>
            <a:off x="6094730" y="915670"/>
            <a:ext cx="144970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 b="1"/>
              <a:t>改进情况</a:t>
            </a:r>
            <a:endParaRPr lang="zh-CN" altLang="en-US" sz="1600" b="1"/>
          </a:p>
        </p:txBody>
      </p:sp>
      <p:sp>
        <p:nvSpPr>
          <p:cNvPr id="19" name="文本框 18"/>
          <p:cNvSpPr txBox="1"/>
          <p:nvPr/>
        </p:nvSpPr>
        <p:spPr>
          <a:xfrm>
            <a:off x="6233160" y="1440180"/>
            <a:ext cx="2392045" cy="97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320"/>
              </a:lnSpc>
            </a:pPr>
            <a:r>
              <a:rPr lang="zh-CN" altLang="en-US" sz="1600"/>
              <a:t>进一步创新宣传模式,利用动画解说、电视录播等直观宣传拓宽知晓度。</a:t>
            </a:r>
            <a:endParaRPr lang="zh-CN" altLang="en-US" sz="1600"/>
          </a:p>
        </p:txBody>
      </p:sp>
      <p:sp>
        <p:nvSpPr>
          <p:cNvPr id="20" name="文本框 19"/>
          <p:cNvSpPr txBox="1"/>
          <p:nvPr/>
        </p:nvSpPr>
        <p:spPr>
          <a:xfrm>
            <a:off x="6225540" y="2991485"/>
            <a:ext cx="2602230" cy="1270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320"/>
              </a:lnSpc>
            </a:pPr>
            <a:r>
              <a:rPr lang="zh-CN" altLang="en-US" sz="1600"/>
              <a:t>进一步强化主动回应机制建设,加强与网民的互动，丰富微视频、网络直播等主动回应形式。</a:t>
            </a:r>
            <a:endParaRPr lang="zh-CN" altLang="en-US" sz="1600"/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2" dur="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6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4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2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102" grpId="0" animBg="1"/>
          <p:bldP spid="102" grpId="1" animBg="1"/>
          <p:bldP spid="103" grpId="0" animBg="1"/>
          <p:bldP spid="103" grpId="1" animBg="1"/>
          <p:bldP spid="16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2" dur="7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75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6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54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2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102" grpId="0" animBg="1"/>
          <p:bldP spid="102" grpId="1" animBg="1"/>
          <p:bldP spid="103" grpId="0" animBg="1"/>
          <p:bldP spid="103" grpId="1" animBg="1"/>
          <p:bldP spid="16" grpId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95717" y="1568947"/>
            <a:ext cx="2072960" cy="2584754"/>
            <a:chOff x="3295850" y="1908877"/>
            <a:chExt cx="3738030" cy="4660916"/>
          </a:xfrm>
        </p:grpSpPr>
        <p:sp>
          <p:nvSpPr>
            <p:cNvPr id="5" name="圆角矩形 4"/>
            <p:cNvSpPr/>
            <p:nvPr/>
          </p:nvSpPr>
          <p:spPr>
            <a:xfrm rot="2760000">
              <a:off x="3098889" y="2634801"/>
              <a:ext cx="4660916" cy="3209067"/>
            </a:xfrm>
            <a:prstGeom prst="roundRect">
              <a:avLst>
                <a:gd name="adj" fmla="val 50000"/>
              </a:avLst>
            </a:prstGeom>
            <a:gradFill>
              <a:gsLst>
                <a:gs pos="33000">
                  <a:srgbClr val="6C6C6C">
                    <a:alpha val="42000"/>
                  </a:srgbClr>
                </a:gs>
                <a:gs pos="0">
                  <a:schemeClr val="tx1">
                    <a:alpha val="54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 rot="2760000">
              <a:off x="3358628" y="2852802"/>
              <a:ext cx="3953506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2332342" y="795967"/>
            <a:ext cx="6267313" cy="751080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10" name="组合 9"/>
          <p:cNvGrpSpPr/>
          <p:nvPr/>
        </p:nvGrpSpPr>
        <p:grpSpPr>
          <a:xfrm>
            <a:off x="2441438" y="1106029"/>
            <a:ext cx="118508" cy="118509"/>
            <a:chOff x="4486616" y="3001075"/>
            <a:chExt cx="274695" cy="274699"/>
          </a:xfrm>
        </p:grpSpPr>
        <p:sp>
          <p:nvSpPr>
            <p:cNvPr id="11" name="椭圆 10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47287" y="1129412"/>
            <a:ext cx="118508" cy="118509"/>
            <a:chOff x="4486616" y="3001075"/>
            <a:chExt cx="274695" cy="274699"/>
          </a:xfrm>
        </p:grpSpPr>
        <p:sp>
          <p:nvSpPr>
            <p:cNvPr id="14" name="椭圆 13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95082" y="1165198"/>
            <a:ext cx="288242" cy="46076"/>
            <a:chOff x="4318304" y="3089056"/>
            <a:chExt cx="384322" cy="61434"/>
          </a:xfrm>
        </p:grpSpPr>
        <p:sp>
          <p:nvSpPr>
            <p:cNvPr id="17" name="圆角矩形 16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16200000">
              <a:off x="4499263" y="2908103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703830" y="973455"/>
            <a:ext cx="539432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b="1"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  <a:r>
              <a:rPr sz="1800" b="1">
                <a:solidFill>
                  <a:schemeClr val="accent5">
                    <a:lumMod val="20000"/>
                    <a:lumOff val="80000"/>
                  </a:schemeClr>
                </a:solidFill>
              </a:rPr>
              <a:t>六、其他需要报告的事项</a:t>
            </a:r>
            <a:endParaRPr sz="1800" b="1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95560" y="2114184"/>
            <a:ext cx="589923" cy="553376"/>
            <a:chOff x="3108756" y="2110160"/>
            <a:chExt cx="745081" cy="698920"/>
          </a:xfrm>
          <a:solidFill>
            <a:schemeClr val="bg1"/>
          </a:solidFill>
        </p:grpSpPr>
        <p:sp>
          <p:nvSpPr>
            <p:cNvPr id="21" name="Freeform 489"/>
            <p:cNvSpPr/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2" name="Freeform 490"/>
            <p:cNvSpPr/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3" name="Freeform 491"/>
            <p:cNvSpPr/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4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5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6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7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8" name="Freeform 496"/>
            <p:cNvSpPr/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12771" y="2266274"/>
            <a:ext cx="484115" cy="422057"/>
            <a:chOff x="4985946" y="2884106"/>
            <a:chExt cx="645486" cy="562742"/>
          </a:xfrm>
        </p:grpSpPr>
        <p:sp>
          <p:nvSpPr>
            <p:cNvPr id="30" name="椭圆 29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985946" y="2901395"/>
              <a:ext cx="645486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35555" y="2649220"/>
            <a:ext cx="5083810" cy="1107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4000"/>
              </a:lnSpc>
            </a:pPr>
            <a:r>
              <a:rPr lang="zh-CN" altLang="en-US" sz="2400" b="1"/>
              <a:t>海盐县水利局2022年未收取政府信息公开相关处理费。</a:t>
            </a:r>
            <a:endParaRPr lang="zh-CN" altLang="en-US" sz="2400" b="1"/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3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0" accel="100000" fill="hold">
                                              <p:stCondLst>
                                                <p:cond delay="63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7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7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bldLvl="0" animBg="1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3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0" accel="100000" fill="hold">
                                              <p:stCondLst>
                                                <p:cond delay="63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7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bldLvl="0" animBg="1"/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866416" y="2266274"/>
            <a:ext cx="520468" cy="422057"/>
            <a:chOff x="4924139" y="2884106"/>
            <a:chExt cx="693956" cy="562742"/>
          </a:xfrm>
        </p:grpSpPr>
        <p:sp>
          <p:nvSpPr>
            <p:cNvPr id="30" name="椭圆 29"/>
            <p:cNvSpPr/>
            <p:nvPr/>
          </p:nvSpPr>
          <p:spPr>
            <a:xfrm>
              <a:off x="5055353" y="2884106"/>
              <a:ext cx="562742" cy="562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924139" y="2901395"/>
              <a:ext cx="645486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36550" y="1164590"/>
            <a:ext cx="8328025" cy="290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5540"/>
              </a:lnSpc>
            </a:pPr>
            <a:r>
              <a:rPr lang="zh-CN" altLang="en-US" sz="3200" b="1"/>
              <a:t>本年度报告根据《中华人民共和国政府信息公开条例》（以下简称《条例》）要求编制。所列数据的统计时间为2022年1月1日至2022年12月31日。 </a:t>
            </a:r>
            <a:endParaRPr lang="zh-CN" altLang="en-US" sz="3200" b="1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2589530" y="4368165"/>
            <a:ext cx="1849120" cy="29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1015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5645" y="271780"/>
            <a:ext cx="201930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ym typeface="+mn-ea"/>
              </a:rPr>
              <a:t>一、总体情况</a:t>
            </a:r>
            <a:endParaRPr lang="zh-CN" altLang="en-US" sz="2400"/>
          </a:p>
        </p:txBody>
      </p:sp>
      <p:sp>
        <p:nvSpPr>
          <p:cNvPr id="25" name="文本框 24"/>
          <p:cNvSpPr txBox="1"/>
          <p:nvPr/>
        </p:nvSpPr>
        <p:spPr>
          <a:xfrm>
            <a:off x="2446655" y="777875"/>
            <a:ext cx="355028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（一）主动公开情况</a:t>
            </a:r>
            <a:endParaRPr lang="zh-CN" altLang="en-US" sz="2400" b="1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 rot="18629207">
            <a:off x="2935605" y="2697480"/>
            <a:ext cx="424815" cy="422275"/>
            <a:chOff x="4497077" y="2666606"/>
            <a:chExt cx="1017124" cy="1017122"/>
          </a:xfrm>
        </p:grpSpPr>
        <p:sp>
          <p:nvSpPr>
            <p:cNvPr id="27" name="泪滴形 26"/>
            <p:cNvSpPr/>
            <p:nvPr/>
          </p:nvSpPr>
          <p:spPr>
            <a:xfrm rot="8100000">
              <a:off x="4497077" y="2666606"/>
              <a:ext cx="1017124" cy="1017122"/>
            </a:xfrm>
            <a:prstGeom prst="teardrop">
              <a:avLst>
                <a:gd name="adj" fmla="val 190413"/>
              </a:avLst>
            </a:prstGeom>
            <a:gradFill>
              <a:gsLst>
                <a:gs pos="0">
                  <a:srgbClr val="D7DCDE"/>
                </a:gs>
                <a:gs pos="80000">
                  <a:schemeClr val="bg1"/>
                </a:gs>
              </a:gsLst>
              <a:lin ang="2700000" scaled="0"/>
            </a:gradFill>
            <a:ln w="22225" cap="flat">
              <a:gradFill>
                <a:gsLst>
                  <a:gs pos="0">
                    <a:srgbClr val="FFE141"/>
                  </a:gs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0"/>
              </a:gradFill>
              <a:prstDash val="solid"/>
              <a:miter lim="800000"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MH_SubTitle_1"/>
            <p:cNvSpPr>
              <a:spLocks noChangeArrowheads="1"/>
            </p:cNvSpPr>
            <p:nvPr/>
          </p:nvSpPr>
          <p:spPr bwMode="auto">
            <a:xfrm>
              <a:off x="4600575" y="2752395"/>
              <a:ext cx="824405" cy="824402"/>
            </a:xfrm>
            <a:prstGeom prst="ellipse">
              <a:avLst/>
            </a:prstGeom>
            <a:gradFill>
              <a:gsLst>
                <a:gs pos="100000">
                  <a:srgbClr val="00B0F0"/>
                </a:gs>
                <a:gs pos="0">
                  <a:srgbClr val="0070C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p>
              <a:endPara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808015" y="3023857"/>
              <a:ext cx="486822" cy="301830"/>
              <a:chOff x="9348930" y="1711217"/>
              <a:chExt cx="317501" cy="196850"/>
            </a:xfrm>
            <a:solidFill>
              <a:schemeClr val="bg1"/>
            </a:solidFill>
          </p:grpSpPr>
          <p:sp>
            <p:nvSpPr>
              <p:cNvPr id="30" name="Freeform 624"/>
              <p:cNvSpPr>
                <a:spLocks noEditPoints="1"/>
              </p:cNvSpPr>
              <p:nvPr/>
            </p:nvSpPr>
            <p:spPr bwMode="auto">
              <a:xfrm>
                <a:off x="9537843" y="1719155"/>
                <a:ext cx="128588" cy="128587"/>
              </a:xfrm>
              <a:custGeom>
                <a:avLst/>
                <a:gdLst>
                  <a:gd name="T0" fmla="*/ 28 w 32"/>
                  <a:gd name="T1" fmla="*/ 24 h 32"/>
                  <a:gd name="T2" fmla="*/ 28 w 32"/>
                  <a:gd name="T3" fmla="*/ 22 h 32"/>
                  <a:gd name="T4" fmla="*/ 30 w 32"/>
                  <a:gd name="T5" fmla="*/ 21 h 32"/>
                  <a:gd name="T6" fmla="*/ 32 w 32"/>
                  <a:gd name="T7" fmla="*/ 20 h 32"/>
                  <a:gd name="T8" fmla="*/ 31 w 32"/>
                  <a:gd name="T9" fmla="*/ 17 h 32"/>
                  <a:gd name="T10" fmla="*/ 29 w 32"/>
                  <a:gd name="T11" fmla="*/ 15 h 32"/>
                  <a:gd name="T12" fmla="*/ 31 w 32"/>
                  <a:gd name="T13" fmla="*/ 14 h 32"/>
                  <a:gd name="T14" fmla="*/ 31 w 32"/>
                  <a:gd name="T15" fmla="*/ 11 h 32"/>
                  <a:gd name="T16" fmla="*/ 29 w 32"/>
                  <a:gd name="T17" fmla="*/ 10 h 32"/>
                  <a:gd name="T18" fmla="*/ 27 w 32"/>
                  <a:gd name="T19" fmla="*/ 9 h 32"/>
                  <a:gd name="T20" fmla="*/ 28 w 32"/>
                  <a:gd name="T21" fmla="*/ 7 h 32"/>
                  <a:gd name="T22" fmla="*/ 27 w 32"/>
                  <a:gd name="T23" fmla="*/ 5 h 32"/>
                  <a:gd name="T24" fmla="*/ 24 w 32"/>
                  <a:gd name="T25" fmla="*/ 4 h 32"/>
                  <a:gd name="T26" fmla="*/ 23 w 32"/>
                  <a:gd name="T27" fmla="*/ 5 h 32"/>
                  <a:gd name="T28" fmla="*/ 21 w 32"/>
                  <a:gd name="T29" fmla="*/ 3 h 32"/>
                  <a:gd name="T30" fmla="*/ 20 w 32"/>
                  <a:gd name="T31" fmla="*/ 1 h 32"/>
                  <a:gd name="T32" fmla="*/ 17 w 32"/>
                  <a:gd name="T33" fmla="*/ 2 h 32"/>
                  <a:gd name="T34" fmla="*/ 15 w 32"/>
                  <a:gd name="T35" fmla="*/ 3 h 32"/>
                  <a:gd name="T36" fmla="*/ 14 w 32"/>
                  <a:gd name="T37" fmla="*/ 2 h 32"/>
                  <a:gd name="T38" fmla="*/ 12 w 32"/>
                  <a:gd name="T39" fmla="*/ 1 h 32"/>
                  <a:gd name="T40" fmla="*/ 10 w 32"/>
                  <a:gd name="T41" fmla="*/ 3 h 32"/>
                  <a:gd name="T42" fmla="*/ 9 w 32"/>
                  <a:gd name="T43" fmla="*/ 5 h 32"/>
                  <a:gd name="T44" fmla="*/ 7 w 32"/>
                  <a:gd name="T45" fmla="*/ 5 h 32"/>
                  <a:gd name="T46" fmla="*/ 5 w 32"/>
                  <a:gd name="T47" fmla="*/ 5 h 32"/>
                  <a:gd name="T48" fmla="*/ 4 w 32"/>
                  <a:gd name="T49" fmla="*/ 8 h 32"/>
                  <a:gd name="T50" fmla="*/ 5 w 32"/>
                  <a:gd name="T51" fmla="*/ 10 h 32"/>
                  <a:gd name="T52" fmla="*/ 3 w 32"/>
                  <a:gd name="T53" fmla="*/ 11 h 32"/>
                  <a:gd name="T54" fmla="*/ 1 w 32"/>
                  <a:gd name="T55" fmla="*/ 13 h 32"/>
                  <a:gd name="T56" fmla="*/ 2 w 32"/>
                  <a:gd name="T57" fmla="*/ 15 h 32"/>
                  <a:gd name="T58" fmla="*/ 3 w 32"/>
                  <a:gd name="T59" fmla="*/ 17 h 32"/>
                  <a:gd name="T60" fmla="*/ 2 w 32"/>
                  <a:gd name="T61" fmla="*/ 18 h 32"/>
                  <a:gd name="T62" fmla="*/ 1 w 32"/>
                  <a:gd name="T63" fmla="*/ 21 h 32"/>
                  <a:gd name="T64" fmla="*/ 3 w 32"/>
                  <a:gd name="T65" fmla="*/ 22 h 32"/>
                  <a:gd name="T66" fmla="*/ 5 w 32"/>
                  <a:gd name="T67" fmla="*/ 23 h 32"/>
                  <a:gd name="T68" fmla="*/ 5 w 32"/>
                  <a:gd name="T69" fmla="*/ 25 h 32"/>
                  <a:gd name="T70" fmla="*/ 5 w 32"/>
                  <a:gd name="T71" fmla="*/ 28 h 32"/>
                  <a:gd name="T72" fmla="*/ 8 w 32"/>
                  <a:gd name="T73" fmla="*/ 28 h 32"/>
                  <a:gd name="T74" fmla="*/ 11 w 32"/>
                  <a:gd name="T75" fmla="*/ 28 h 32"/>
                  <a:gd name="T76" fmla="*/ 11 w 32"/>
                  <a:gd name="T77" fmla="*/ 30 h 32"/>
                  <a:gd name="T78" fmla="*/ 13 w 32"/>
                  <a:gd name="T79" fmla="*/ 32 h 32"/>
                  <a:gd name="T80" fmla="*/ 15 w 32"/>
                  <a:gd name="T81" fmla="*/ 31 h 32"/>
                  <a:gd name="T82" fmla="*/ 17 w 32"/>
                  <a:gd name="T83" fmla="*/ 29 h 32"/>
                  <a:gd name="T84" fmla="*/ 18 w 32"/>
                  <a:gd name="T85" fmla="*/ 30 h 32"/>
                  <a:gd name="T86" fmla="*/ 21 w 32"/>
                  <a:gd name="T87" fmla="*/ 31 h 32"/>
                  <a:gd name="T88" fmla="*/ 22 w 32"/>
                  <a:gd name="T89" fmla="*/ 29 h 32"/>
                  <a:gd name="T90" fmla="*/ 23 w 32"/>
                  <a:gd name="T91" fmla="*/ 27 h 32"/>
                  <a:gd name="T92" fmla="*/ 25 w 32"/>
                  <a:gd name="T93" fmla="*/ 27 h 32"/>
                  <a:gd name="T94" fmla="*/ 28 w 32"/>
                  <a:gd name="T95" fmla="*/ 27 h 32"/>
                  <a:gd name="T96" fmla="*/ 28 w 32"/>
                  <a:gd name="T97" fmla="*/ 24 h 32"/>
                  <a:gd name="T98" fmla="*/ 10 w 32"/>
                  <a:gd name="T99" fmla="*/ 23 h 32"/>
                  <a:gd name="T100" fmla="*/ 10 w 32"/>
                  <a:gd name="T101" fmla="*/ 10 h 32"/>
                  <a:gd name="T102" fmla="*/ 22 w 32"/>
                  <a:gd name="T103" fmla="*/ 9 h 32"/>
                  <a:gd name="T104" fmla="*/ 23 w 32"/>
                  <a:gd name="T105" fmla="*/ 22 h 32"/>
                  <a:gd name="T106" fmla="*/ 10 w 32"/>
                  <a:gd name="T10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" h="32">
                    <a:moveTo>
                      <a:pt x="28" y="24"/>
                    </a:moveTo>
                    <a:cubicBezTo>
                      <a:pt x="28" y="24"/>
                      <a:pt x="28" y="22"/>
                      <a:pt x="28" y="22"/>
                    </a:cubicBezTo>
                    <a:cubicBezTo>
                      <a:pt x="28" y="21"/>
                      <a:pt x="29" y="21"/>
                      <a:pt x="30" y="21"/>
                    </a:cubicBezTo>
                    <a:cubicBezTo>
                      <a:pt x="31" y="22"/>
                      <a:pt x="31" y="21"/>
                      <a:pt x="32" y="20"/>
                    </a:cubicBezTo>
                    <a:cubicBezTo>
                      <a:pt x="32" y="19"/>
                      <a:pt x="31" y="18"/>
                      <a:pt x="31" y="17"/>
                    </a:cubicBezTo>
                    <a:cubicBezTo>
                      <a:pt x="30" y="17"/>
                      <a:pt x="29" y="16"/>
                      <a:pt x="29" y="15"/>
                    </a:cubicBezTo>
                    <a:cubicBezTo>
                      <a:pt x="29" y="15"/>
                      <a:pt x="30" y="14"/>
                      <a:pt x="31" y="14"/>
                    </a:cubicBezTo>
                    <a:cubicBezTo>
                      <a:pt x="31" y="14"/>
                      <a:pt x="32" y="13"/>
                      <a:pt x="31" y="11"/>
                    </a:cubicBezTo>
                    <a:cubicBezTo>
                      <a:pt x="31" y="10"/>
                      <a:pt x="30" y="10"/>
                      <a:pt x="29" y="10"/>
                    </a:cubicBezTo>
                    <a:cubicBezTo>
                      <a:pt x="29" y="10"/>
                      <a:pt x="27" y="9"/>
                      <a:pt x="27" y="9"/>
                    </a:cubicBezTo>
                    <a:cubicBezTo>
                      <a:pt x="27" y="8"/>
                      <a:pt x="27" y="8"/>
                      <a:pt x="28" y="7"/>
                    </a:cubicBezTo>
                    <a:cubicBezTo>
                      <a:pt x="28" y="6"/>
                      <a:pt x="28" y="5"/>
                      <a:pt x="27" y="5"/>
                    </a:cubicBezTo>
                    <a:cubicBezTo>
                      <a:pt x="26" y="4"/>
                      <a:pt x="25" y="4"/>
                      <a:pt x="24" y="4"/>
                    </a:cubicBezTo>
                    <a:cubicBezTo>
                      <a:pt x="24" y="5"/>
                      <a:pt x="23" y="5"/>
                      <a:pt x="23" y="5"/>
                    </a:cubicBezTo>
                    <a:cubicBezTo>
                      <a:pt x="22" y="5"/>
                      <a:pt x="21" y="3"/>
                      <a:pt x="21" y="3"/>
                    </a:cubicBezTo>
                    <a:cubicBezTo>
                      <a:pt x="22" y="2"/>
                      <a:pt x="21" y="1"/>
                      <a:pt x="20" y="1"/>
                    </a:cubicBezTo>
                    <a:cubicBezTo>
                      <a:pt x="19" y="0"/>
                      <a:pt x="18" y="1"/>
                      <a:pt x="17" y="2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4" y="1"/>
                      <a:pt x="13" y="1"/>
                      <a:pt x="12" y="1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9" y="6"/>
                      <a:pt x="8" y="5"/>
                      <a:pt x="7" y="5"/>
                    </a:cubicBezTo>
                    <a:cubicBezTo>
                      <a:pt x="7" y="4"/>
                      <a:pt x="5" y="4"/>
                      <a:pt x="5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5" y="8"/>
                      <a:pt x="5" y="10"/>
                      <a:pt x="5" y="10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2" y="11"/>
                      <a:pt x="1" y="11"/>
                      <a:pt x="1" y="13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3" y="15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1" y="19"/>
                      <a:pt x="1" y="20"/>
                      <a:pt x="1" y="21"/>
                    </a:cubicBezTo>
                    <a:cubicBezTo>
                      <a:pt x="1" y="22"/>
                      <a:pt x="2" y="23"/>
                      <a:pt x="3" y="22"/>
                    </a:cubicBezTo>
                    <a:cubicBezTo>
                      <a:pt x="4" y="22"/>
                      <a:pt x="5" y="23"/>
                      <a:pt x="5" y="23"/>
                    </a:cubicBezTo>
                    <a:cubicBezTo>
                      <a:pt x="6" y="24"/>
                      <a:pt x="5" y="25"/>
                      <a:pt x="5" y="25"/>
                    </a:cubicBezTo>
                    <a:cubicBezTo>
                      <a:pt x="4" y="26"/>
                      <a:pt x="5" y="27"/>
                      <a:pt x="5" y="28"/>
                    </a:cubicBezTo>
                    <a:cubicBezTo>
                      <a:pt x="6" y="29"/>
                      <a:pt x="7" y="29"/>
                      <a:pt x="8" y="28"/>
                    </a:cubicBezTo>
                    <a:cubicBezTo>
                      <a:pt x="9" y="27"/>
                      <a:pt x="10" y="28"/>
                      <a:pt x="11" y="28"/>
                    </a:cubicBezTo>
                    <a:cubicBezTo>
                      <a:pt x="11" y="28"/>
                      <a:pt x="11" y="29"/>
                      <a:pt x="11" y="30"/>
                    </a:cubicBezTo>
                    <a:cubicBezTo>
                      <a:pt x="11" y="30"/>
                      <a:pt x="12" y="31"/>
                      <a:pt x="13" y="32"/>
                    </a:cubicBezTo>
                    <a:cubicBezTo>
                      <a:pt x="14" y="32"/>
                      <a:pt x="15" y="31"/>
                      <a:pt x="15" y="31"/>
                    </a:cubicBezTo>
                    <a:cubicBezTo>
                      <a:pt x="15" y="30"/>
                      <a:pt x="17" y="29"/>
                      <a:pt x="17" y="29"/>
                    </a:cubicBezTo>
                    <a:cubicBezTo>
                      <a:pt x="18" y="29"/>
                      <a:pt x="18" y="30"/>
                      <a:pt x="18" y="30"/>
                    </a:cubicBezTo>
                    <a:cubicBezTo>
                      <a:pt x="19" y="31"/>
                      <a:pt x="20" y="32"/>
                      <a:pt x="21" y="31"/>
                    </a:cubicBezTo>
                    <a:cubicBezTo>
                      <a:pt x="22" y="31"/>
                      <a:pt x="23" y="30"/>
                      <a:pt x="22" y="29"/>
                    </a:cubicBezTo>
                    <a:cubicBezTo>
                      <a:pt x="22" y="28"/>
                      <a:pt x="23" y="27"/>
                      <a:pt x="23" y="27"/>
                    </a:cubicBezTo>
                    <a:cubicBezTo>
                      <a:pt x="24" y="27"/>
                      <a:pt x="25" y="27"/>
                      <a:pt x="25" y="27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9" y="26"/>
                      <a:pt x="29" y="25"/>
                      <a:pt x="28" y="24"/>
                    </a:cubicBezTo>
                    <a:close/>
                    <a:moveTo>
                      <a:pt x="10" y="23"/>
                    </a:moveTo>
                    <a:cubicBezTo>
                      <a:pt x="6" y="19"/>
                      <a:pt x="6" y="14"/>
                      <a:pt x="10" y="10"/>
                    </a:cubicBezTo>
                    <a:cubicBezTo>
                      <a:pt x="13" y="6"/>
                      <a:pt x="19" y="6"/>
                      <a:pt x="22" y="9"/>
                    </a:cubicBezTo>
                    <a:cubicBezTo>
                      <a:pt x="26" y="13"/>
                      <a:pt x="26" y="19"/>
                      <a:pt x="23" y="22"/>
                    </a:cubicBezTo>
                    <a:cubicBezTo>
                      <a:pt x="19" y="26"/>
                      <a:pt x="14" y="26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625"/>
              <p:cNvSpPr>
                <a:spLocks noEditPoints="1"/>
              </p:cNvSpPr>
              <p:nvPr/>
            </p:nvSpPr>
            <p:spPr bwMode="auto">
              <a:xfrm>
                <a:off x="9348930" y="1711217"/>
                <a:ext cx="196850" cy="196850"/>
              </a:xfrm>
              <a:custGeom>
                <a:avLst/>
                <a:gdLst>
                  <a:gd name="T0" fmla="*/ 43 w 49"/>
                  <a:gd name="T1" fmla="*/ 37 h 49"/>
                  <a:gd name="T2" fmla="*/ 42 w 49"/>
                  <a:gd name="T3" fmla="*/ 33 h 49"/>
                  <a:gd name="T4" fmla="*/ 45 w 49"/>
                  <a:gd name="T5" fmla="*/ 33 h 49"/>
                  <a:gd name="T6" fmla="*/ 48 w 49"/>
                  <a:gd name="T7" fmla="*/ 30 h 49"/>
                  <a:gd name="T8" fmla="*/ 47 w 49"/>
                  <a:gd name="T9" fmla="*/ 26 h 49"/>
                  <a:gd name="T10" fmla="*/ 44 w 49"/>
                  <a:gd name="T11" fmla="*/ 23 h 49"/>
                  <a:gd name="T12" fmla="*/ 46 w 49"/>
                  <a:gd name="T13" fmla="*/ 21 h 49"/>
                  <a:gd name="T14" fmla="*/ 48 w 49"/>
                  <a:gd name="T15" fmla="*/ 17 h 49"/>
                  <a:gd name="T16" fmla="*/ 45 w 49"/>
                  <a:gd name="T17" fmla="*/ 15 h 49"/>
                  <a:gd name="T18" fmla="*/ 41 w 49"/>
                  <a:gd name="T19" fmla="*/ 13 h 49"/>
                  <a:gd name="T20" fmla="*/ 42 w 49"/>
                  <a:gd name="T21" fmla="*/ 10 h 49"/>
                  <a:gd name="T22" fmla="*/ 41 w 49"/>
                  <a:gd name="T23" fmla="*/ 6 h 49"/>
                  <a:gd name="T24" fmla="*/ 37 w 49"/>
                  <a:gd name="T25" fmla="*/ 6 h 49"/>
                  <a:gd name="T26" fmla="*/ 34 w 49"/>
                  <a:gd name="T27" fmla="*/ 7 h 49"/>
                  <a:gd name="T28" fmla="*/ 32 w 49"/>
                  <a:gd name="T29" fmla="*/ 3 h 49"/>
                  <a:gd name="T30" fmla="*/ 30 w 49"/>
                  <a:gd name="T31" fmla="*/ 0 h 49"/>
                  <a:gd name="T32" fmla="*/ 26 w 49"/>
                  <a:gd name="T33" fmla="*/ 2 h 49"/>
                  <a:gd name="T34" fmla="*/ 23 w 49"/>
                  <a:gd name="T35" fmla="*/ 4 h 49"/>
                  <a:gd name="T36" fmla="*/ 21 w 49"/>
                  <a:gd name="T37" fmla="*/ 2 h 49"/>
                  <a:gd name="T38" fmla="*/ 17 w 49"/>
                  <a:gd name="T39" fmla="*/ 1 h 49"/>
                  <a:gd name="T40" fmla="*/ 15 w 49"/>
                  <a:gd name="T41" fmla="*/ 4 h 49"/>
                  <a:gd name="T42" fmla="*/ 13 w 49"/>
                  <a:gd name="T43" fmla="*/ 8 h 49"/>
                  <a:gd name="T44" fmla="*/ 10 w 49"/>
                  <a:gd name="T45" fmla="*/ 7 h 49"/>
                  <a:gd name="T46" fmla="*/ 6 w 49"/>
                  <a:gd name="T47" fmla="*/ 8 h 49"/>
                  <a:gd name="T48" fmla="*/ 6 w 49"/>
                  <a:gd name="T49" fmla="*/ 12 h 49"/>
                  <a:gd name="T50" fmla="*/ 6 w 49"/>
                  <a:gd name="T51" fmla="*/ 16 h 49"/>
                  <a:gd name="T52" fmla="*/ 3 w 49"/>
                  <a:gd name="T53" fmla="*/ 16 h 49"/>
                  <a:gd name="T54" fmla="*/ 0 w 49"/>
                  <a:gd name="T55" fmla="*/ 19 h 49"/>
                  <a:gd name="T56" fmla="*/ 2 w 49"/>
                  <a:gd name="T57" fmla="*/ 23 h 49"/>
                  <a:gd name="T58" fmla="*/ 4 w 49"/>
                  <a:gd name="T59" fmla="*/ 26 h 49"/>
                  <a:gd name="T60" fmla="*/ 2 w 49"/>
                  <a:gd name="T61" fmla="*/ 28 h 49"/>
                  <a:gd name="T62" fmla="*/ 1 w 49"/>
                  <a:gd name="T63" fmla="*/ 32 h 49"/>
                  <a:gd name="T64" fmla="*/ 4 w 49"/>
                  <a:gd name="T65" fmla="*/ 34 h 49"/>
                  <a:gd name="T66" fmla="*/ 7 w 49"/>
                  <a:gd name="T67" fmla="*/ 36 h 49"/>
                  <a:gd name="T68" fmla="*/ 7 w 49"/>
                  <a:gd name="T69" fmla="*/ 39 h 49"/>
                  <a:gd name="T70" fmla="*/ 7 w 49"/>
                  <a:gd name="T71" fmla="*/ 42 h 49"/>
                  <a:gd name="T72" fmla="*/ 11 w 49"/>
                  <a:gd name="T73" fmla="*/ 43 h 49"/>
                  <a:gd name="T74" fmla="*/ 15 w 49"/>
                  <a:gd name="T75" fmla="*/ 43 h 49"/>
                  <a:gd name="T76" fmla="*/ 16 w 49"/>
                  <a:gd name="T77" fmla="*/ 45 h 49"/>
                  <a:gd name="T78" fmla="*/ 19 w 49"/>
                  <a:gd name="T79" fmla="*/ 48 h 49"/>
                  <a:gd name="T80" fmla="*/ 22 w 49"/>
                  <a:gd name="T81" fmla="*/ 47 h 49"/>
                  <a:gd name="T82" fmla="*/ 26 w 49"/>
                  <a:gd name="T83" fmla="*/ 45 h 49"/>
                  <a:gd name="T84" fmla="*/ 28 w 49"/>
                  <a:gd name="T85" fmla="*/ 47 h 49"/>
                  <a:gd name="T86" fmla="*/ 31 w 49"/>
                  <a:gd name="T87" fmla="*/ 48 h 49"/>
                  <a:gd name="T88" fmla="*/ 34 w 49"/>
                  <a:gd name="T89" fmla="*/ 45 h 49"/>
                  <a:gd name="T90" fmla="*/ 35 w 49"/>
                  <a:gd name="T91" fmla="*/ 41 h 49"/>
                  <a:gd name="T92" fmla="*/ 38 w 49"/>
                  <a:gd name="T93" fmla="*/ 42 h 49"/>
                  <a:gd name="T94" fmla="*/ 42 w 49"/>
                  <a:gd name="T95" fmla="*/ 41 h 49"/>
                  <a:gd name="T96" fmla="*/ 43 w 49"/>
                  <a:gd name="T97" fmla="*/ 37 h 49"/>
                  <a:gd name="T98" fmla="*/ 15 w 49"/>
                  <a:gd name="T99" fmla="*/ 35 h 49"/>
                  <a:gd name="T100" fmla="*/ 14 w 49"/>
                  <a:gd name="T101" fmla="*/ 15 h 49"/>
                  <a:gd name="T102" fmla="*/ 34 w 49"/>
                  <a:gd name="T103" fmla="*/ 14 h 49"/>
                  <a:gd name="T104" fmla="*/ 35 w 49"/>
                  <a:gd name="T105" fmla="*/ 34 h 49"/>
                  <a:gd name="T106" fmla="*/ 15 w 49"/>
                  <a:gd name="T107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49">
                    <a:moveTo>
                      <a:pt x="43" y="37"/>
                    </a:moveTo>
                    <a:cubicBezTo>
                      <a:pt x="42" y="36"/>
                      <a:pt x="42" y="34"/>
                      <a:pt x="42" y="33"/>
                    </a:cubicBezTo>
                    <a:cubicBezTo>
                      <a:pt x="43" y="33"/>
                      <a:pt x="44" y="32"/>
                      <a:pt x="45" y="33"/>
                    </a:cubicBezTo>
                    <a:cubicBezTo>
                      <a:pt x="46" y="33"/>
                      <a:pt x="48" y="32"/>
                      <a:pt x="48" y="30"/>
                    </a:cubicBezTo>
                    <a:cubicBezTo>
                      <a:pt x="49" y="28"/>
                      <a:pt x="48" y="26"/>
                      <a:pt x="47" y="26"/>
                    </a:cubicBezTo>
                    <a:cubicBezTo>
                      <a:pt x="45" y="26"/>
                      <a:pt x="44" y="24"/>
                      <a:pt x="44" y="23"/>
                    </a:cubicBezTo>
                    <a:cubicBezTo>
                      <a:pt x="44" y="22"/>
                      <a:pt x="45" y="21"/>
                      <a:pt x="46" y="21"/>
                    </a:cubicBezTo>
                    <a:cubicBezTo>
                      <a:pt x="48" y="21"/>
                      <a:pt x="48" y="19"/>
                      <a:pt x="48" y="17"/>
                    </a:cubicBezTo>
                    <a:cubicBezTo>
                      <a:pt x="47" y="15"/>
                      <a:pt x="46" y="14"/>
                      <a:pt x="45" y="15"/>
                    </a:cubicBezTo>
                    <a:cubicBezTo>
                      <a:pt x="43" y="15"/>
                      <a:pt x="41" y="14"/>
                      <a:pt x="41" y="13"/>
                    </a:cubicBezTo>
                    <a:cubicBezTo>
                      <a:pt x="40" y="12"/>
                      <a:pt x="41" y="11"/>
                      <a:pt x="42" y="10"/>
                    </a:cubicBezTo>
                    <a:cubicBezTo>
                      <a:pt x="43" y="9"/>
                      <a:pt x="42" y="8"/>
                      <a:pt x="41" y="6"/>
                    </a:cubicBezTo>
                    <a:cubicBezTo>
                      <a:pt x="40" y="5"/>
                      <a:pt x="38" y="5"/>
                      <a:pt x="37" y="6"/>
                    </a:cubicBezTo>
                    <a:cubicBezTo>
                      <a:pt x="36" y="7"/>
                      <a:pt x="35" y="7"/>
                      <a:pt x="34" y="7"/>
                    </a:cubicBezTo>
                    <a:cubicBezTo>
                      <a:pt x="34" y="6"/>
                      <a:pt x="32" y="5"/>
                      <a:pt x="32" y="3"/>
                    </a:cubicBezTo>
                    <a:cubicBezTo>
                      <a:pt x="33" y="2"/>
                      <a:pt x="31" y="1"/>
                      <a:pt x="30" y="0"/>
                    </a:cubicBezTo>
                    <a:cubicBezTo>
                      <a:pt x="28" y="0"/>
                      <a:pt x="26" y="1"/>
                      <a:pt x="26" y="2"/>
                    </a:cubicBezTo>
                    <a:cubicBezTo>
                      <a:pt x="26" y="3"/>
                      <a:pt x="24" y="4"/>
                      <a:pt x="23" y="4"/>
                    </a:cubicBezTo>
                    <a:cubicBezTo>
                      <a:pt x="22" y="4"/>
                      <a:pt x="21" y="3"/>
                      <a:pt x="21" y="2"/>
                    </a:cubicBezTo>
                    <a:cubicBezTo>
                      <a:pt x="20" y="1"/>
                      <a:pt x="19" y="0"/>
                      <a:pt x="17" y="1"/>
                    </a:cubicBezTo>
                    <a:cubicBezTo>
                      <a:pt x="15" y="1"/>
                      <a:pt x="14" y="3"/>
                      <a:pt x="15" y="4"/>
                    </a:cubicBezTo>
                    <a:cubicBezTo>
                      <a:pt x="15" y="5"/>
                      <a:pt x="14" y="7"/>
                      <a:pt x="13" y="8"/>
                    </a:cubicBezTo>
                    <a:cubicBezTo>
                      <a:pt x="12" y="8"/>
                      <a:pt x="11" y="8"/>
                      <a:pt x="10" y="7"/>
                    </a:cubicBezTo>
                    <a:cubicBezTo>
                      <a:pt x="9" y="6"/>
                      <a:pt x="7" y="6"/>
                      <a:pt x="6" y="8"/>
                    </a:cubicBezTo>
                    <a:cubicBezTo>
                      <a:pt x="5" y="9"/>
                      <a:pt x="5" y="11"/>
                      <a:pt x="6" y="12"/>
                    </a:cubicBezTo>
                    <a:cubicBezTo>
                      <a:pt x="7" y="12"/>
                      <a:pt x="6" y="15"/>
                      <a:pt x="6" y="16"/>
                    </a:cubicBezTo>
                    <a:cubicBezTo>
                      <a:pt x="6" y="16"/>
                      <a:pt x="4" y="17"/>
                      <a:pt x="3" y="16"/>
                    </a:cubicBezTo>
                    <a:cubicBezTo>
                      <a:pt x="2" y="16"/>
                      <a:pt x="1" y="17"/>
                      <a:pt x="0" y="19"/>
                    </a:cubicBezTo>
                    <a:cubicBezTo>
                      <a:pt x="0" y="21"/>
                      <a:pt x="0" y="22"/>
                      <a:pt x="2" y="23"/>
                    </a:cubicBezTo>
                    <a:cubicBezTo>
                      <a:pt x="3" y="23"/>
                      <a:pt x="4" y="25"/>
                      <a:pt x="4" y="26"/>
                    </a:cubicBezTo>
                    <a:cubicBezTo>
                      <a:pt x="4" y="27"/>
                      <a:pt x="3" y="27"/>
                      <a:pt x="2" y="28"/>
                    </a:cubicBezTo>
                    <a:cubicBezTo>
                      <a:pt x="1" y="28"/>
                      <a:pt x="0" y="30"/>
                      <a:pt x="1" y="32"/>
                    </a:cubicBezTo>
                    <a:cubicBezTo>
                      <a:pt x="1" y="33"/>
                      <a:pt x="3" y="34"/>
                      <a:pt x="4" y="34"/>
                    </a:cubicBezTo>
                    <a:cubicBezTo>
                      <a:pt x="5" y="34"/>
                      <a:pt x="7" y="35"/>
                      <a:pt x="7" y="36"/>
                    </a:cubicBezTo>
                    <a:cubicBezTo>
                      <a:pt x="8" y="36"/>
                      <a:pt x="7" y="38"/>
                      <a:pt x="7" y="39"/>
                    </a:cubicBezTo>
                    <a:cubicBezTo>
                      <a:pt x="6" y="39"/>
                      <a:pt x="6" y="41"/>
                      <a:pt x="7" y="42"/>
                    </a:cubicBezTo>
                    <a:cubicBezTo>
                      <a:pt x="9" y="44"/>
                      <a:pt x="10" y="44"/>
                      <a:pt x="11" y="43"/>
                    </a:cubicBezTo>
                    <a:cubicBezTo>
                      <a:pt x="12" y="42"/>
                      <a:pt x="15" y="42"/>
                      <a:pt x="15" y="43"/>
                    </a:cubicBezTo>
                    <a:cubicBezTo>
                      <a:pt x="16" y="43"/>
                      <a:pt x="16" y="44"/>
                      <a:pt x="16" y="45"/>
                    </a:cubicBezTo>
                    <a:cubicBezTo>
                      <a:pt x="16" y="47"/>
                      <a:pt x="17" y="48"/>
                      <a:pt x="19" y="48"/>
                    </a:cubicBezTo>
                    <a:cubicBezTo>
                      <a:pt x="20" y="49"/>
                      <a:pt x="22" y="48"/>
                      <a:pt x="22" y="47"/>
                    </a:cubicBezTo>
                    <a:cubicBezTo>
                      <a:pt x="23" y="46"/>
                      <a:pt x="25" y="45"/>
                      <a:pt x="26" y="45"/>
                    </a:cubicBezTo>
                    <a:cubicBezTo>
                      <a:pt x="26" y="44"/>
                      <a:pt x="27" y="45"/>
                      <a:pt x="28" y="47"/>
                    </a:cubicBezTo>
                    <a:cubicBezTo>
                      <a:pt x="28" y="48"/>
                      <a:pt x="30" y="49"/>
                      <a:pt x="31" y="48"/>
                    </a:cubicBezTo>
                    <a:cubicBezTo>
                      <a:pt x="33" y="47"/>
                      <a:pt x="34" y="46"/>
                      <a:pt x="34" y="45"/>
                    </a:cubicBezTo>
                    <a:cubicBezTo>
                      <a:pt x="33" y="44"/>
                      <a:pt x="35" y="42"/>
                      <a:pt x="35" y="41"/>
                    </a:cubicBezTo>
                    <a:cubicBezTo>
                      <a:pt x="36" y="41"/>
                      <a:pt x="37" y="41"/>
                      <a:pt x="38" y="42"/>
                    </a:cubicBezTo>
                    <a:cubicBezTo>
                      <a:pt x="39" y="43"/>
                      <a:pt x="41" y="43"/>
                      <a:pt x="42" y="41"/>
                    </a:cubicBezTo>
                    <a:cubicBezTo>
                      <a:pt x="43" y="40"/>
                      <a:pt x="44" y="38"/>
                      <a:pt x="43" y="37"/>
                    </a:cubicBezTo>
                    <a:close/>
                    <a:moveTo>
                      <a:pt x="15" y="35"/>
                    </a:moveTo>
                    <a:cubicBezTo>
                      <a:pt x="9" y="29"/>
                      <a:pt x="8" y="20"/>
                      <a:pt x="14" y="15"/>
                    </a:cubicBezTo>
                    <a:cubicBezTo>
                      <a:pt x="19" y="9"/>
                      <a:pt x="28" y="9"/>
                      <a:pt x="34" y="14"/>
                    </a:cubicBezTo>
                    <a:cubicBezTo>
                      <a:pt x="40" y="19"/>
                      <a:pt x="40" y="28"/>
                      <a:pt x="35" y="34"/>
                    </a:cubicBezTo>
                    <a:cubicBezTo>
                      <a:pt x="29" y="40"/>
                      <a:pt x="20" y="40"/>
                      <a:pt x="15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Freeform 626"/>
              <p:cNvSpPr/>
              <p:nvPr/>
            </p:nvSpPr>
            <p:spPr bwMode="auto">
              <a:xfrm>
                <a:off x="9401318" y="1763605"/>
                <a:ext cx="87313" cy="87312"/>
              </a:xfrm>
              <a:custGeom>
                <a:avLst/>
                <a:gdLst>
                  <a:gd name="T0" fmla="*/ 18 w 22"/>
                  <a:gd name="T1" fmla="*/ 18 h 22"/>
                  <a:gd name="T2" fmla="*/ 4 w 22"/>
                  <a:gd name="T3" fmla="*/ 18 h 22"/>
                  <a:gd name="T4" fmla="*/ 4 w 22"/>
                  <a:gd name="T5" fmla="*/ 4 h 22"/>
                  <a:gd name="T6" fmla="*/ 18 w 22"/>
                  <a:gd name="T7" fmla="*/ 4 h 22"/>
                  <a:gd name="T8" fmla="*/ 18 w 22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8" y="18"/>
                    </a:moveTo>
                    <a:cubicBezTo>
                      <a:pt x="14" y="22"/>
                      <a:pt x="8" y="22"/>
                      <a:pt x="4" y="18"/>
                    </a:cubicBezTo>
                    <a:cubicBezTo>
                      <a:pt x="0" y="15"/>
                      <a:pt x="0" y="8"/>
                      <a:pt x="4" y="4"/>
                    </a:cubicBezTo>
                    <a:cubicBezTo>
                      <a:pt x="8" y="0"/>
                      <a:pt x="14" y="0"/>
                      <a:pt x="18" y="4"/>
                    </a:cubicBezTo>
                    <a:cubicBezTo>
                      <a:pt x="22" y="8"/>
                      <a:pt x="22" y="15"/>
                      <a:pt x="1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p>
                <a:endParaRPr lang="zh-CN" altLang="en-US" sz="101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 rot="18629207">
            <a:off x="3306977" y="3748434"/>
            <a:ext cx="424677" cy="470598"/>
            <a:chOff x="4497077" y="2666606"/>
            <a:chExt cx="1017124" cy="1017122"/>
          </a:xfrm>
        </p:grpSpPr>
        <p:sp>
          <p:nvSpPr>
            <p:cNvPr id="51" name="泪滴形 50"/>
            <p:cNvSpPr/>
            <p:nvPr/>
          </p:nvSpPr>
          <p:spPr>
            <a:xfrm rot="8100000">
              <a:off x="4497077" y="2666606"/>
              <a:ext cx="1017124" cy="1017122"/>
            </a:xfrm>
            <a:prstGeom prst="teardrop">
              <a:avLst>
                <a:gd name="adj" fmla="val 190413"/>
              </a:avLst>
            </a:prstGeom>
            <a:gradFill>
              <a:gsLst>
                <a:gs pos="0">
                  <a:srgbClr val="D7DCDE"/>
                </a:gs>
                <a:gs pos="80000">
                  <a:schemeClr val="bg1"/>
                </a:gs>
              </a:gsLst>
              <a:lin ang="2700000" scaled="0"/>
            </a:gradFill>
            <a:ln w="22225" cap="flat">
              <a:gradFill>
                <a:gsLst>
                  <a:gs pos="0">
                    <a:srgbClr val="FFE141"/>
                  </a:gs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0"/>
              </a:gradFill>
              <a:prstDash val="solid"/>
              <a:miter lim="800000"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MH_SubTitle_1"/>
            <p:cNvSpPr>
              <a:spLocks noChangeArrowheads="1"/>
            </p:cNvSpPr>
            <p:nvPr/>
          </p:nvSpPr>
          <p:spPr bwMode="auto">
            <a:xfrm>
              <a:off x="4600575" y="2752395"/>
              <a:ext cx="824405" cy="824402"/>
            </a:xfrm>
            <a:prstGeom prst="ellipse">
              <a:avLst/>
            </a:prstGeom>
            <a:gradFill>
              <a:gsLst>
                <a:gs pos="100000">
                  <a:srgbClr val="00B0F0"/>
                </a:gs>
                <a:gs pos="0">
                  <a:srgbClr val="0070C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808015" y="3023857"/>
              <a:ext cx="486822" cy="301830"/>
              <a:chOff x="9348930" y="1711217"/>
              <a:chExt cx="317501" cy="196850"/>
            </a:xfrm>
            <a:solidFill>
              <a:schemeClr val="bg1"/>
            </a:solidFill>
          </p:grpSpPr>
          <p:sp>
            <p:nvSpPr>
              <p:cNvPr id="54" name="Freeform 624"/>
              <p:cNvSpPr>
                <a:spLocks noEditPoints="1"/>
              </p:cNvSpPr>
              <p:nvPr/>
            </p:nvSpPr>
            <p:spPr bwMode="auto">
              <a:xfrm>
                <a:off x="9537843" y="1719155"/>
                <a:ext cx="128588" cy="128587"/>
              </a:xfrm>
              <a:custGeom>
                <a:avLst/>
                <a:gdLst>
                  <a:gd name="T0" fmla="*/ 28 w 32"/>
                  <a:gd name="T1" fmla="*/ 24 h 32"/>
                  <a:gd name="T2" fmla="*/ 28 w 32"/>
                  <a:gd name="T3" fmla="*/ 22 h 32"/>
                  <a:gd name="T4" fmla="*/ 30 w 32"/>
                  <a:gd name="T5" fmla="*/ 21 h 32"/>
                  <a:gd name="T6" fmla="*/ 32 w 32"/>
                  <a:gd name="T7" fmla="*/ 20 h 32"/>
                  <a:gd name="T8" fmla="*/ 31 w 32"/>
                  <a:gd name="T9" fmla="*/ 17 h 32"/>
                  <a:gd name="T10" fmla="*/ 29 w 32"/>
                  <a:gd name="T11" fmla="*/ 15 h 32"/>
                  <a:gd name="T12" fmla="*/ 31 w 32"/>
                  <a:gd name="T13" fmla="*/ 14 h 32"/>
                  <a:gd name="T14" fmla="*/ 31 w 32"/>
                  <a:gd name="T15" fmla="*/ 11 h 32"/>
                  <a:gd name="T16" fmla="*/ 29 w 32"/>
                  <a:gd name="T17" fmla="*/ 10 h 32"/>
                  <a:gd name="T18" fmla="*/ 27 w 32"/>
                  <a:gd name="T19" fmla="*/ 9 h 32"/>
                  <a:gd name="T20" fmla="*/ 28 w 32"/>
                  <a:gd name="T21" fmla="*/ 7 h 32"/>
                  <a:gd name="T22" fmla="*/ 27 w 32"/>
                  <a:gd name="T23" fmla="*/ 5 h 32"/>
                  <a:gd name="T24" fmla="*/ 24 w 32"/>
                  <a:gd name="T25" fmla="*/ 4 h 32"/>
                  <a:gd name="T26" fmla="*/ 23 w 32"/>
                  <a:gd name="T27" fmla="*/ 5 h 32"/>
                  <a:gd name="T28" fmla="*/ 21 w 32"/>
                  <a:gd name="T29" fmla="*/ 3 h 32"/>
                  <a:gd name="T30" fmla="*/ 20 w 32"/>
                  <a:gd name="T31" fmla="*/ 1 h 32"/>
                  <a:gd name="T32" fmla="*/ 17 w 32"/>
                  <a:gd name="T33" fmla="*/ 2 h 32"/>
                  <a:gd name="T34" fmla="*/ 15 w 32"/>
                  <a:gd name="T35" fmla="*/ 3 h 32"/>
                  <a:gd name="T36" fmla="*/ 14 w 32"/>
                  <a:gd name="T37" fmla="*/ 2 h 32"/>
                  <a:gd name="T38" fmla="*/ 12 w 32"/>
                  <a:gd name="T39" fmla="*/ 1 h 32"/>
                  <a:gd name="T40" fmla="*/ 10 w 32"/>
                  <a:gd name="T41" fmla="*/ 3 h 32"/>
                  <a:gd name="T42" fmla="*/ 9 w 32"/>
                  <a:gd name="T43" fmla="*/ 5 h 32"/>
                  <a:gd name="T44" fmla="*/ 7 w 32"/>
                  <a:gd name="T45" fmla="*/ 5 h 32"/>
                  <a:gd name="T46" fmla="*/ 5 w 32"/>
                  <a:gd name="T47" fmla="*/ 5 h 32"/>
                  <a:gd name="T48" fmla="*/ 4 w 32"/>
                  <a:gd name="T49" fmla="*/ 8 h 32"/>
                  <a:gd name="T50" fmla="*/ 5 w 32"/>
                  <a:gd name="T51" fmla="*/ 10 h 32"/>
                  <a:gd name="T52" fmla="*/ 3 w 32"/>
                  <a:gd name="T53" fmla="*/ 11 h 32"/>
                  <a:gd name="T54" fmla="*/ 1 w 32"/>
                  <a:gd name="T55" fmla="*/ 13 h 32"/>
                  <a:gd name="T56" fmla="*/ 2 w 32"/>
                  <a:gd name="T57" fmla="*/ 15 h 32"/>
                  <a:gd name="T58" fmla="*/ 3 w 32"/>
                  <a:gd name="T59" fmla="*/ 17 h 32"/>
                  <a:gd name="T60" fmla="*/ 2 w 32"/>
                  <a:gd name="T61" fmla="*/ 18 h 32"/>
                  <a:gd name="T62" fmla="*/ 1 w 32"/>
                  <a:gd name="T63" fmla="*/ 21 h 32"/>
                  <a:gd name="T64" fmla="*/ 3 w 32"/>
                  <a:gd name="T65" fmla="*/ 22 h 32"/>
                  <a:gd name="T66" fmla="*/ 5 w 32"/>
                  <a:gd name="T67" fmla="*/ 23 h 32"/>
                  <a:gd name="T68" fmla="*/ 5 w 32"/>
                  <a:gd name="T69" fmla="*/ 25 h 32"/>
                  <a:gd name="T70" fmla="*/ 5 w 32"/>
                  <a:gd name="T71" fmla="*/ 28 h 32"/>
                  <a:gd name="T72" fmla="*/ 8 w 32"/>
                  <a:gd name="T73" fmla="*/ 28 h 32"/>
                  <a:gd name="T74" fmla="*/ 11 w 32"/>
                  <a:gd name="T75" fmla="*/ 28 h 32"/>
                  <a:gd name="T76" fmla="*/ 11 w 32"/>
                  <a:gd name="T77" fmla="*/ 30 h 32"/>
                  <a:gd name="T78" fmla="*/ 13 w 32"/>
                  <a:gd name="T79" fmla="*/ 32 h 32"/>
                  <a:gd name="T80" fmla="*/ 15 w 32"/>
                  <a:gd name="T81" fmla="*/ 31 h 32"/>
                  <a:gd name="T82" fmla="*/ 17 w 32"/>
                  <a:gd name="T83" fmla="*/ 29 h 32"/>
                  <a:gd name="T84" fmla="*/ 18 w 32"/>
                  <a:gd name="T85" fmla="*/ 30 h 32"/>
                  <a:gd name="T86" fmla="*/ 21 w 32"/>
                  <a:gd name="T87" fmla="*/ 31 h 32"/>
                  <a:gd name="T88" fmla="*/ 22 w 32"/>
                  <a:gd name="T89" fmla="*/ 29 h 32"/>
                  <a:gd name="T90" fmla="*/ 23 w 32"/>
                  <a:gd name="T91" fmla="*/ 27 h 32"/>
                  <a:gd name="T92" fmla="*/ 25 w 32"/>
                  <a:gd name="T93" fmla="*/ 27 h 32"/>
                  <a:gd name="T94" fmla="*/ 28 w 32"/>
                  <a:gd name="T95" fmla="*/ 27 h 32"/>
                  <a:gd name="T96" fmla="*/ 28 w 32"/>
                  <a:gd name="T97" fmla="*/ 24 h 32"/>
                  <a:gd name="T98" fmla="*/ 10 w 32"/>
                  <a:gd name="T99" fmla="*/ 23 h 32"/>
                  <a:gd name="T100" fmla="*/ 10 w 32"/>
                  <a:gd name="T101" fmla="*/ 10 h 32"/>
                  <a:gd name="T102" fmla="*/ 22 w 32"/>
                  <a:gd name="T103" fmla="*/ 9 h 32"/>
                  <a:gd name="T104" fmla="*/ 23 w 32"/>
                  <a:gd name="T105" fmla="*/ 22 h 32"/>
                  <a:gd name="T106" fmla="*/ 10 w 32"/>
                  <a:gd name="T107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" h="32">
                    <a:moveTo>
                      <a:pt x="28" y="24"/>
                    </a:moveTo>
                    <a:cubicBezTo>
                      <a:pt x="28" y="24"/>
                      <a:pt x="28" y="22"/>
                      <a:pt x="28" y="22"/>
                    </a:cubicBezTo>
                    <a:cubicBezTo>
                      <a:pt x="28" y="21"/>
                      <a:pt x="29" y="21"/>
                      <a:pt x="30" y="21"/>
                    </a:cubicBezTo>
                    <a:cubicBezTo>
                      <a:pt x="31" y="22"/>
                      <a:pt x="31" y="21"/>
                      <a:pt x="32" y="20"/>
                    </a:cubicBezTo>
                    <a:cubicBezTo>
                      <a:pt x="32" y="19"/>
                      <a:pt x="31" y="18"/>
                      <a:pt x="31" y="17"/>
                    </a:cubicBezTo>
                    <a:cubicBezTo>
                      <a:pt x="30" y="17"/>
                      <a:pt x="29" y="16"/>
                      <a:pt x="29" y="15"/>
                    </a:cubicBezTo>
                    <a:cubicBezTo>
                      <a:pt x="29" y="15"/>
                      <a:pt x="30" y="14"/>
                      <a:pt x="31" y="14"/>
                    </a:cubicBezTo>
                    <a:cubicBezTo>
                      <a:pt x="31" y="14"/>
                      <a:pt x="32" y="13"/>
                      <a:pt x="31" y="11"/>
                    </a:cubicBezTo>
                    <a:cubicBezTo>
                      <a:pt x="31" y="10"/>
                      <a:pt x="30" y="10"/>
                      <a:pt x="29" y="10"/>
                    </a:cubicBezTo>
                    <a:cubicBezTo>
                      <a:pt x="29" y="10"/>
                      <a:pt x="27" y="9"/>
                      <a:pt x="27" y="9"/>
                    </a:cubicBezTo>
                    <a:cubicBezTo>
                      <a:pt x="27" y="8"/>
                      <a:pt x="27" y="8"/>
                      <a:pt x="28" y="7"/>
                    </a:cubicBezTo>
                    <a:cubicBezTo>
                      <a:pt x="28" y="6"/>
                      <a:pt x="28" y="5"/>
                      <a:pt x="27" y="5"/>
                    </a:cubicBezTo>
                    <a:cubicBezTo>
                      <a:pt x="26" y="4"/>
                      <a:pt x="25" y="4"/>
                      <a:pt x="24" y="4"/>
                    </a:cubicBezTo>
                    <a:cubicBezTo>
                      <a:pt x="24" y="5"/>
                      <a:pt x="23" y="5"/>
                      <a:pt x="23" y="5"/>
                    </a:cubicBezTo>
                    <a:cubicBezTo>
                      <a:pt x="22" y="5"/>
                      <a:pt x="21" y="3"/>
                      <a:pt x="21" y="3"/>
                    </a:cubicBezTo>
                    <a:cubicBezTo>
                      <a:pt x="22" y="2"/>
                      <a:pt x="21" y="1"/>
                      <a:pt x="20" y="1"/>
                    </a:cubicBezTo>
                    <a:cubicBezTo>
                      <a:pt x="19" y="0"/>
                      <a:pt x="18" y="1"/>
                      <a:pt x="17" y="2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4" y="1"/>
                      <a:pt x="13" y="1"/>
                      <a:pt x="12" y="1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9" y="6"/>
                      <a:pt x="8" y="5"/>
                      <a:pt x="7" y="5"/>
                    </a:cubicBezTo>
                    <a:cubicBezTo>
                      <a:pt x="7" y="4"/>
                      <a:pt x="5" y="4"/>
                      <a:pt x="5" y="5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5" y="8"/>
                      <a:pt x="5" y="10"/>
                      <a:pt x="5" y="10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2" y="11"/>
                      <a:pt x="1" y="11"/>
                      <a:pt x="1" y="13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3" y="15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1" y="19"/>
                      <a:pt x="1" y="20"/>
                      <a:pt x="1" y="21"/>
                    </a:cubicBezTo>
                    <a:cubicBezTo>
                      <a:pt x="1" y="22"/>
                      <a:pt x="2" y="23"/>
                      <a:pt x="3" y="22"/>
                    </a:cubicBezTo>
                    <a:cubicBezTo>
                      <a:pt x="4" y="22"/>
                      <a:pt x="5" y="23"/>
                      <a:pt x="5" y="23"/>
                    </a:cubicBezTo>
                    <a:cubicBezTo>
                      <a:pt x="6" y="24"/>
                      <a:pt x="5" y="25"/>
                      <a:pt x="5" y="25"/>
                    </a:cubicBezTo>
                    <a:cubicBezTo>
                      <a:pt x="4" y="26"/>
                      <a:pt x="5" y="27"/>
                      <a:pt x="5" y="28"/>
                    </a:cubicBezTo>
                    <a:cubicBezTo>
                      <a:pt x="6" y="29"/>
                      <a:pt x="7" y="29"/>
                      <a:pt x="8" y="28"/>
                    </a:cubicBezTo>
                    <a:cubicBezTo>
                      <a:pt x="9" y="27"/>
                      <a:pt x="10" y="28"/>
                      <a:pt x="11" y="28"/>
                    </a:cubicBezTo>
                    <a:cubicBezTo>
                      <a:pt x="11" y="28"/>
                      <a:pt x="11" y="29"/>
                      <a:pt x="11" y="30"/>
                    </a:cubicBezTo>
                    <a:cubicBezTo>
                      <a:pt x="11" y="30"/>
                      <a:pt x="12" y="31"/>
                      <a:pt x="13" y="32"/>
                    </a:cubicBezTo>
                    <a:cubicBezTo>
                      <a:pt x="14" y="32"/>
                      <a:pt x="15" y="31"/>
                      <a:pt x="15" y="31"/>
                    </a:cubicBezTo>
                    <a:cubicBezTo>
                      <a:pt x="15" y="30"/>
                      <a:pt x="17" y="29"/>
                      <a:pt x="17" y="29"/>
                    </a:cubicBezTo>
                    <a:cubicBezTo>
                      <a:pt x="18" y="29"/>
                      <a:pt x="18" y="30"/>
                      <a:pt x="18" y="30"/>
                    </a:cubicBezTo>
                    <a:cubicBezTo>
                      <a:pt x="19" y="31"/>
                      <a:pt x="20" y="32"/>
                      <a:pt x="21" y="31"/>
                    </a:cubicBezTo>
                    <a:cubicBezTo>
                      <a:pt x="22" y="31"/>
                      <a:pt x="23" y="30"/>
                      <a:pt x="22" y="29"/>
                    </a:cubicBezTo>
                    <a:cubicBezTo>
                      <a:pt x="22" y="28"/>
                      <a:pt x="23" y="27"/>
                      <a:pt x="23" y="27"/>
                    </a:cubicBezTo>
                    <a:cubicBezTo>
                      <a:pt x="24" y="27"/>
                      <a:pt x="25" y="27"/>
                      <a:pt x="25" y="27"/>
                    </a:cubicBezTo>
                    <a:cubicBezTo>
                      <a:pt x="26" y="28"/>
                      <a:pt x="27" y="28"/>
                      <a:pt x="28" y="27"/>
                    </a:cubicBezTo>
                    <a:cubicBezTo>
                      <a:pt x="29" y="26"/>
                      <a:pt x="29" y="25"/>
                      <a:pt x="28" y="24"/>
                    </a:cubicBezTo>
                    <a:close/>
                    <a:moveTo>
                      <a:pt x="10" y="23"/>
                    </a:moveTo>
                    <a:cubicBezTo>
                      <a:pt x="6" y="19"/>
                      <a:pt x="6" y="14"/>
                      <a:pt x="10" y="10"/>
                    </a:cubicBezTo>
                    <a:cubicBezTo>
                      <a:pt x="13" y="6"/>
                      <a:pt x="19" y="6"/>
                      <a:pt x="22" y="9"/>
                    </a:cubicBezTo>
                    <a:cubicBezTo>
                      <a:pt x="26" y="13"/>
                      <a:pt x="26" y="19"/>
                      <a:pt x="23" y="22"/>
                    </a:cubicBezTo>
                    <a:cubicBezTo>
                      <a:pt x="19" y="26"/>
                      <a:pt x="14" y="26"/>
                      <a:pt x="1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Freeform 625"/>
              <p:cNvSpPr>
                <a:spLocks noEditPoints="1"/>
              </p:cNvSpPr>
              <p:nvPr/>
            </p:nvSpPr>
            <p:spPr bwMode="auto">
              <a:xfrm>
                <a:off x="9348930" y="1711217"/>
                <a:ext cx="196850" cy="196850"/>
              </a:xfrm>
              <a:custGeom>
                <a:avLst/>
                <a:gdLst>
                  <a:gd name="T0" fmla="*/ 43 w 49"/>
                  <a:gd name="T1" fmla="*/ 37 h 49"/>
                  <a:gd name="T2" fmla="*/ 42 w 49"/>
                  <a:gd name="T3" fmla="*/ 33 h 49"/>
                  <a:gd name="T4" fmla="*/ 45 w 49"/>
                  <a:gd name="T5" fmla="*/ 33 h 49"/>
                  <a:gd name="T6" fmla="*/ 48 w 49"/>
                  <a:gd name="T7" fmla="*/ 30 h 49"/>
                  <a:gd name="T8" fmla="*/ 47 w 49"/>
                  <a:gd name="T9" fmla="*/ 26 h 49"/>
                  <a:gd name="T10" fmla="*/ 44 w 49"/>
                  <a:gd name="T11" fmla="*/ 23 h 49"/>
                  <a:gd name="T12" fmla="*/ 46 w 49"/>
                  <a:gd name="T13" fmla="*/ 21 h 49"/>
                  <a:gd name="T14" fmla="*/ 48 w 49"/>
                  <a:gd name="T15" fmla="*/ 17 h 49"/>
                  <a:gd name="T16" fmla="*/ 45 w 49"/>
                  <a:gd name="T17" fmla="*/ 15 h 49"/>
                  <a:gd name="T18" fmla="*/ 41 w 49"/>
                  <a:gd name="T19" fmla="*/ 13 h 49"/>
                  <a:gd name="T20" fmla="*/ 42 w 49"/>
                  <a:gd name="T21" fmla="*/ 10 h 49"/>
                  <a:gd name="T22" fmla="*/ 41 w 49"/>
                  <a:gd name="T23" fmla="*/ 6 h 49"/>
                  <a:gd name="T24" fmla="*/ 37 w 49"/>
                  <a:gd name="T25" fmla="*/ 6 h 49"/>
                  <a:gd name="T26" fmla="*/ 34 w 49"/>
                  <a:gd name="T27" fmla="*/ 7 h 49"/>
                  <a:gd name="T28" fmla="*/ 32 w 49"/>
                  <a:gd name="T29" fmla="*/ 3 h 49"/>
                  <a:gd name="T30" fmla="*/ 30 w 49"/>
                  <a:gd name="T31" fmla="*/ 0 h 49"/>
                  <a:gd name="T32" fmla="*/ 26 w 49"/>
                  <a:gd name="T33" fmla="*/ 2 h 49"/>
                  <a:gd name="T34" fmla="*/ 23 w 49"/>
                  <a:gd name="T35" fmla="*/ 4 h 49"/>
                  <a:gd name="T36" fmla="*/ 21 w 49"/>
                  <a:gd name="T37" fmla="*/ 2 h 49"/>
                  <a:gd name="T38" fmla="*/ 17 w 49"/>
                  <a:gd name="T39" fmla="*/ 1 h 49"/>
                  <a:gd name="T40" fmla="*/ 15 w 49"/>
                  <a:gd name="T41" fmla="*/ 4 h 49"/>
                  <a:gd name="T42" fmla="*/ 13 w 49"/>
                  <a:gd name="T43" fmla="*/ 8 h 49"/>
                  <a:gd name="T44" fmla="*/ 10 w 49"/>
                  <a:gd name="T45" fmla="*/ 7 h 49"/>
                  <a:gd name="T46" fmla="*/ 6 w 49"/>
                  <a:gd name="T47" fmla="*/ 8 h 49"/>
                  <a:gd name="T48" fmla="*/ 6 w 49"/>
                  <a:gd name="T49" fmla="*/ 12 h 49"/>
                  <a:gd name="T50" fmla="*/ 6 w 49"/>
                  <a:gd name="T51" fmla="*/ 16 h 49"/>
                  <a:gd name="T52" fmla="*/ 3 w 49"/>
                  <a:gd name="T53" fmla="*/ 16 h 49"/>
                  <a:gd name="T54" fmla="*/ 0 w 49"/>
                  <a:gd name="T55" fmla="*/ 19 h 49"/>
                  <a:gd name="T56" fmla="*/ 2 w 49"/>
                  <a:gd name="T57" fmla="*/ 23 h 49"/>
                  <a:gd name="T58" fmla="*/ 4 w 49"/>
                  <a:gd name="T59" fmla="*/ 26 h 49"/>
                  <a:gd name="T60" fmla="*/ 2 w 49"/>
                  <a:gd name="T61" fmla="*/ 28 h 49"/>
                  <a:gd name="T62" fmla="*/ 1 w 49"/>
                  <a:gd name="T63" fmla="*/ 32 h 49"/>
                  <a:gd name="T64" fmla="*/ 4 w 49"/>
                  <a:gd name="T65" fmla="*/ 34 h 49"/>
                  <a:gd name="T66" fmla="*/ 7 w 49"/>
                  <a:gd name="T67" fmla="*/ 36 h 49"/>
                  <a:gd name="T68" fmla="*/ 7 w 49"/>
                  <a:gd name="T69" fmla="*/ 39 h 49"/>
                  <a:gd name="T70" fmla="*/ 7 w 49"/>
                  <a:gd name="T71" fmla="*/ 42 h 49"/>
                  <a:gd name="T72" fmla="*/ 11 w 49"/>
                  <a:gd name="T73" fmla="*/ 43 h 49"/>
                  <a:gd name="T74" fmla="*/ 15 w 49"/>
                  <a:gd name="T75" fmla="*/ 43 h 49"/>
                  <a:gd name="T76" fmla="*/ 16 w 49"/>
                  <a:gd name="T77" fmla="*/ 45 h 49"/>
                  <a:gd name="T78" fmla="*/ 19 w 49"/>
                  <a:gd name="T79" fmla="*/ 48 h 49"/>
                  <a:gd name="T80" fmla="*/ 22 w 49"/>
                  <a:gd name="T81" fmla="*/ 47 h 49"/>
                  <a:gd name="T82" fmla="*/ 26 w 49"/>
                  <a:gd name="T83" fmla="*/ 45 h 49"/>
                  <a:gd name="T84" fmla="*/ 28 w 49"/>
                  <a:gd name="T85" fmla="*/ 47 h 49"/>
                  <a:gd name="T86" fmla="*/ 31 w 49"/>
                  <a:gd name="T87" fmla="*/ 48 h 49"/>
                  <a:gd name="T88" fmla="*/ 34 w 49"/>
                  <a:gd name="T89" fmla="*/ 45 h 49"/>
                  <a:gd name="T90" fmla="*/ 35 w 49"/>
                  <a:gd name="T91" fmla="*/ 41 h 49"/>
                  <a:gd name="T92" fmla="*/ 38 w 49"/>
                  <a:gd name="T93" fmla="*/ 42 h 49"/>
                  <a:gd name="T94" fmla="*/ 42 w 49"/>
                  <a:gd name="T95" fmla="*/ 41 h 49"/>
                  <a:gd name="T96" fmla="*/ 43 w 49"/>
                  <a:gd name="T97" fmla="*/ 37 h 49"/>
                  <a:gd name="T98" fmla="*/ 15 w 49"/>
                  <a:gd name="T99" fmla="*/ 35 h 49"/>
                  <a:gd name="T100" fmla="*/ 14 w 49"/>
                  <a:gd name="T101" fmla="*/ 15 h 49"/>
                  <a:gd name="T102" fmla="*/ 34 w 49"/>
                  <a:gd name="T103" fmla="*/ 14 h 49"/>
                  <a:gd name="T104" fmla="*/ 35 w 49"/>
                  <a:gd name="T105" fmla="*/ 34 h 49"/>
                  <a:gd name="T106" fmla="*/ 15 w 49"/>
                  <a:gd name="T107" fmla="*/ 3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49">
                    <a:moveTo>
                      <a:pt x="43" y="37"/>
                    </a:moveTo>
                    <a:cubicBezTo>
                      <a:pt x="42" y="36"/>
                      <a:pt x="42" y="34"/>
                      <a:pt x="42" y="33"/>
                    </a:cubicBezTo>
                    <a:cubicBezTo>
                      <a:pt x="43" y="33"/>
                      <a:pt x="44" y="32"/>
                      <a:pt x="45" y="33"/>
                    </a:cubicBezTo>
                    <a:cubicBezTo>
                      <a:pt x="46" y="33"/>
                      <a:pt x="48" y="32"/>
                      <a:pt x="48" y="30"/>
                    </a:cubicBezTo>
                    <a:cubicBezTo>
                      <a:pt x="49" y="28"/>
                      <a:pt x="48" y="26"/>
                      <a:pt x="47" y="26"/>
                    </a:cubicBezTo>
                    <a:cubicBezTo>
                      <a:pt x="45" y="26"/>
                      <a:pt x="44" y="24"/>
                      <a:pt x="44" y="23"/>
                    </a:cubicBezTo>
                    <a:cubicBezTo>
                      <a:pt x="44" y="22"/>
                      <a:pt x="45" y="21"/>
                      <a:pt x="46" y="21"/>
                    </a:cubicBezTo>
                    <a:cubicBezTo>
                      <a:pt x="48" y="21"/>
                      <a:pt x="48" y="19"/>
                      <a:pt x="48" y="17"/>
                    </a:cubicBezTo>
                    <a:cubicBezTo>
                      <a:pt x="47" y="15"/>
                      <a:pt x="46" y="14"/>
                      <a:pt x="45" y="15"/>
                    </a:cubicBezTo>
                    <a:cubicBezTo>
                      <a:pt x="43" y="15"/>
                      <a:pt x="41" y="14"/>
                      <a:pt x="41" y="13"/>
                    </a:cubicBezTo>
                    <a:cubicBezTo>
                      <a:pt x="40" y="12"/>
                      <a:pt x="41" y="11"/>
                      <a:pt x="42" y="10"/>
                    </a:cubicBezTo>
                    <a:cubicBezTo>
                      <a:pt x="43" y="9"/>
                      <a:pt x="42" y="8"/>
                      <a:pt x="41" y="6"/>
                    </a:cubicBezTo>
                    <a:cubicBezTo>
                      <a:pt x="40" y="5"/>
                      <a:pt x="38" y="5"/>
                      <a:pt x="37" y="6"/>
                    </a:cubicBezTo>
                    <a:cubicBezTo>
                      <a:pt x="36" y="7"/>
                      <a:pt x="35" y="7"/>
                      <a:pt x="34" y="7"/>
                    </a:cubicBezTo>
                    <a:cubicBezTo>
                      <a:pt x="34" y="6"/>
                      <a:pt x="32" y="5"/>
                      <a:pt x="32" y="3"/>
                    </a:cubicBezTo>
                    <a:cubicBezTo>
                      <a:pt x="33" y="2"/>
                      <a:pt x="31" y="1"/>
                      <a:pt x="30" y="0"/>
                    </a:cubicBezTo>
                    <a:cubicBezTo>
                      <a:pt x="28" y="0"/>
                      <a:pt x="26" y="1"/>
                      <a:pt x="26" y="2"/>
                    </a:cubicBezTo>
                    <a:cubicBezTo>
                      <a:pt x="26" y="3"/>
                      <a:pt x="24" y="4"/>
                      <a:pt x="23" y="4"/>
                    </a:cubicBezTo>
                    <a:cubicBezTo>
                      <a:pt x="22" y="4"/>
                      <a:pt x="21" y="3"/>
                      <a:pt x="21" y="2"/>
                    </a:cubicBezTo>
                    <a:cubicBezTo>
                      <a:pt x="20" y="1"/>
                      <a:pt x="19" y="0"/>
                      <a:pt x="17" y="1"/>
                    </a:cubicBezTo>
                    <a:cubicBezTo>
                      <a:pt x="15" y="1"/>
                      <a:pt x="14" y="3"/>
                      <a:pt x="15" y="4"/>
                    </a:cubicBezTo>
                    <a:cubicBezTo>
                      <a:pt x="15" y="5"/>
                      <a:pt x="14" y="7"/>
                      <a:pt x="13" y="8"/>
                    </a:cubicBezTo>
                    <a:cubicBezTo>
                      <a:pt x="12" y="8"/>
                      <a:pt x="11" y="8"/>
                      <a:pt x="10" y="7"/>
                    </a:cubicBezTo>
                    <a:cubicBezTo>
                      <a:pt x="9" y="6"/>
                      <a:pt x="7" y="6"/>
                      <a:pt x="6" y="8"/>
                    </a:cubicBezTo>
                    <a:cubicBezTo>
                      <a:pt x="5" y="9"/>
                      <a:pt x="5" y="11"/>
                      <a:pt x="6" y="12"/>
                    </a:cubicBezTo>
                    <a:cubicBezTo>
                      <a:pt x="7" y="12"/>
                      <a:pt x="6" y="15"/>
                      <a:pt x="6" y="16"/>
                    </a:cubicBezTo>
                    <a:cubicBezTo>
                      <a:pt x="6" y="16"/>
                      <a:pt x="4" y="17"/>
                      <a:pt x="3" y="16"/>
                    </a:cubicBezTo>
                    <a:cubicBezTo>
                      <a:pt x="2" y="16"/>
                      <a:pt x="1" y="17"/>
                      <a:pt x="0" y="19"/>
                    </a:cubicBezTo>
                    <a:cubicBezTo>
                      <a:pt x="0" y="21"/>
                      <a:pt x="0" y="22"/>
                      <a:pt x="2" y="23"/>
                    </a:cubicBezTo>
                    <a:cubicBezTo>
                      <a:pt x="3" y="23"/>
                      <a:pt x="4" y="25"/>
                      <a:pt x="4" y="26"/>
                    </a:cubicBezTo>
                    <a:cubicBezTo>
                      <a:pt x="4" y="27"/>
                      <a:pt x="3" y="27"/>
                      <a:pt x="2" y="28"/>
                    </a:cubicBezTo>
                    <a:cubicBezTo>
                      <a:pt x="1" y="28"/>
                      <a:pt x="0" y="30"/>
                      <a:pt x="1" y="32"/>
                    </a:cubicBezTo>
                    <a:cubicBezTo>
                      <a:pt x="1" y="33"/>
                      <a:pt x="3" y="34"/>
                      <a:pt x="4" y="34"/>
                    </a:cubicBezTo>
                    <a:cubicBezTo>
                      <a:pt x="5" y="34"/>
                      <a:pt x="7" y="35"/>
                      <a:pt x="7" y="36"/>
                    </a:cubicBezTo>
                    <a:cubicBezTo>
                      <a:pt x="8" y="36"/>
                      <a:pt x="7" y="38"/>
                      <a:pt x="7" y="39"/>
                    </a:cubicBezTo>
                    <a:cubicBezTo>
                      <a:pt x="6" y="39"/>
                      <a:pt x="6" y="41"/>
                      <a:pt x="7" y="42"/>
                    </a:cubicBezTo>
                    <a:cubicBezTo>
                      <a:pt x="9" y="44"/>
                      <a:pt x="10" y="44"/>
                      <a:pt x="11" y="43"/>
                    </a:cubicBezTo>
                    <a:cubicBezTo>
                      <a:pt x="12" y="42"/>
                      <a:pt x="15" y="42"/>
                      <a:pt x="15" y="43"/>
                    </a:cubicBezTo>
                    <a:cubicBezTo>
                      <a:pt x="16" y="43"/>
                      <a:pt x="16" y="44"/>
                      <a:pt x="16" y="45"/>
                    </a:cubicBezTo>
                    <a:cubicBezTo>
                      <a:pt x="16" y="47"/>
                      <a:pt x="17" y="48"/>
                      <a:pt x="19" y="48"/>
                    </a:cubicBezTo>
                    <a:cubicBezTo>
                      <a:pt x="20" y="49"/>
                      <a:pt x="22" y="48"/>
                      <a:pt x="22" y="47"/>
                    </a:cubicBezTo>
                    <a:cubicBezTo>
                      <a:pt x="23" y="46"/>
                      <a:pt x="25" y="45"/>
                      <a:pt x="26" y="45"/>
                    </a:cubicBezTo>
                    <a:cubicBezTo>
                      <a:pt x="26" y="44"/>
                      <a:pt x="27" y="45"/>
                      <a:pt x="28" y="47"/>
                    </a:cubicBezTo>
                    <a:cubicBezTo>
                      <a:pt x="28" y="48"/>
                      <a:pt x="30" y="49"/>
                      <a:pt x="31" y="48"/>
                    </a:cubicBezTo>
                    <a:cubicBezTo>
                      <a:pt x="33" y="47"/>
                      <a:pt x="34" y="46"/>
                      <a:pt x="34" y="45"/>
                    </a:cubicBezTo>
                    <a:cubicBezTo>
                      <a:pt x="33" y="44"/>
                      <a:pt x="35" y="42"/>
                      <a:pt x="35" y="41"/>
                    </a:cubicBezTo>
                    <a:cubicBezTo>
                      <a:pt x="36" y="41"/>
                      <a:pt x="37" y="41"/>
                      <a:pt x="38" y="42"/>
                    </a:cubicBezTo>
                    <a:cubicBezTo>
                      <a:pt x="39" y="43"/>
                      <a:pt x="41" y="43"/>
                      <a:pt x="42" y="41"/>
                    </a:cubicBezTo>
                    <a:cubicBezTo>
                      <a:pt x="43" y="40"/>
                      <a:pt x="44" y="38"/>
                      <a:pt x="43" y="37"/>
                    </a:cubicBezTo>
                    <a:close/>
                    <a:moveTo>
                      <a:pt x="15" y="35"/>
                    </a:moveTo>
                    <a:cubicBezTo>
                      <a:pt x="9" y="29"/>
                      <a:pt x="8" y="20"/>
                      <a:pt x="14" y="15"/>
                    </a:cubicBezTo>
                    <a:cubicBezTo>
                      <a:pt x="19" y="9"/>
                      <a:pt x="28" y="9"/>
                      <a:pt x="34" y="14"/>
                    </a:cubicBezTo>
                    <a:cubicBezTo>
                      <a:pt x="40" y="19"/>
                      <a:pt x="40" y="28"/>
                      <a:pt x="35" y="34"/>
                    </a:cubicBezTo>
                    <a:cubicBezTo>
                      <a:pt x="29" y="40"/>
                      <a:pt x="20" y="40"/>
                      <a:pt x="15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" name="Freeform 626"/>
              <p:cNvSpPr/>
              <p:nvPr/>
            </p:nvSpPr>
            <p:spPr bwMode="auto">
              <a:xfrm>
                <a:off x="9401318" y="1763605"/>
                <a:ext cx="87313" cy="87312"/>
              </a:xfrm>
              <a:custGeom>
                <a:avLst/>
                <a:gdLst>
                  <a:gd name="T0" fmla="*/ 18 w 22"/>
                  <a:gd name="T1" fmla="*/ 18 h 22"/>
                  <a:gd name="T2" fmla="*/ 4 w 22"/>
                  <a:gd name="T3" fmla="*/ 18 h 22"/>
                  <a:gd name="T4" fmla="*/ 4 w 22"/>
                  <a:gd name="T5" fmla="*/ 4 h 22"/>
                  <a:gd name="T6" fmla="*/ 18 w 22"/>
                  <a:gd name="T7" fmla="*/ 4 h 22"/>
                  <a:gd name="T8" fmla="*/ 18 w 22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8" y="18"/>
                    </a:moveTo>
                    <a:cubicBezTo>
                      <a:pt x="14" y="22"/>
                      <a:pt x="8" y="22"/>
                      <a:pt x="4" y="18"/>
                    </a:cubicBezTo>
                    <a:cubicBezTo>
                      <a:pt x="0" y="15"/>
                      <a:pt x="0" y="8"/>
                      <a:pt x="4" y="4"/>
                    </a:cubicBezTo>
                    <a:cubicBezTo>
                      <a:pt x="8" y="0"/>
                      <a:pt x="14" y="0"/>
                      <a:pt x="18" y="4"/>
                    </a:cubicBezTo>
                    <a:cubicBezTo>
                      <a:pt x="22" y="8"/>
                      <a:pt x="22" y="15"/>
                      <a:pt x="1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 rot="2065166">
            <a:off x="4915947" y="3774075"/>
            <a:ext cx="290553" cy="254584"/>
            <a:chOff x="6763339" y="2867206"/>
            <a:chExt cx="1017124" cy="1017122"/>
          </a:xfrm>
        </p:grpSpPr>
        <p:sp>
          <p:nvSpPr>
            <p:cNvPr id="63" name="泪滴形 62"/>
            <p:cNvSpPr/>
            <p:nvPr/>
          </p:nvSpPr>
          <p:spPr>
            <a:xfrm rot="8100000">
              <a:off x="6763339" y="2867206"/>
              <a:ext cx="1017124" cy="1017122"/>
            </a:xfrm>
            <a:prstGeom prst="teardrop">
              <a:avLst>
                <a:gd name="adj" fmla="val 190413"/>
              </a:avLst>
            </a:prstGeom>
            <a:gradFill>
              <a:gsLst>
                <a:gs pos="0">
                  <a:srgbClr val="D7DCDE"/>
                </a:gs>
                <a:gs pos="80000">
                  <a:schemeClr val="bg1"/>
                </a:gs>
              </a:gsLst>
              <a:lin ang="2700000" scaled="0"/>
            </a:gradFill>
            <a:ln w="22225" cap="flat">
              <a:gradFill>
                <a:gsLst>
                  <a:gs pos="0">
                    <a:srgbClr val="FFE141"/>
                  </a:gs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0"/>
              </a:gradFill>
              <a:prstDash val="solid"/>
              <a:miter lim="800000"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MH_SubTitle_1"/>
            <p:cNvSpPr>
              <a:spLocks noChangeArrowheads="1"/>
            </p:cNvSpPr>
            <p:nvPr/>
          </p:nvSpPr>
          <p:spPr bwMode="auto">
            <a:xfrm>
              <a:off x="6866837" y="2952995"/>
              <a:ext cx="824405" cy="824402"/>
            </a:xfrm>
            <a:prstGeom prst="ellipse">
              <a:avLst/>
            </a:prstGeom>
            <a:gradFill>
              <a:gsLst>
                <a:gs pos="100000">
                  <a:srgbClr val="00B0F0"/>
                </a:gs>
                <a:gs pos="0">
                  <a:srgbClr val="0070C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p>
              <a:endPara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451"/>
            <p:cNvSpPr>
              <a:spLocks noEditPoints="1"/>
            </p:cNvSpPr>
            <p:nvPr/>
          </p:nvSpPr>
          <p:spPr bwMode="auto">
            <a:xfrm>
              <a:off x="7048152" y="3087405"/>
              <a:ext cx="503862" cy="506296"/>
            </a:xfrm>
            <a:custGeom>
              <a:avLst/>
              <a:gdLst>
                <a:gd name="T0" fmla="*/ 41 w 82"/>
                <a:gd name="T1" fmla="*/ 0 h 82"/>
                <a:gd name="T2" fmla="*/ 0 w 82"/>
                <a:gd name="T3" fmla="*/ 41 h 82"/>
                <a:gd name="T4" fmla="*/ 41 w 82"/>
                <a:gd name="T5" fmla="*/ 82 h 82"/>
                <a:gd name="T6" fmla="*/ 82 w 82"/>
                <a:gd name="T7" fmla="*/ 41 h 82"/>
                <a:gd name="T8" fmla="*/ 41 w 82"/>
                <a:gd name="T9" fmla="*/ 0 h 82"/>
                <a:gd name="T10" fmla="*/ 41 w 82"/>
                <a:gd name="T11" fmla="*/ 77 h 82"/>
                <a:gd name="T12" fmla="*/ 5 w 82"/>
                <a:gd name="T13" fmla="*/ 41 h 82"/>
                <a:gd name="T14" fmla="*/ 40 w 82"/>
                <a:gd name="T15" fmla="*/ 5 h 82"/>
                <a:gd name="T16" fmla="*/ 38 w 82"/>
                <a:gd name="T17" fmla="*/ 8 h 82"/>
                <a:gd name="T18" fmla="*/ 36 w 82"/>
                <a:gd name="T19" fmla="*/ 11 h 82"/>
                <a:gd name="T20" fmla="*/ 33 w 82"/>
                <a:gd name="T21" fmla="*/ 17 h 82"/>
                <a:gd name="T22" fmla="*/ 37 w 82"/>
                <a:gd name="T23" fmla="*/ 17 h 82"/>
                <a:gd name="T24" fmla="*/ 37 w 82"/>
                <a:gd name="T25" fmla="*/ 39 h 82"/>
                <a:gd name="T26" fmla="*/ 35 w 82"/>
                <a:gd name="T27" fmla="*/ 43 h 82"/>
                <a:gd name="T28" fmla="*/ 40 w 82"/>
                <a:gd name="T29" fmla="*/ 48 h 82"/>
                <a:gd name="T30" fmla="*/ 44 w 82"/>
                <a:gd name="T31" fmla="*/ 46 h 82"/>
                <a:gd name="T32" fmla="*/ 67 w 82"/>
                <a:gd name="T33" fmla="*/ 46 h 82"/>
                <a:gd name="T34" fmla="*/ 67 w 82"/>
                <a:gd name="T35" fmla="*/ 50 h 82"/>
                <a:gd name="T36" fmla="*/ 73 w 82"/>
                <a:gd name="T37" fmla="*/ 47 h 82"/>
                <a:gd name="T38" fmla="*/ 77 w 82"/>
                <a:gd name="T39" fmla="*/ 44 h 82"/>
                <a:gd name="T40" fmla="*/ 41 w 82"/>
                <a:gd name="T41" fmla="*/ 77 h 82"/>
                <a:gd name="T42" fmla="*/ 75 w 82"/>
                <a:gd name="T43" fmla="*/ 41 h 82"/>
                <a:gd name="T44" fmla="*/ 73 w 82"/>
                <a:gd name="T45" fmla="*/ 40 h 82"/>
                <a:gd name="T46" fmla="*/ 67 w 82"/>
                <a:gd name="T47" fmla="*/ 36 h 82"/>
                <a:gd name="T48" fmla="*/ 67 w 82"/>
                <a:gd name="T49" fmla="*/ 41 h 82"/>
                <a:gd name="T50" fmla="*/ 43 w 82"/>
                <a:gd name="T51" fmla="*/ 41 h 82"/>
                <a:gd name="T52" fmla="*/ 42 w 82"/>
                <a:gd name="T53" fmla="*/ 40 h 82"/>
                <a:gd name="T54" fmla="*/ 42 w 82"/>
                <a:gd name="T55" fmla="*/ 17 h 82"/>
                <a:gd name="T56" fmla="*/ 47 w 82"/>
                <a:gd name="T57" fmla="*/ 17 h 82"/>
                <a:gd name="T58" fmla="*/ 43 w 82"/>
                <a:gd name="T59" fmla="*/ 11 h 82"/>
                <a:gd name="T60" fmla="*/ 40 w 82"/>
                <a:gd name="T61" fmla="*/ 5 h 82"/>
                <a:gd name="T62" fmla="*/ 41 w 82"/>
                <a:gd name="T63" fmla="*/ 5 h 82"/>
                <a:gd name="T64" fmla="*/ 77 w 82"/>
                <a:gd name="T65" fmla="*/ 41 h 82"/>
                <a:gd name="T66" fmla="*/ 77 w 82"/>
                <a:gd name="T67" fmla="*/ 42 h 82"/>
                <a:gd name="T68" fmla="*/ 75 w 82"/>
                <a:gd name="T69" fmla="*/ 41 h 82"/>
                <a:gd name="T70" fmla="*/ 40 w 82"/>
                <a:gd name="T71" fmla="*/ 66 h 82"/>
                <a:gd name="T72" fmla="*/ 35 w 82"/>
                <a:gd name="T73" fmla="*/ 71 h 82"/>
                <a:gd name="T74" fmla="*/ 40 w 82"/>
                <a:gd name="T75" fmla="*/ 75 h 82"/>
                <a:gd name="T76" fmla="*/ 44 w 82"/>
                <a:gd name="T77" fmla="*/ 71 h 82"/>
                <a:gd name="T78" fmla="*/ 40 w 82"/>
                <a:gd name="T79" fmla="*/ 66 h 82"/>
                <a:gd name="T80" fmla="*/ 12 w 82"/>
                <a:gd name="T81" fmla="*/ 39 h 82"/>
                <a:gd name="T82" fmla="*/ 8 w 82"/>
                <a:gd name="T83" fmla="*/ 43 h 82"/>
                <a:gd name="T84" fmla="*/ 12 w 82"/>
                <a:gd name="T85" fmla="*/ 48 h 82"/>
                <a:gd name="T86" fmla="*/ 17 w 82"/>
                <a:gd name="T87" fmla="*/ 43 h 82"/>
                <a:gd name="T88" fmla="*/ 12 w 82"/>
                <a:gd name="T89" fmla="*/ 3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18"/>
                    <a:pt x="63" y="0"/>
                    <a:pt x="41" y="0"/>
                  </a:cubicBezTo>
                  <a:close/>
                  <a:moveTo>
                    <a:pt x="41" y="77"/>
                  </a:moveTo>
                  <a:cubicBezTo>
                    <a:pt x="21" y="77"/>
                    <a:pt x="5" y="61"/>
                    <a:pt x="5" y="41"/>
                  </a:cubicBezTo>
                  <a:cubicBezTo>
                    <a:pt x="5" y="21"/>
                    <a:pt x="20" y="5"/>
                    <a:pt x="40" y="5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5" y="42"/>
                    <a:pt x="35" y="43"/>
                  </a:cubicBezTo>
                  <a:cubicBezTo>
                    <a:pt x="35" y="46"/>
                    <a:pt x="37" y="48"/>
                    <a:pt x="40" y="48"/>
                  </a:cubicBezTo>
                  <a:cubicBezTo>
                    <a:pt x="41" y="48"/>
                    <a:pt x="43" y="47"/>
                    <a:pt x="44" y="4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63"/>
                    <a:pt x="59" y="77"/>
                    <a:pt x="41" y="77"/>
                  </a:cubicBezTo>
                  <a:close/>
                  <a:moveTo>
                    <a:pt x="75" y="4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61" y="5"/>
                    <a:pt x="77" y="21"/>
                    <a:pt x="77" y="41"/>
                  </a:cubicBezTo>
                  <a:cubicBezTo>
                    <a:pt x="77" y="41"/>
                    <a:pt x="77" y="42"/>
                    <a:pt x="77" y="42"/>
                  </a:cubicBezTo>
                  <a:lnTo>
                    <a:pt x="75" y="41"/>
                  </a:lnTo>
                  <a:close/>
                  <a:moveTo>
                    <a:pt x="40" y="66"/>
                  </a:moveTo>
                  <a:cubicBezTo>
                    <a:pt x="37" y="66"/>
                    <a:pt x="35" y="68"/>
                    <a:pt x="35" y="71"/>
                  </a:cubicBezTo>
                  <a:cubicBezTo>
                    <a:pt x="35" y="73"/>
                    <a:pt x="37" y="75"/>
                    <a:pt x="40" y="75"/>
                  </a:cubicBezTo>
                  <a:cubicBezTo>
                    <a:pt x="42" y="75"/>
                    <a:pt x="44" y="73"/>
                    <a:pt x="44" y="71"/>
                  </a:cubicBezTo>
                  <a:cubicBezTo>
                    <a:pt x="44" y="68"/>
                    <a:pt x="42" y="66"/>
                    <a:pt x="40" y="66"/>
                  </a:cubicBezTo>
                  <a:close/>
                  <a:moveTo>
                    <a:pt x="12" y="39"/>
                  </a:moveTo>
                  <a:cubicBezTo>
                    <a:pt x="10" y="39"/>
                    <a:pt x="8" y="41"/>
                    <a:pt x="8" y="43"/>
                  </a:cubicBezTo>
                  <a:cubicBezTo>
                    <a:pt x="8" y="46"/>
                    <a:pt x="10" y="48"/>
                    <a:pt x="12" y="48"/>
                  </a:cubicBezTo>
                  <a:cubicBezTo>
                    <a:pt x="15" y="48"/>
                    <a:pt x="17" y="46"/>
                    <a:pt x="17" y="43"/>
                  </a:cubicBezTo>
                  <a:cubicBezTo>
                    <a:pt x="17" y="41"/>
                    <a:pt x="15" y="39"/>
                    <a:pt x="1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rot="2065166">
            <a:off x="5152167" y="2616470"/>
            <a:ext cx="290553" cy="254584"/>
            <a:chOff x="6763339" y="2867206"/>
            <a:chExt cx="1017124" cy="1017122"/>
          </a:xfrm>
        </p:grpSpPr>
        <p:sp>
          <p:nvSpPr>
            <p:cNvPr id="58" name="泪滴形 57"/>
            <p:cNvSpPr/>
            <p:nvPr/>
          </p:nvSpPr>
          <p:spPr>
            <a:xfrm rot="8100000">
              <a:off x="6763339" y="2867206"/>
              <a:ext cx="1017124" cy="1017122"/>
            </a:xfrm>
            <a:prstGeom prst="teardrop">
              <a:avLst>
                <a:gd name="adj" fmla="val 190413"/>
              </a:avLst>
            </a:prstGeom>
            <a:gradFill>
              <a:gsLst>
                <a:gs pos="0">
                  <a:srgbClr val="D7DCDE"/>
                </a:gs>
                <a:gs pos="80000">
                  <a:schemeClr val="bg1"/>
                </a:gs>
              </a:gsLst>
              <a:lin ang="2700000" scaled="0"/>
            </a:gradFill>
            <a:ln w="22225" cap="flat">
              <a:gradFill>
                <a:gsLst>
                  <a:gs pos="0">
                    <a:srgbClr val="FFE141"/>
                  </a:gs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0"/>
              </a:gradFill>
              <a:prstDash val="solid"/>
              <a:miter lim="800000"/>
            </a:ln>
            <a:effectLst>
              <a:outerShdw blurRad="152400" dist="76200" dir="2700000" sx="102000" sy="102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MH_SubTitle_1"/>
            <p:cNvSpPr>
              <a:spLocks noChangeArrowheads="1"/>
            </p:cNvSpPr>
            <p:nvPr/>
          </p:nvSpPr>
          <p:spPr bwMode="auto">
            <a:xfrm>
              <a:off x="6866837" y="2952995"/>
              <a:ext cx="824405" cy="824402"/>
            </a:xfrm>
            <a:prstGeom prst="ellipse">
              <a:avLst/>
            </a:prstGeom>
            <a:gradFill>
              <a:gsLst>
                <a:gs pos="100000">
                  <a:srgbClr val="00B0F0"/>
                </a:gs>
                <a:gs pos="0">
                  <a:srgbClr val="0070C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/>
            <a:lstStyle/>
            <a:p>
              <a:endParaRPr lang="en-US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Freeform 451"/>
            <p:cNvSpPr>
              <a:spLocks noEditPoints="1"/>
            </p:cNvSpPr>
            <p:nvPr/>
          </p:nvSpPr>
          <p:spPr bwMode="auto">
            <a:xfrm>
              <a:off x="7048152" y="3087405"/>
              <a:ext cx="503862" cy="506296"/>
            </a:xfrm>
            <a:custGeom>
              <a:avLst/>
              <a:gdLst>
                <a:gd name="T0" fmla="*/ 41 w 82"/>
                <a:gd name="T1" fmla="*/ 0 h 82"/>
                <a:gd name="T2" fmla="*/ 0 w 82"/>
                <a:gd name="T3" fmla="*/ 41 h 82"/>
                <a:gd name="T4" fmla="*/ 41 w 82"/>
                <a:gd name="T5" fmla="*/ 82 h 82"/>
                <a:gd name="T6" fmla="*/ 82 w 82"/>
                <a:gd name="T7" fmla="*/ 41 h 82"/>
                <a:gd name="T8" fmla="*/ 41 w 82"/>
                <a:gd name="T9" fmla="*/ 0 h 82"/>
                <a:gd name="T10" fmla="*/ 41 w 82"/>
                <a:gd name="T11" fmla="*/ 77 h 82"/>
                <a:gd name="T12" fmla="*/ 5 w 82"/>
                <a:gd name="T13" fmla="*/ 41 h 82"/>
                <a:gd name="T14" fmla="*/ 40 w 82"/>
                <a:gd name="T15" fmla="*/ 5 h 82"/>
                <a:gd name="T16" fmla="*/ 38 w 82"/>
                <a:gd name="T17" fmla="*/ 8 h 82"/>
                <a:gd name="T18" fmla="*/ 36 w 82"/>
                <a:gd name="T19" fmla="*/ 11 h 82"/>
                <a:gd name="T20" fmla="*/ 33 w 82"/>
                <a:gd name="T21" fmla="*/ 17 h 82"/>
                <a:gd name="T22" fmla="*/ 37 w 82"/>
                <a:gd name="T23" fmla="*/ 17 h 82"/>
                <a:gd name="T24" fmla="*/ 37 w 82"/>
                <a:gd name="T25" fmla="*/ 39 h 82"/>
                <a:gd name="T26" fmla="*/ 35 w 82"/>
                <a:gd name="T27" fmla="*/ 43 h 82"/>
                <a:gd name="T28" fmla="*/ 40 w 82"/>
                <a:gd name="T29" fmla="*/ 48 h 82"/>
                <a:gd name="T30" fmla="*/ 44 w 82"/>
                <a:gd name="T31" fmla="*/ 46 h 82"/>
                <a:gd name="T32" fmla="*/ 67 w 82"/>
                <a:gd name="T33" fmla="*/ 46 h 82"/>
                <a:gd name="T34" fmla="*/ 67 w 82"/>
                <a:gd name="T35" fmla="*/ 50 h 82"/>
                <a:gd name="T36" fmla="*/ 73 w 82"/>
                <a:gd name="T37" fmla="*/ 47 h 82"/>
                <a:gd name="T38" fmla="*/ 77 w 82"/>
                <a:gd name="T39" fmla="*/ 44 h 82"/>
                <a:gd name="T40" fmla="*/ 41 w 82"/>
                <a:gd name="T41" fmla="*/ 77 h 82"/>
                <a:gd name="T42" fmla="*/ 75 w 82"/>
                <a:gd name="T43" fmla="*/ 41 h 82"/>
                <a:gd name="T44" fmla="*/ 73 w 82"/>
                <a:gd name="T45" fmla="*/ 40 h 82"/>
                <a:gd name="T46" fmla="*/ 67 w 82"/>
                <a:gd name="T47" fmla="*/ 36 h 82"/>
                <a:gd name="T48" fmla="*/ 67 w 82"/>
                <a:gd name="T49" fmla="*/ 41 h 82"/>
                <a:gd name="T50" fmla="*/ 43 w 82"/>
                <a:gd name="T51" fmla="*/ 41 h 82"/>
                <a:gd name="T52" fmla="*/ 42 w 82"/>
                <a:gd name="T53" fmla="*/ 40 h 82"/>
                <a:gd name="T54" fmla="*/ 42 w 82"/>
                <a:gd name="T55" fmla="*/ 17 h 82"/>
                <a:gd name="T56" fmla="*/ 47 w 82"/>
                <a:gd name="T57" fmla="*/ 17 h 82"/>
                <a:gd name="T58" fmla="*/ 43 w 82"/>
                <a:gd name="T59" fmla="*/ 11 h 82"/>
                <a:gd name="T60" fmla="*/ 40 w 82"/>
                <a:gd name="T61" fmla="*/ 5 h 82"/>
                <a:gd name="T62" fmla="*/ 41 w 82"/>
                <a:gd name="T63" fmla="*/ 5 h 82"/>
                <a:gd name="T64" fmla="*/ 77 w 82"/>
                <a:gd name="T65" fmla="*/ 41 h 82"/>
                <a:gd name="T66" fmla="*/ 77 w 82"/>
                <a:gd name="T67" fmla="*/ 42 h 82"/>
                <a:gd name="T68" fmla="*/ 75 w 82"/>
                <a:gd name="T69" fmla="*/ 41 h 82"/>
                <a:gd name="T70" fmla="*/ 40 w 82"/>
                <a:gd name="T71" fmla="*/ 66 h 82"/>
                <a:gd name="T72" fmla="*/ 35 w 82"/>
                <a:gd name="T73" fmla="*/ 71 h 82"/>
                <a:gd name="T74" fmla="*/ 40 w 82"/>
                <a:gd name="T75" fmla="*/ 75 h 82"/>
                <a:gd name="T76" fmla="*/ 44 w 82"/>
                <a:gd name="T77" fmla="*/ 71 h 82"/>
                <a:gd name="T78" fmla="*/ 40 w 82"/>
                <a:gd name="T79" fmla="*/ 66 h 82"/>
                <a:gd name="T80" fmla="*/ 12 w 82"/>
                <a:gd name="T81" fmla="*/ 39 h 82"/>
                <a:gd name="T82" fmla="*/ 8 w 82"/>
                <a:gd name="T83" fmla="*/ 43 h 82"/>
                <a:gd name="T84" fmla="*/ 12 w 82"/>
                <a:gd name="T85" fmla="*/ 48 h 82"/>
                <a:gd name="T86" fmla="*/ 17 w 82"/>
                <a:gd name="T87" fmla="*/ 43 h 82"/>
                <a:gd name="T88" fmla="*/ 12 w 82"/>
                <a:gd name="T89" fmla="*/ 3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18"/>
                    <a:pt x="63" y="0"/>
                    <a:pt x="41" y="0"/>
                  </a:cubicBezTo>
                  <a:close/>
                  <a:moveTo>
                    <a:pt x="41" y="77"/>
                  </a:moveTo>
                  <a:cubicBezTo>
                    <a:pt x="21" y="77"/>
                    <a:pt x="5" y="61"/>
                    <a:pt x="5" y="41"/>
                  </a:cubicBezTo>
                  <a:cubicBezTo>
                    <a:pt x="5" y="21"/>
                    <a:pt x="20" y="5"/>
                    <a:pt x="40" y="5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5" y="42"/>
                    <a:pt x="35" y="43"/>
                  </a:cubicBezTo>
                  <a:cubicBezTo>
                    <a:pt x="35" y="46"/>
                    <a:pt x="37" y="48"/>
                    <a:pt x="40" y="48"/>
                  </a:cubicBezTo>
                  <a:cubicBezTo>
                    <a:pt x="41" y="48"/>
                    <a:pt x="43" y="47"/>
                    <a:pt x="44" y="4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5" y="63"/>
                    <a:pt x="59" y="77"/>
                    <a:pt x="41" y="77"/>
                  </a:cubicBezTo>
                  <a:close/>
                  <a:moveTo>
                    <a:pt x="75" y="4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61" y="5"/>
                    <a:pt x="77" y="21"/>
                    <a:pt x="77" y="41"/>
                  </a:cubicBezTo>
                  <a:cubicBezTo>
                    <a:pt x="77" y="41"/>
                    <a:pt x="77" y="42"/>
                    <a:pt x="77" y="42"/>
                  </a:cubicBezTo>
                  <a:lnTo>
                    <a:pt x="75" y="41"/>
                  </a:lnTo>
                  <a:close/>
                  <a:moveTo>
                    <a:pt x="40" y="66"/>
                  </a:moveTo>
                  <a:cubicBezTo>
                    <a:pt x="37" y="66"/>
                    <a:pt x="35" y="68"/>
                    <a:pt x="35" y="71"/>
                  </a:cubicBezTo>
                  <a:cubicBezTo>
                    <a:pt x="35" y="73"/>
                    <a:pt x="37" y="75"/>
                    <a:pt x="40" y="75"/>
                  </a:cubicBezTo>
                  <a:cubicBezTo>
                    <a:pt x="42" y="75"/>
                    <a:pt x="44" y="73"/>
                    <a:pt x="44" y="71"/>
                  </a:cubicBezTo>
                  <a:cubicBezTo>
                    <a:pt x="44" y="68"/>
                    <a:pt x="42" y="66"/>
                    <a:pt x="40" y="66"/>
                  </a:cubicBezTo>
                  <a:close/>
                  <a:moveTo>
                    <a:pt x="12" y="39"/>
                  </a:moveTo>
                  <a:cubicBezTo>
                    <a:pt x="10" y="39"/>
                    <a:pt x="8" y="41"/>
                    <a:pt x="8" y="43"/>
                  </a:cubicBezTo>
                  <a:cubicBezTo>
                    <a:pt x="8" y="46"/>
                    <a:pt x="10" y="48"/>
                    <a:pt x="12" y="48"/>
                  </a:cubicBezTo>
                  <a:cubicBezTo>
                    <a:pt x="15" y="48"/>
                    <a:pt x="17" y="46"/>
                    <a:pt x="17" y="43"/>
                  </a:cubicBezTo>
                  <a:cubicBezTo>
                    <a:pt x="17" y="41"/>
                    <a:pt x="15" y="39"/>
                    <a:pt x="1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699135" y="1236980"/>
            <a:ext cx="737997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sz="2400" b="1">
                <a:latin typeface="+mj-ea"/>
                <a:ea typeface="+mj-ea"/>
                <a:cs typeface="微软雅黑" panose="020B0503020204020204" charset="-122"/>
                <a:sym typeface="+mn-ea"/>
              </a:rPr>
              <a:t>202</a:t>
            </a:r>
            <a:r>
              <a:rPr lang="en-US" sz="2400" b="1">
                <a:latin typeface="+mj-ea"/>
                <a:ea typeface="+mj-ea"/>
                <a:cs typeface="微软雅黑" panose="020B0503020204020204" charset="-122"/>
                <a:sym typeface="+mn-ea"/>
              </a:rPr>
              <a:t>2</a:t>
            </a:r>
            <a:r>
              <a:rPr sz="2400" b="1">
                <a:latin typeface="+mj-ea"/>
                <a:ea typeface="+mj-ea"/>
                <a:cs typeface="微软雅黑" panose="020B0503020204020204" charset="-122"/>
                <a:sym typeface="+mn-ea"/>
              </a:rPr>
              <a:t>年海盐县</a:t>
            </a:r>
            <a:r>
              <a:rPr lang="zh-CN" sz="2400" b="1">
                <a:latin typeface="+mj-ea"/>
                <a:ea typeface="+mj-ea"/>
                <a:cs typeface="微软雅黑" panose="020B0503020204020204" charset="-122"/>
                <a:sym typeface="+mn-ea"/>
              </a:rPr>
              <a:t>水利</a:t>
            </a:r>
            <a:r>
              <a:rPr sz="2400" b="1">
                <a:latin typeface="+mj-ea"/>
                <a:ea typeface="+mj-ea"/>
                <a:cs typeface="微软雅黑" panose="020B0503020204020204" charset="-122"/>
                <a:sym typeface="+mn-ea"/>
              </a:rPr>
              <a:t>局通过海盐县人民政府网站共公开信息</a:t>
            </a:r>
            <a:r>
              <a:rPr lang="en-US" sz="2400" b="1">
                <a:latin typeface="+mj-ea"/>
                <a:ea typeface="+mj-ea"/>
                <a:cs typeface="微软雅黑" panose="020B0503020204020204" charset="-122"/>
                <a:sym typeface="+mn-ea"/>
              </a:rPr>
              <a:t>81</a:t>
            </a:r>
            <a:r>
              <a:rPr sz="2400" b="1">
                <a:latin typeface="+mj-ea"/>
                <a:ea typeface="+mj-ea"/>
                <a:cs typeface="微软雅黑" panose="020B0503020204020204" charset="-122"/>
                <a:sym typeface="+mn-ea"/>
              </a:rPr>
              <a:t>条</a:t>
            </a:r>
            <a:r>
              <a:rPr lang="en-US" sz="2400" b="1">
                <a:latin typeface="+mj-ea"/>
                <a:ea typeface="+mj-ea"/>
                <a:cs typeface="微软雅黑" panose="020B0503020204020204" charset="-122"/>
                <a:sym typeface="+mn-ea"/>
              </a:rPr>
              <a:t>,同比增长3.8%。</a:t>
            </a:r>
            <a:endParaRPr lang="en-US" sz="2400" b="1"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15950" y="2602230"/>
            <a:ext cx="226314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文件</a:t>
            </a: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7</a:t>
            </a: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条，占</a:t>
            </a: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11.8%,</a:t>
            </a:r>
            <a:r>
              <a:rPr lang="zh-CN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比去年增加</a:t>
            </a: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2.8%</a:t>
            </a:r>
            <a:endParaRPr lang="en-US" altLang="zh-CN" sz="1600" b="1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omic Sans MS" panose="030F070203030202020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8960" y="3820795"/>
            <a:ext cx="245745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重点公开领域（其他领域）2条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，占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2.6%</a:t>
            </a:r>
            <a:endParaRPr lang="zh-CN" altLang="en-US" sz="1600"/>
          </a:p>
        </p:txBody>
      </p:sp>
      <p:sp>
        <p:nvSpPr>
          <p:cNvPr id="68" name="文本框 67"/>
          <p:cNvSpPr txBox="1"/>
          <p:nvPr/>
        </p:nvSpPr>
        <p:spPr>
          <a:xfrm>
            <a:off x="5681980" y="2646680"/>
            <a:ext cx="265557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通知公告8条</a:t>
            </a:r>
            <a:r>
              <a:rPr 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，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占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10.5%</a:t>
            </a:r>
            <a:endParaRPr lang="zh-CN" altLang="en-US" sz="1600"/>
          </a:p>
        </p:txBody>
      </p:sp>
      <p:sp>
        <p:nvSpPr>
          <p:cNvPr id="69" name="文本框 68"/>
          <p:cNvSpPr txBox="1"/>
          <p:nvPr/>
        </p:nvSpPr>
        <p:spPr>
          <a:xfrm>
            <a:off x="5511800" y="3756660"/>
            <a:ext cx="357695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重点公开领域（</a:t>
            </a:r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行政</a:t>
            </a:r>
            <a:r>
              <a:rPr 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许可结果</a:t>
            </a:r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公告</a:t>
            </a: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)</a:t>
            </a:r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4</a:t>
            </a:r>
            <a:r>
              <a:rPr 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4</a:t>
            </a:r>
            <a:r>
              <a:rPr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条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，占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57.9%.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比去年增加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omic Sans MS" panose="030F0702030302020204" charset="0"/>
              </a:rPr>
              <a:t>6.6%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omic Sans MS" panose="030F070203030202020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44119" y="78884"/>
            <a:ext cx="3049024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8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9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2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40286" y="110865"/>
            <a:ext cx="2426909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>
                <a:solidFill>
                  <a:schemeClr val="accent5">
                    <a:lumMod val="20000"/>
                    <a:lumOff val="80000"/>
                  </a:schemeClr>
                </a:solidFill>
                <a:sym typeface="+mn-ea"/>
              </a:rPr>
              <a:t>一、总体情况</a:t>
            </a:r>
            <a:endParaRPr lang="zh-CN" altLang="en-US" sz="1800" b="1">
              <a:solidFill>
                <a:schemeClr val="accent5">
                  <a:lumMod val="20000"/>
                  <a:lumOff val="80000"/>
                </a:schemeClr>
              </a:solidFill>
              <a:sym typeface="+mn-ea"/>
            </a:endParaRPr>
          </a:p>
          <a:p>
            <a:pPr algn="ctr"/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00430" y="999490"/>
            <a:ext cx="995680" cy="1267460"/>
            <a:chOff x="3295850" y="1895995"/>
            <a:chExt cx="3725149" cy="4660916"/>
          </a:xfrm>
        </p:grpSpPr>
        <p:sp>
          <p:nvSpPr>
            <p:cNvPr id="16" name="圆角矩形 15"/>
            <p:cNvSpPr/>
            <p:nvPr/>
          </p:nvSpPr>
          <p:spPr>
            <a:xfrm rot="2760000">
              <a:off x="3086007" y="2621919"/>
              <a:ext cx="4660916" cy="3209068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2760000">
              <a:off x="3371510" y="2878566"/>
              <a:ext cx="3953505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  <a:tileRect/>
              </a:gradFill>
            </a:ln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" name="Title 1"/>
          <p:cNvSpPr txBox="1"/>
          <p:nvPr/>
        </p:nvSpPr>
        <p:spPr>
          <a:xfrm>
            <a:off x="4394443" y="12837"/>
            <a:ext cx="3992983" cy="642938"/>
          </a:xfrm>
          <a:prstGeom prst="rect">
            <a:avLst/>
          </a:prstGeom>
        </p:spPr>
        <p:txBody>
          <a:bodyPr/>
          <a:lstStyle>
            <a:lvl1pPr algn="l" defTabSz="1218565" rtl="0" eaLnBrk="1" latinLnBrk="0" hangingPunct="1">
              <a:spcBef>
                <a:spcPct val="0"/>
              </a:spcBef>
              <a:buNone/>
              <a:defRPr sz="4535" kern="1200">
                <a:solidFill>
                  <a:srgbClr val="17375E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defTabSz="685800">
              <a:spcBef>
                <a:spcPts val="0"/>
              </a:spcBef>
            </a:pPr>
            <a:endParaRPr lang="zh-CN" altLang="en-US" sz="3300" dirty="0">
              <a:solidFill>
                <a:srgbClr val="00B0F0"/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055" y="1273773"/>
            <a:ext cx="316790" cy="297164"/>
            <a:chOff x="3108756" y="2110160"/>
            <a:chExt cx="745081" cy="698920"/>
          </a:xfrm>
          <a:solidFill>
            <a:schemeClr val="bg1"/>
          </a:solidFill>
        </p:grpSpPr>
        <p:sp>
          <p:nvSpPr>
            <p:cNvPr id="27" name="Freeform 489"/>
            <p:cNvSpPr/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490"/>
            <p:cNvSpPr/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491"/>
            <p:cNvSpPr/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496"/>
            <p:cNvSpPr/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674110" y="394970"/>
            <a:ext cx="2468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dist"/>
            <a:r>
              <a:rPr lang="zh-CN" altLang="en-US" sz="2000" b="1" dirty="0">
                <a:solidFill>
                  <a:srgbClr val="4A5A6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（一）主动公开情况</a:t>
            </a:r>
            <a:endParaRPr lang="zh-CN" altLang="en-US" sz="2000" b="1" dirty="0">
              <a:solidFill>
                <a:srgbClr val="4A5A6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1770" y="1840230"/>
            <a:ext cx="8451850" cy="3032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3460"/>
              </a:lnSpc>
            </a:pPr>
            <a:r>
              <a:rPr lang="en-US" altLang="zh-CN" sz="1600" b="1"/>
              <a:t>                      </a:t>
            </a: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一、力求全面化，深化重点领域信息公开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ts val="3460"/>
              </a:lnSpc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ts val="406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做好水利涉及的重点公开领域栏目，办结公告及水土保持报备44条，比去年增加6.6%。做好建议提案答复、重大决策预公开、财政信息等群众关切内容的信息公开20条。“行政审批”专栏，链接浙江政务服务网，办理行政许可128件，比去年增加10.3%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81405" y="1231265"/>
            <a:ext cx="431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  <a:sym typeface="+mn-ea"/>
              </a:rPr>
              <a:t>01</a:t>
            </a:r>
            <a:endParaRPr lang="en-US" altLang="zh-CN" sz="1800" dirty="0">
              <a:solidFill>
                <a:schemeClr val="accent5">
                  <a:lumMod val="20000"/>
                  <a:lumOff val="80000"/>
                </a:schemeClr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 flipH="1">
            <a:off x="7571105" y="1212850"/>
            <a:ext cx="5060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  <a:sym typeface="+mn-ea"/>
              </a:rPr>
              <a:t>02</a:t>
            </a:r>
            <a:endParaRPr lang="en-US" altLang="zh-CN" sz="1800" dirty="0">
              <a:solidFill>
                <a:schemeClr val="accent5">
                  <a:lumMod val="20000"/>
                  <a:lumOff val="80000"/>
                </a:schemeClr>
              </a:solidFill>
              <a:latin typeface="Impact" panose="020B0806030902050204" pitchFamily="34" charset="0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accel="90000" fill="hold" grpId="0" nodeType="after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accel="9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2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44119" y="78884"/>
            <a:ext cx="3049024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8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9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2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40286" y="110865"/>
            <a:ext cx="2426909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>
                <a:solidFill>
                  <a:schemeClr val="accent5">
                    <a:lumMod val="20000"/>
                    <a:lumOff val="80000"/>
                  </a:schemeClr>
                </a:solidFill>
                <a:sym typeface="+mn-ea"/>
              </a:rPr>
              <a:t>一、总体情况</a:t>
            </a:r>
            <a:endParaRPr lang="zh-CN" altLang="en-US" sz="1800" b="1">
              <a:solidFill>
                <a:schemeClr val="accent5">
                  <a:lumMod val="20000"/>
                  <a:lumOff val="80000"/>
                </a:schemeClr>
              </a:solidFill>
              <a:sym typeface="+mn-ea"/>
            </a:endParaRPr>
          </a:p>
          <a:p>
            <a:pPr algn="ctr"/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4394443" y="12837"/>
            <a:ext cx="3992983" cy="642938"/>
          </a:xfrm>
          <a:prstGeom prst="rect">
            <a:avLst/>
          </a:prstGeom>
        </p:spPr>
        <p:txBody>
          <a:bodyPr/>
          <a:lstStyle>
            <a:lvl1pPr algn="l" defTabSz="1218565" rtl="0" eaLnBrk="1" latinLnBrk="0" hangingPunct="1">
              <a:spcBef>
                <a:spcPct val="0"/>
              </a:spcBef>
              <a:buNone/>
              <a:defRPr sz="4535" kern="1200">
                <a:solidFill>
                  <a:srgbClr val="17375E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defTabSz="685800">
              <a:spcBef>
                <a:spcPts val="0"/>
              </a:spcBef>
            </a:pPr>
            <a:endParaRPr lang="zh-CN" altLang="en-US" sz="3300" dirty="0">
              <a:solidFill>
                <a:srgbClr val="00B0F0"/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055" y="1273773"/>
            <a:ext cx="316790" cy="297164"/>
            <a:chOff x="3108756" y="2110160"/>
            <a:chExt cx="745081" cy="698920"/>
          </a:xfrm>
          <a:solidFill>
            <a:schemeClr val="bg1"/>
          </a:solidFill>
        </p:grpSpPr>
        <p:sp>
          <p:nvSpPr>
            <p:cNvPr id="27" name="Freeform 489"/>
            <p:cNvSpPr/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490"/>
            <p:cNvSpPr/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491"/>
            <p:cNvSpPr/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496"/>
            <p:cNvSpPr/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36720" y="1056640"/>
            <a:ext cx="989330" cy="1184275"/>
            <a:chOff x="3295850" y="1895995"/>
            <a:chExt cx="3725149" cy="4660916"/>
          </a:xfrm>
        </p:grpSpPr>
        <p:sp>
          <p:nvSpPr>
            <p:cNvPr id="37" name="圆角矩形 20"/>
            <p:cNvSpPr/>
            <p:nvPr/>
          </p:nvSpPr>
          <p:spPr>
            <a:xfrm rot="2760000">
              <a:off x="3086007" y="2621919"/>
              <a:ext cx="4660916" cy="3209068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圆角矩形 22"/>
            <p:cNvSpPr/>
            <p:nvPr/>
          </p:nvSpPr>
          <p:spPr>
            <a:xfrm rot="2760000">
              <a:off x="3371510" y="2878566"/>
              <a:ext cx="3953505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674110" y="394970"/>
            <a:ext cx="2468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dist"/>
            <a:r>
              <a:rPr lang="zh-CN" altLang="en-US" sz="2000" b="1" dirty="0">
                <a:solidFill>
                  <a:srgbClr val="4A5A6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（一）主动公开情况</a:t>
            </a:r>
            <a:endParaRPr lang="zh-CN" altLang="en-US" sz="2000" b="1" dirty="0">
              <a:solidFill>
                <a:srgbClr val="4A5A6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8330" y="1919605"/>
            <a:ext cx="7680960" cy="2275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ts val="236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二、推进线上办，提升政务公开规范化建设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ts val="2360"/>
              </a:lnSpc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ts val="416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增强行政许可线上申请、审批等功能。优化服务事项目录和指南,线上线下公开并行。拓宽行政审批公开的内容，从5项增加至7项，审批和备案均在20个工作日内公开。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09440" y="1283335"/>
            <a:ext cx="4203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  <a:sym typeface="+mn-ea"/>
              </a:rPr>
              <a:t>02</a:t>
            </a:r>
            <a:endParaRPr lang="en-US" altLang="zh-CN" sz="1800" dirty="0">
              <a:solidFill>
                <a:schemeClr val="accent5">
                  <a:lumMod val="20000"/>
                  <a:lumOff val="80000"/>
                </a:schemeClr>
              </a:solidFill>
              <a:latin typeface="Impact" panose="020B0806030902050204" pitchFamily="34" charset="0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accel="90000" fill="hold" grpId="0" nodeType="after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accel="9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2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44119" y="78884"/>
            <a:ext cx="3049024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8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9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2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40286" y="110865"/>
            <a:ext cx="2426909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>
                <a:solidFill>
                  <a:schemeClr val="accent5">
                    <a:lumMod val="20000"/>
                    <a:lumOff val="80000"/>
                  </a:schemeClr>
                </a:solidFill>
                <a:sym typeface="+mn-ea"/>
              </a:rPr>
              <a:t>一、总体情况</a:t>
            </a:r>
            <a:endParaRPr lang="zh-CN" altLang="en-US" sz="1800" b="1">
              <a:solidFill>
                <a:schemeClr val="accent5">
                  <a:lumMod val="20000"/>
                  <a:lumOff val="80000"/>
                </a:schemeClr>
              </a:solidFill>
              <a:sym typeface="+mn-ea"/>
            </a:endParaRPr>
          </a:p>
          <a:p>
            <a:pPr algn="ctr"/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4394443" y="12837"/>
            <a:ext cx="3992983" cy="642938"/>
          </a:xfrm>
          <a:prstGeom prst="rect">
            <a:avLst/>
          </a:prstGeom>
        </p:spPr>
        <p:txBody>
          <a:bodyPr/>
          <a:lstStyle>
            <a:lvl1pPr algn="l" defTabSz="1218565" rtl="0" eaLnBrk="1" latinLnBrk="0" hangingPunct="1">
              <a:spcBef>
                <a:spcPct val="0"/>
              </a:spcBef>
              <a:buNone/>
              <a:defRPr sz="4535" kern="1200">
                <a:solidFill>
                  <a:srgbClr val="17375E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defTabSz="685800">
              <a:spcBef>
                <a:spcPts val="0"/>
              </a:spcBef>
            </a:pPr>
            <a:endParaRPr lang="zh-CN" altLang="en-US" sz="3300" dirty="0">
              <a:solidFill>
                <a:srgbClr val="00B0F0"/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055" y="1273773"/>
            <a:ext cx="316790" cy="297164"/>
            <a:chOff x="3108756" y="2110160"/>
            <a:chExt cx="745081" cy="698920"/>
          </a:xfrm>
          <a:solidFill>
            <a:schemeClr val="bg1"/>
          </a:solidFill>
        </p:grpSpPr>
        <p:sp>
          <p:nvSpPr>
            <p:cNvPr id="27" name="Freeform 489"/>
            <p:cNvSpPr/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490"/>
            <p:cNvSpPr/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491"/>
            <p:cNvSpPr/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496"/>
            <p:cNvSpPr/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55535" y="960755"/>
            <a:ext cx="922020" cy="1267460"/>
            <a:chOff x="3295850" y="1895995"/>
            <a:chExt cx="3725149" cy="4660916"/>
          </a:xfrm>
        </p:grpSpPr>
        <p:sp>
          <p:nvSpPr>
            <p:cNvPr id="4" name="圆角矩形 3"/>
            <p:cNvSpPr/>
            <p:nvPr/>
          </p:nvSpPr>
          <p:spPr>
            <a:xfrm rot="2760000">
              <a:off x="3086007" y="2621919"/>
              <a:ext cx="4660916" cy="3209068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01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 rot="2760000">
              <a:off x="3371510" y="2878566"/>
              <a:ext cx="3953505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  <a:tileRect/>
              </a:gradFill>
            </a:ln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p>
              <a:endParaRPr lang="zh-CN" altLang="en-US" sz="101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674110" y="394970"/>
            <a:ext cx="2468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dist"/>
            <a:r>
              <a:rPr lang="zh-CN" altLang="en-US" sz="2000" b="1" dirty="0">
                <a:solidFill>
                  <a:srgbClr val="4A5A6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（一）主动公开情况</a:t>
            </a:r>
            <a:endParaRPr lang="zh-CN" altLang="en-US" sz="2000" b="1" dirty="0">
              <a:solidFill>
                <a:srgbClr val="4A5A6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6285" y="1590040"/>
            <a:ext cx="7722870" cy="2753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ts val="236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三、围绕重点领域，做好政策解读</a:t>
            </a:r>
            <a:endParaRPr lang="en-US" altLang="zh-CN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ts val="2360"/>
              </a:lnSpc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ts val="406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重点领域开展多维解读，负责人带头解读政策、责任领导问答、水利政策下乡、“世界水日、中国水周”宣传深入学校、机关、社区等，和海盐电视台法治栏目联合拍摄“以案说法”进行水法政策解读并播出。今年开展各种政策宣传、解读16次，重要决策事项3个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 flipH="1">
            <a:off x="7571105" y="1212850"/>
            <a:ext cx="5060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  <a:sym typeface="+mn-ea"/>
              </a:rPr>
              <a:t>03</a:t>
            </a:r>
            <a:endParaRPr lang="en-US" altLang="zh-CN" sz="1800" dirty="0">
              <a:solidFill>
                <a:schemeClr val="accent5">
                  <a:lumMod val="20000"/>
                  <a:lumOff val="80000"/>
                </a:schemeClr>
              </a:solidFill>
              <a:latin typeface="Impact" panose="020B0806030902050204" pitchFamily="34" charset="0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accel="90000" fill="hold" grpId="0" nodeType="after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accel="9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2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44119" y="78884"/>
            <a:ext cx="3049024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8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9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2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40286" y="110865"/>
            <a:ext cx="2426909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>
                <a:solidFill>
                  <a:schemeClr val="accent5">
                    <a:lumMod val="20000"/>
                    <a:lumOff val="80000"/>
                  </a:schemeClr>
                </a:solidFill>
                <a:sym typeface="+mn-ea"/>
              </a:rPr>
              <a:t>一、总体情况</a:t>
            </a:r>
            <a:endParaRPr lang="zh-CN" altLang="en-US" sz="1800" b="1">
              <a:solidFill>
                <a:schemeClr val="accent5">
                  <a:lumMod val="20000"/>
                  <a:lumOff val="80000"/>
                </a:schemeClr>
              </a:solidFill>
              <a:sym typeface="+mn-ea"/>
            </a:endParaRPr>
          </a:p>
          <a:p>
            <a:pPr algn="ctr"/>
            <a:endParaRPr lang="zh-CN" altLang="en-US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4394443" y="12837"/>
            <a:ext cx="3992983" cy="642938"/>
          </a:xfrm>
          <a:prstGeom prst="rect">
            <a:avLst/>
          </a:prstGeom>
        </p:spPr>
        <p:txBody>
          <a:bodyPr/>
          <a:lstStyle>
            <a:lvl1pPr algn="l" defTabSz="1218565" rtl="0" eaLnBrk="1" latinLnBrk="0" hangingPunct="1">
              <a:spcBef>
                <a:spcPct val="0"/>
              </a:spcBef>
              <a:buNone/>
              <a:defRPr sz="4535" kern="1200">
                <a:solidFill>
                  <a:srgbClr val="17375E"/>
                </a:solidFill>
                <a:latin typeface="Signika"/>
                <a:ea typeface="Open Sans Extrabold" pitchFamily="34" charset="0"/>
                <a:cs typeface="Signika"/>
              </a:defRPr>
            </a:lvl1pPr>
          </a:lstStyle>
          <a:p>
            <a:pPr defTabSz="685800">
              <a:spcBef>
                <a:spcPts val="0"/>
              </a:spcBef>
            </a:pPr>
            <a:endParaRPr lang="zh-CN" altLang="en-US" sz="3300" dirty="0">
              <a:solidFill>
                <a:srgbClr val="00B0F0"/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055" y="1273773"/>
            <a:ext cx="316790" cy="297164"/>
            <a:chOff x="3108756" y="2110160"/>
            <a:chExt cx="745081" cy="698920"/>
          </a:xfrm>
          <a:solidFill>
            <a:schemeClr val="bg1"/>
          </a:solidFill>
        </p:grpSpPr>
        <p:sp>
          <p:nvSpPr>
            <p:cNvPr id="27" name="Freeform 489"/>
            <p:cNvSpPr/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490"/>
            <p:cNvSpPr/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Freeform 491"/>
            <p:cNvSpPr/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496"/>
            <p:cNvSpPr/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36720" y="1056640"/>
            <a:ext cx="989330" cy="1184275"/>
            <a:chOff x="3295850" y="1895995"/>
            <a:chExt cx="3725149" cy="4660916"/>
          </a:xfrm>
        </p:grpSpPr>
        <p:sp>
          <p:nvSpPr>
            <p:cNvPr id="37" name="圆角矩形 20"/>
            <p:cNvSpPr/>
            <p:nvPr/>
          </p:nvSpPr>
          <p:spPr>
            <a:xfrm rot="2760000">
              <a:off x="3086007" y="2621919"/>
              <a:ext cx="4660916" cy="3209068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355600" dist="88900" dir="2700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圆角矩形 22"/>
            <p:cNvSpPr/>
            <p:nvPr/>
          </p:nvSpPr>
          <p:spPr>
            <a:xfrm rot="2760000">
              <a:off x="3371510" y="2878566"/>
              <a:ext cx="3953505" cy="2592561"/>
            </a:xfrm>
            <a:prstGeom prst="roundRect">
              <a:avLst>
                <a:gd name="adj" fmla="val 50000"/>
              </a:avLst>
            </a:prstGeom>
            <a:gradFill>
              <a:gsLst>
                <a:gs pos="37000">
                  <a:srgbClr val="6C6C6C">
                    <a:alpha val="50000"/>
                  </a:srgbClr>
                </a:gs>
                <a:gs pos="0">
                  <a:schemeClr val="tx1">
                    <a:alpha val="61000"/>
                  </a:schemeClr>
                </a:gs>
                <a:gs pos="100000">
                  <a:srgbClr val="D8D8D8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674110" y="394970"/>
            <a:ext cx="2468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dist"/>
            <a:r>
              <a:rPr lang="zh-CN" altLang="en-US" sz="2000" b="1" dirty="0">
                <a:solidFill>
                  <a:srgbClr val="4A5A6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（一）主动公开情况</a:t>
            </a:r>
            <a:endParaRPr lang="zh-CN" altLang="en-US" sz="2000" b="1" dirty="0">
              <a:solidFill>
                <a:srgbClr val="4A5A6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1820" y="1664335"/>
            <a:ext cx="7697470" cy="318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ts val="406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</a:rPr>
              <a:t>四、紧盯热点化，回应社会关切。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ts val="4060"/>
              </a:lnSpc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ts val="406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及时发布群众关心的热点问题，海盐圩区水位情况链接爱海盐APP，汛期回应群众咨询58人次。实行公众参与机制，听取社会公众的意见。将社会关心的水利招投标投诉处理意见和违法失信行为公开，接受社会监督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09440" y="1283335"/>
            <a:ext cx="41973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Impact" panose="020B0806030902050204" pitchFamily="34" charset="0"/>
                <a:sym typeface="+mn-ea"/>
              </a:rPr>
              <a:t>04</a:t>
            </a:r>
            <a:endParaRPr lang="en-US" altLang="zh-CN" sz="1800" dirty="0">
              <a:solidFill>
                <a:schemeClr val="accent5">
                  <a:lumMod val="20000"/>
                  <a:lumOff val="80000"/>
                </a:schemeClr>
              </a:solidFill>
              <a:latin typeface="Impact" panose="020B0806030902050204" pitchFamily="34" charset="0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accel="90000" fill="hold" grpId="0" nodeType="afterEffect" nodePh="1" p14:presetBounceEnd="4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accel="9000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  <p:bldP spid="2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44119" y="78884"/>
            <a:ext cx="2585394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8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9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2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95531" y="116130"/>
            <a:ext cx="239474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>
                <a:solidFill>
                  <a:schemeClr val="accent5">
                    <a:lumMod val="20000"/>
                    <a:lumOff val="80000"/>
                  </a:schemeClr>
                </a:solidFill>
                <a:sym typeface="+mn-ea"/>
              </a:rPr>
              <a:t>一、总体情况</a:t>
            </a:r>
            <a:endParaRPr lang="zh-CN" altLang="en-US" sz="1800" b="1" dirty="0">
              <a:solidFill>
                <a:schemeClr val="accent5">
                  <a:lumMod val="20000"/>
                  <a:lumOff val="8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1197610" y="558800"/>
            <a:ext cx="978535" cy="957580"/>
            <a:chOff x="4179570" y="1588770"/>
            <a:chExt cx="2735580" cy="2735580"/>
          </a:xfrm>
        </p:grpSpPr>
        <p:sp>
          <p:nvSpPr>
            <p:cNvPr id="115" name="椭圆 114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6499860" y="499110"/>
            <a:ext cx="1085215" cy="1066800"/>
            <a:chOff x="4179570" y="1588770"/>
            <a:chExt cx="2735580" cy="2735580"/>
          </a:xfrm>
        </p:grpSpPr>
        <p:sp>
          <p:nvSpPr>
            <p:cNvPr id="124" name="椭圆 123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1670453" y="1049879"/>
            <a:ext cx="105235" cy="580572"/>
            <a:chOff x="2563325" y="3120190"/>
            <a:chExt cx="77804" cy="1081862"/>
          </a:xfrm>
        </p:grpSpPr>
        <p:sp>
          <p:nvSpPr>
            <p:cNvPr id="162" name="椭圆 161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cxnSp>
          <p:nvCxnSpPr>
            <p:cNvPr id="163" name="直接连接符 162"/>
            <p:cNvCxnSpPr>
              <a:stCxn id="162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椭圆 163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7072137" y="1039893"/>
            <a:ext cx="45719" cy="593907"/>
            <a:chOff x="2563325" y="3120190"/>
            <a:chExt cx="77804" cy="1081862"/>
          </a:xfrm>
        </p:grpSpPr>
        <p:sp>
          <p:nvSpPr>
            <p:cNvPr id="174" name="椭圆 173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cxnSp>
          <p:nvCxnSpPr>
            <p:cNvPr id="175" name="直接连接符 174"/>
            <p:cNvCxnSpPr>
              <a:stCxn id="174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椭圆 175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2" name="矩形 1"/>
          <p:cNvSpPr/>
          <p:nvPr/>
        </p:nvSpPr>
        <p:spPr>
          <a:xfrm>
            <a:off x="2788686" y="4006837"/>
            <a:ext cx="152988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42595" y="1704340"/>
            <a:ext cx="3517900" cy="2178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 fontAlgn="auto">
              <a:lnSpc>
                <a:spcPts val="2320"/>
              </a:lnSpc>
            </a:pPr>
            <a:endParaRPr lang="zh-CN" altLang="en-US" sz="1800"/>
          </a:p>
          <a:p>
            <a:pPr algn="l" fontAlgn="auto">
              <a:lnSpc>
                <a:spcPts val="3620"/>
              </a:lnSpc>
            </a:pPr>
            <a:r>
              <a:rPr lang="zh-CN" altLang="en-US" sz="2000"/>
              <a:t>2022年未收到依申请公开政府信息的申请件，未因政府信息公开引起行政复议和行政诉讼。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796290" y="1772920"/>
            <a:ext cx="229235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320"/>
              </a:lnSpc>
            </a:pPr>
            <a:r>
              <a:rPr lang="zh-CN" altLang="en-US" sz="1600" b="1" dirty="0">
                <a:solidFill>
                  <a:srgbClr val="4A5A6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（二）依申请公开情况</a:t>
            </a:r>
            <a:endParaRPr lang="zh-CN" altLang="en-US" sz="1600"/>
          </a:p>
        </p:txBody>
      </p:sp>
      <p:sp>
        <p:nvSpPr>
          <p:cNvPr id="15" name="文本框 14"/>
          <p:cNvSpPr txBox="1"/>
          <p:nvPr/>
        </p:nvSpPr>
        <p:spPr>
          <a:xfrm>
            <a:off x="5840730" y="1835150"/>
            <a:ext cx="302514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rgbClr val="4A5A6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（三）政府信息管理情况</a:t>
            </a:r>
            <a:endParaRPr lang="zh-CN" altLang="en-US" sz="1600"/>
          </a:p>
        </p:txBody>
      </p:sp>
      <p:sp>
        <p:nvSpPr>
          <p:cNvPr id="17" name="文本框 16"/>
          <p:cNvSpPr txBox="1"/>
          <p:nvPr/>
        </p:nvSpPr>
        <p:spPr>
          <a:xfrm>
            <a:off x="5144135" y="2351405"/>
            <a:ext cx="3790950" cy="2773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3520"/>
              </a:lnSpc>
            </a:pPr>
            <a:r>
              <a:rPr lang="zh-CN" altLang="en-US" sz="2000"/>
              <a:t>严格落实信息内容发布三审制度，做好日常监测和排查。明确政务公开工作任务和责任分工，对照政务公开工作要点任务分解表逐项进行梳理和完善，增加主动公开的内容覆盖面。</a:t>
            </a:r>
            <a:endParaRPr lang="zh-CN" altLang="en-US" sz="2000"/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40000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4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44119" y="78884"/>
            <a:ext cx="2585394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8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9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2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95531" y="116130"/>
            <a:ext cx="239474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>
                <a:solidFill>
                  <a:schemeClr val="accent5">
                    <a:lumMod val="20000"/>
                    <a:lumOff val="80000"/>
                  </a:schemeClr>
                </a:solidFill>
                <a:sym typeface="+mn-ea"/>
              </a:rPr>
              <a:t>一、总体情况</a:t>
            </a:r>
            <a:endParaRPr lang="zh-CN" altLang="en-US" sz="1800" b="1" dirty="0">
              <a:solidFill>
                <a:schemeClr val="accent5">
                  <a:lumMod val="20000"/>
                  <a:lumOff val="8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1197610" y="558800"/>
            <a:ext cx="978535" cy="957580"/>
            <a:chOff x="4179570" y="1588770"/>
            <a:chExt cx="2735580" cy="2735580"/>
          </a:xfrm>
        </p:grpSpPr>
        <p:sp>
          <p:nvSpPr>
            <p:cNvPr id="115" name="椭圆 114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6499860" y="499110"/>
            <a:ext cx="1085215" cy="1066800"/>
            <a:chOff x="4179570" y="1588770"/>
            <a:chExt cx="2735580" cy="2735580"/>
          </a:xfrm>
        </p:grpSpPr>
        <p:sp>
          <p:nvSpPr>
            <p:cNvPr id="124" name="椭圆 123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651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1670453" y="1049879"/>
            <a:ext cx="105235" cy="580572"/>
            <a:chOff x="2563325" y="3120190"/>
            <a:chExt cx="77804" cy="1081862"/>
          </a:xfrm>
        </p:grpSpPr>
        <p:sp>
          <p:nvSpPr>
            <p:cNvPr id="162" name="椭圆 161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cxnSp>
          <p:nvCxnSpPr>
            <p:cNvPr id="163" name="直接连接符 162"/>
            <p:cNvCxnSpPr>
              <a:stCxn id="162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椭圆 163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7072137" y="1039893"/>
            <a:ext cx="45719" cy="593907"/>
            <a:chOff x="2563325" y="3120190"/>
            <a:chExt cx="77804" cy="1081862"/>
          </a:xfrm>
        </p:grpSpPr>
        <p:sp>
          <p:nvSpPr>
            <p:cNvPr id="174" name="椭圆 173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cxnSp>
          <p:nvCxnSpPr>
            <p:cNvPr id="175" name="直接连接符 174"/>
            <p:cNvCxnSpPr>
              <a:stCxn id="174" idx="4"/>
            </p:cNvCxnSpPr>
            <p:nvPr/>
          </p:nvCxnSpPr>
          <p:spPr>
            <a:xfrm>
              <a:off x="2602227" y="3197994"/>
              <a:ext cx="1" cy="98573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椭圆 175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2" name="矩形 1"/>
          <p:cNvSpPr/>
          <p:nvPr/>
        </p:nvSpPr>
        <p:spPr>
          <a:xfrm>
            <a:off x="2788686" y="4006837"/>
            <a:ext cx="152988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15900" y="1358900"/>
            <a:ext cx="3819525" cy="35579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/>
          </a:p>
          <a:p>
            <a:pPr algn="l"/>
            <a:endParaRPr lang="zh-CN" altLang="en-US"/>
          </a:p>
          <a:p>
            <a:pPr algn="l" fontAlgn="auto">
              <a:lnSpc>
                <a:spcPts val="2320"/>
              </a:lnSpc>
            </a:pPr>
            <a:endParaRPr lang="zh-CN" altLang="en-US" sz="1800"/>
          </a:p>
          <a:p>
            <a:pPr algn="l" fontAlgn="auto">
              <a:lnSpc>
                <a:spcPts val="3620"/>
              </a:lnSpc>
            </a:pPr>
            <a:r>
              <a:rPr lang="zh-CN" altLang="en-US" sz="1800">
                <a:latin typeface="+mn-ea"/>
              </a:rPr>
              <a:t>打造“立体平台”载体，及时更新内容，主动公开各类信息。2022依托政府门户网站设立的专栏，通过省、市水利网、政务服务网、读嘉APP、嘉兴日报、爱海盐等多种平台推送群众关心的热点信息146篇。 </a:t>
            </a:r>
            <a:endParaRPr lang="zh-CN" altLang="en-US" sz="1800"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7400" y="1644650"/>
            <a:ext cx="230124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2320"/>
              </a:lnSpc>
            </a:pPr>
            <a:r>
              <a:rPr lang="zh-CN" altLang="en-US" sz="1600" b="1" dirty="0">
                <a:solidFill>
                  <a:srgbClr val="4A5A6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（四）平台建设情况。</a:t>
            </a:r>
            <a:endParaRPr lang="zh-CN" altLang="en-US" sz="1600" b="1" dirty="0">
              <a:solidFill>
                <a:srgbClr val="4A5A6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30215" y="1661795"/>
            <a:ext cx="333629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rgbClr val="4A5A6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（五）监督保障情况。</a:t>
            </a:r>
            <a:endParaRPr lang="zh-CN" altLang="en-US" sz="1600" b="1" dirty="0">
              <a:solidFill>
                <a:srgbClr val="4A5A69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10100" y="2078990"/>
            <a:ext cx="4526280" cy="2849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ts val="3620"/>
              </a:lnSpc>
            </a:pPr>
            <a:r>
              <a:rPr lang="zh-CN" altLang="en-US" sz="1800">
                <a:latin typeface="+mn-ea"/>
              </a:rPr>
              <a:t>根据县水利局政务公开工作要点，将信息公开工作纳入局考核工作中。建立社会评议制度，在服务对象中广泛宣传，通过社会公众意见征集、问卷调查等多种方式，接受公众的评价和建议。2022年我局未有因信息公开不到位需要进行责任追究的情况。</a:t>
            </a:r>
            <a:endParaRPr lang="zh-CN" altLang="en-US" sz="1800">
              <a:latin typeface="+mn-ea"/>
            </a:endParaRPr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40000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7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4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  <p:bldP spid="14" grpId="0"/>
        </p:bldLst>
      </p:timing>
    </mc:Fallback>
  </mc:AlternateContent>
</p:sld>
</file>

<file path=ppt/tags/tag1.xml><?xml version="1.0" encoding="utf-8"?>
<p:tagLst xmlns:p="http://schemas.openxmlformats.org/presentationml/2006/main">
  <p:tag name="TABLE_ENDDRAG_ORIGIN_RECT" val="529*265"/>
  <p:tag name="TABLE_ENDDRAG_RECT" val="87*83*529*26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1758</Words>
  <Application>WPS 演示</Application>
  <PresentationFormat>全屏显示(16:9)</PresentationFormat>
  <Paragraphs>226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Tahoma</vt:lpstr>
      <vt:lpstr>Noto Sans S Chinese Black</vt:lpstr>
      <vt:lpstr>Impact</vt:lpstr>
      <vt:lpstr>微软雅黑</vt:lpstr>
      <vt:lpstr>Comic Sans MS</vt:lpstr>
      <vt:lpstr>Signika</vt:lpstr>
      <vt:lpstr>Segoe Print</vt:lpstr>
      <vt:lpstr>Open Sans Extrabold</vt:lpstr>
      <vt:lpstr>黑体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www.1ppt.com</dc:creator>
  <cp:keywords>www.1ppt.com</cp:keywords>
  <cp:lastModifiedBy>HP</cp:lastModifiedBy>
  <cp:revision>212</cp:revision>
  <dcterms:created xsi:type="dcterms:W3CDTF">2016-05-16T12:51:00Z</dcterms:created>
  <dcterms:modified xsi:type="dcterms:W3CDTF">2024-02-06T06:48:46Z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2052-11.8.6.11825</vt:lpwstr>
  </property>
  <property fmtid="{D5CDD505-2E9C-101B-9397-08002B2CF9AE}" pid="3" name="ICV">
    <vt:lpwstr>4B0D8FE2C64B4EFC95922F2604D12869</vt:lpwstr>
  </property>
</Properties>
</file>