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3"/>
    <p:sldId id="311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397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77A2"/>
    <a:srgbClr val="3F97C9"/>
    <a:srgbClr val="00A2E9"/>
    <a:srgbClr val="15329C"/>
    <a:srgbClr val="FFFFFF"/>
    <a:srgbClr val="009B4C"/>
    <a:srgbClr val="4472C4"/>
    <a:srgbClr val="DEE1E5"/>
    <a:srgbClr val="E3E4E5"/>
    <a:srgbClr val="BFD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58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606" y="90"/>
      </p:cViewPr>
      <p:guideLst>
        <p:guide orient="horz" pos="2064"/>
        <p:guide pos="397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gs" Target="tags/tag12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9592B-33E0-491F-B200-C621348E5AB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D1C32-1BE9-45CF-BF6F-3F82AAAC26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9.xml"/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0.xml"/><Relationship Id="rId2" Type="http://schemas.openxmlformats.org/officeDocument/2006/relationships/image" Target="../media/image2.png"/><Relationship Id="rId1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1.xml"/><Relationship Id="rId2" Type="http://schemas.openxmlformats.org/officeDocument/2006/relationships/image" Target="../media/image2.png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1.xml"/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2.xml"/><Relationship Id="rId2" Type="http://schemas.openxmlformats.org/officeDocument/2006/relationships/image" Target="../media/image2.pn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" Type="http://schemas.openxmlformats.org/officeDocument/2006/relationships/image" Target="../media/image2.pn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4.xml"/><Relationship Id="rId2" Type="http://schemas.openxmlformats.org/officeDocument/2006/relationships/image" Target="../media/image2.png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5.xml"/><Relationship Id="rId2" Type="http://schemas.openxmlformats.org/officeDocument/2006/relationships/image" Target="../media/image2.png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6.xml"/><Relationship Id="rId2" Type="http://schemas.openxmlformats.org/officeDocument/2006/relationships/image" Target="../media/image2.png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7.xml"/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8.xml"/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DJI_0248_Dx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0800" y="0"/>
            <a:ext cx="12242800" cy="8155940"/>
          </a:xfrm>
          <a:prstGeom prst="rect">
            <a:avLst/>
          </a:prstGeom>
        </p:spPr>
      </p:pic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760855" y="2682875"/>
            <a:ext cx="8768080" cy="46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>
              <a:buFont typeface="Arial" panose="020B0604020202020204" pitchFamily="34" charset="0"/>
              <a:buNone/>
            </a:pPr>
            <a:endParaRPr lang="en-US" altLang="zh-CN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77165" y="1435255"/>
            <a:ext cx="11935460" cy="3205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44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小标宋简体" panose="02010601030101010101" charset="-122"/>
                <a:ea typeface="方正小标宋简体" panose="02010601030101010101" charset="-122"/>
                <a:cs typeface="方正小标宋简体" panose="02010601030101010101" charset="-122"/>
                <a:sym typeface="思源黑体" panose="020B0500000000000000" pitchFamily="34" charset="-122"/>
              </a:rPr>
              <a:t>海盐经济开发区（西塘桥街道）</a:t>
            </a:r>
            <a:r>
              <a:rPr lang="en-US" altLang="zh-CN" sz="44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小标宋简体" panose="02010601030101010101" charset="-122"/>
                <a:ea typeface="方正小标宋简体" panose="02010601030101010101" charset="-122"/>
                <a:cs typeface="方正小标宋简体" panose="02010601030101010101" charset="-122"/>
                <a:sym typeface="思源黑体" panose="020B0500000000000000" pitchFamily="34" charset="-122"/>
              </a:rPr>
              <a:t>  </a:t>
            </a:r>
            <a:endParaRPr lang="en-US" altLang="zh-CN" sz="4400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小标宋简体" panose="02010601030101010101" charset="-122"/>
              <a:ea typeface="方正小标宋简体" panose="02010601030101010101" charset="-122"/>
              <a:cs typeface="方正小标宋简体" panose="02010601030101010101" charset="-122"/>
              <a:sym typeface="思源黑体" panose="020B0500000000000000" pitchFamily="34" charset="-122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zh-CN" altLang="en-US" sz="44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小标宋简体" panose="02010601030101010101" charset="-122"/>
                <a:ea typeface="方正小标宋简体" panose="02010601030101010101" charset="-122"/>
                <a:cs typeface="方正小标宋简体" panose="02010601030101010101" charset="-122"/>
                <a:sym typeface="思源黑体" panose="020B0500000000000000" pitchFamily="34" charset="-122"/>
              </a:rPr>
              <a:t>202</a:t>
            </a:r>
            <a:r>
              <a:rPr lang="en-US" altLang="zh-CN" sz="44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小标宋简体" panose="02010601030101010101" charset="-122"/>
                <a:ea typeface="方正小标宋简体" panose="02010601030101010101" charset="-122"/>
                <a:cs typeface="方正小标宋简体" panose="02010601030101010101" charset="-122"/>
                <a:sym typeface="思源黑体" panose="020B0500000000000000" pitchFamily="34" charset="-122"/>
              </a:rPr>
              <a:t>2</a:t>
            </a:r>
            <a:r>
              <a:rPr lang="zh-CN" altLang="en-US" sz="44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小标宋简体" panose="02010601030101010101" charset="-122"/>
                <a:ea typeface="方正小标宋简体" panose="02010601030101010101" charset="-122"/>
                <a:cs typeface="方正小标宋简体" panose="02010601030101010101" charset="-122"/>
                <a:sym typeface="思源黑体" panose="020B0500000000000000" pitchFamily="34" charset="-122"/>
              </a:rPr>
              <a:t>年度政府信息公开工作</a:t>
            </a:r>
            <a:endParaRPr lang="zh-CN" altLang="en-US" sz="4400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小标宋简体" panose="02010601030101010101" charset="-122"/>
              <a:ea typeface="方正小标宋简体" panose="02010601030101010101" charset="-122"/>
              <a:cs typeface="方正小标宋简体" panose="02010601030101010101" charset="-122"/>
              <a:sym typeface="思源黑体" panose="020B0500000000000000" pitchFamily="34" charset="-122"/>
            </a:endParaRPr>
          </a:p>
          <a:p>
            <a:pPr algn="ctr"/>
            <a:r>
              <a:rPr lang="zh-CN" altLang="en-US" sz="44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小标宋简体" panose="02010601030101010101" charset="-122"/>
                <a:ea typeface="方正小标宋简体" panose="02010601030101010101" charset="-122"/>
                <a:cs typeface="方正小标宋简体" panose="02010601030101010101" charset="-122"/>
                <a:sym typeface="思源黑体" panose="020B0500000000000000" pitchFamily="34" charset="-122"/>
              </a:rPr>
              <a:t>年度报告</a:t>
            </a:r>
            <a:endParaRPr lang="en-US" altLang="zh-CN" sz="4400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小标宋简体" panose="02010601030101010101" charset="-122"/>
              <a:ea typeface="方正小标宋简体" panose="02010601030101010101" charset="-122"/>
              <a:cs typeface="方正小标宋简体" panose="02010601030101010101" charset="-122"/>
              <a:sym typeface="思源黑体" panose="020B0500000000000000" pitchFamily="34" charset="-122"/>
            </a:endParaRPr>
          </a:p>
          <a:p>
            <a:pPr algn="ctr" eaLnBrk="1" latinLnBrk="0" hangingPunct="1">
              <a:lnSpc>
                <a:spcPct val="150000"/>
              </a:lnSpc>
              <a:buClrTx/>
              <a:buSzTx/>
              <a:buFont typeface="Arial" panose="020B0604020202020204" pitchFamily="34" charset="0"/>
              <a:buNone/>
            </a:pPr>
            <a:endParaRPr lang="zh-CN" altLang="en-US" sz="2000" b="1" cap="all" dirty="0">
              <a:ln w="57150">
                <a:solidFill>
                  <a:schemeClr val="bg1"/>
                </a:solidFill>
              </a:ln>
              <a:solidFill>
                <a:schemeClr val="bg1"/>
              </a:solidFill>
              <a:uFillTx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678" y="0"/>
            <a:ext cx="2420322" cy="118882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14177" y="-10390"/>
            <a:ext cx="12211133" cy="686839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-11723" y="-6350"/>
            <a:ext cx="12225020" cy="1579880"/>
            <a:chOff x="-26" y="-10"/>
            <a:chExt cx="19252" cy="2488"/>
          </a:xfrm>
        </p:grpSpPr>
        <p:pic>
          <p:nvPicPr>
            <p:cNvPr id="20" name="图片 19" descr="khdq02_DxO"/>
            <p:cNvPicPr>
              <a:picLocks noChangeAspect="1"/>
            </p:cNvPicPr>
            <p:nvPr/>
          </p:nvPicPr>
          <p:blipFill>
            <a:blip r:embed="rId1">
              <a:alphaModFix amt="20000"/>
            </a:blip>
            <a:srcRect t="42744" b="20711"/>
            <a:stretch>
              <a:fillRect/>
            </a:stretch>
          </p:blipFill>
          <p:spPr>
            <a:xfrm>
              <a:off x="-26" y="-10"/>
              <a:ext cx="19252" cy="2488"/>
            </a:xfrm>
            <a:prstGeom prst="rect">
              <a:avLst/>
            </a:prstGeom>
          </p:spPr>
        </p:pic>
        <p:grpSp>
          <p:nvGrpSpPr>
            <p:cNvPr id="22" name="组合 21"/>
            <p:cNvGrpSpPr/>
            <p:nvPr/>
          </p:nvGrpSpPr>
          <p:grpSpPr>
            <a:xfrm>
              <a:off x="108" y="785"/>
              <a:ext cx="2294" cy="1416"/>
              <a:chOff x="108" y="785"/>
              <a:chExt cx="2294" cy="1416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1914" y="785"/>
                <a:ext cx="488" cy="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>
                  <a:spcAft>
                    <a:spcPts val="0"/>
                  </a:spcAft>
                </a:pPr>
                <a:endParaRPr lang="zh-CN" altLang="en-US" sz="211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  <a:cs typeface="Times New Roman" panose="02020603050405020304" charset="0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661" y="885"/>
                <a:ext cx="291" cy="7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zh-CN" altLang="en-US" sz="253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108" y="1280"/>
                <a:ext cx="291" cy="9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zh-CN" altLang="en-US" sz="3200" dirty="0">
                  <a:latin typeface="楷体_GB2312" panose="02010609030101010101" charset="-122"/>
                  <a:ea typeface="楷体_GB2312" panose="02010609030101010101" charset="-122"/>
                  <a:cs typeface="阿里巴巴普惠体 M" panose="00020600040101010101" pitchFamily="18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91753" y="584814"/>
            <a:ext cx="7372531" cy="5470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955" b="1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</a:rPr>
              <a:t>四、政府信息公开行政复议、行政诉讼情况</a:t>
            </a:r>
            <a:endParaRPr lang="zh-CN" altLang="en-US" sz="2955" b="1" dirty="0">
              <a:latin typeface="微软雅黑" panose="020B0503020204020204" charset="-122"/>
              <a:ea typeface="微软雅黑" panose="020B0503020204020204" charset="-122"/>
              <a:cs typeface="Times New Roman" panose="0202060305040502030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08"/>
          <a:stretch>
            <a:fillRect/>
          </a:stretch>
        </p:blipFill>
        <p:spPr>
          <a:xfrm>
            <a:off x="2480638" y="2210284"/>
            <a:ext cx="6754168" cy="148413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220177" y="4529469"/>
            <a:ext cx="10345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未发生因信息公开不当引发的行政复议、行政诉讼情况。</a:t>
            </a:r>
            <a:endParaRPr lang="zh-CN" altLang="en-US" sz="3200" dirty="0">
              <a:latin typeface="仿宋_GB2312" panose="02010609030101010101" pitchFamily="49" charset="-122"/>
              <a:ea typeface="仿宋_GB2312" panose="0201060903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8982" y="0"/>
            <a:ext cx="2420322" cy="1188823"/>
          </a:xfrm>
          <a:prstGeom prst="rect">
            <a:avLst/>
          </a:prstGeom>
        </p:spPr>
      </p:pic>
    </p:spTree>
    <p:custDataLst>
      <p:tags r:id="rId4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-104223" y="-239011"/>
            <a:ext cx="12211133" cy="686839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0" y="-276204"/>
            <a:ext cx="12225020" cy="1579880"/>
            <a:chOff x="-26" y="-10"/>
            <a:chExt cx="19252" cy="2488"/>
          </a:xfrm>
        </p:grpSpPr>
        <p:pic>
          <p:nvPicPr>
            <p:cNvPr id="20" name="图片 19" descr="khdq02_DxO"/>
            <p:cNvPicPr>
              <a:picLocks noChangeAspect="1"/>
            </p:cNvPicPr>
            <p:nvPr/>
          </p:nvPicPr>
          <p:blipFill>
            <a:blip r:embed="rId1">
              <a:alphaModFix amt="20000"/>
            </a:blip>
            <a:srcRect t="42744" b="20711"/>
            <a:stretch>
              <a:fillRect/>
            </a:stretch>
          </p:blipFill>
          <p:spPr>
            <a:xfrm>
              <a:off x="-26" y="-10"/>
              <a:ext cx="19252" cy="2488"/>
            </a:xfrm>
            <a:prstGeom prst="rect">
              <a:avLst/>
            </a:prstGeom>
          </p:spPr>
        </p:pic>
        <p:grpSp>
          <p:nvGrpSpPr>
            <p:cNvPr id="22" name="组合 21"/>
            <p:cNvGrpSpPr/>
            <p:nvPr/>
          </p:nvGrpSpPr>
          <p:grpSpPr>
            <a:xfrm>
              <a:off x="108" y="785"/>
              <a:ext cx="2294" cy="1416"/>
              <a:chOff x="108" y="785"/>
              <a:chExt cx="2294" cy="1416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1914" y="785"/>
                <a:ext cx="488" cy="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>
                  <a:spcAft>
                    <a:spcPts val="0"/>
                  </a:spcAft>
                </a:pPr>
                <a:endParaRPr lang="zh-CN" altLang="en-US" sz="211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  <a:cs typeface="Times New Roman" panose="02020603050405020304" charset="0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661" y="885"/>
                <a:ext cx="291" cy="7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zh-CN" altLang="en-US" sz="253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108" y="1280"/>
                <a:ext cx="291" cy="9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zh-CN" altLang="en-US" sz="3200" dirty="0">
                  <a:latin typeface="楷体_GB2312" panose="02010609030101010101" charset="-122"/>
                  <a:ea typeface="楷体_GB2312" panose="02010609030101010101" charset="-122"/>
                  <a:cs typeface="阿里巴巴普惠体 M" panose="00020600040101010101" pitchFamily="18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165759" y="947295"/>
            <a:ext cx="5480988" cy="5470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955" b="1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</a:rPr>
              <a:t>五、存在的主要问题及改进情况</a:t>
            </a:r>
            <a:endParaRPr lang="zh-CN" altLang="en-US" sz="2955" b="1" dirty="0">
              <a:latin typeface="微软雅黑" panose="020B0503020204020204" charset="-122"/>
              <a:ea typeface="微软雅黑" panose="020B0503020204020204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5690" y="2266470"/>
            <a:ext cx="4881125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06400" algn="just">
              <a:lnSpc>
                <a:spcPts val="3000"/>
              </a:lnSpc>
            </a:pPr>
            <a:r>
              <a:rPr lang="zh-CN" altLang="en-US" sz="2800" kern="100" dirty="0">
                <a:solidFill>
                  <a:srgbClr val="000000"/>
                </a:solidFill>
                <a:latin typeface="楷体_GB2312" panose="02010609030101010101" charset="-122"/>
                <a:ea typeface="楷体_GB2312" panose="02010609030101010101" charset="-122"/>
              </a:rPr>
              <a:t>（一）存在的主要问题</a:t>
            </a:r>
            <a:endParaRPr lang="en-US" altLang="zh-CN" sz="2800" kern="100" dirty="0">
              <a:solidFill>
                <a:srgbClr val="000000"/>
              </a:solidFill>
              <a:latin typeface="楷体_GB2312" panose="02010609030101010101" charset="-122"/>
              <a:ea typeface="楷体_GB2312" panose="02010609030101010101" charset="-122"/>
            </a:endParaRPr>
          </a:p>
          <a:p>
            <a:pPr indent="406400" algn="just">
              <a:lnSpc>
                <a:spcPts val="3000"/>
              </a:lnSpc>
            </a:pPr>
            <a:endParaRPr lang="en-US" altLang="zh-CN" sz="2800" kern="100" dirty="0">
              <a:solidFill>
                <a:srgbClr val="000000"/>
              </a:solidFill>
              <a:latin typeface="楷体_GB2312" panose="02010609030101010101" charset="-122"/>
              <a:ea typeface="楷体_GB2312" panose="02010609030101010101" charset="-122"/>
            </a:endParaRPr>
          </a:p>
          <a:p>
            <a:pPr indent="406400" algn="just">
              <a:lnSpc>
                <a:spcPts val="3000"/>
              </a:lnSpc>
            </a:pPr>
            <a:r>
              <a:rPr lang="zh-CN" altLang="en-US" sz="3200" kern="100" dirty="0">
                <a:solidFill>
                  <a:srgbClr val="171A1D"/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平台建设不够扎实，政务公开专区（体验区）规范化程度不高；</a:t>
            </a:r>
            <a:r>
              <a:rPr lang="zh-CN" altLang="en-US" sz="32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政策解读方式相对单一。</a:t>
            </a:r>
            <a:endParaRPr lang="zh-CN" altLang="en-US" sz="3200" kern="100" dirty="0">
              <a:latin typeface="仿宋_GB2312" panose="02010609030101010101" pitchFamily="49" charset="-122"/>
              <a:ea typeface="仿宋_GB2312" panose="02010609030101010101" pitchFamily="49" charset="-122"/>
            </a:endParaRPr>
          </a:p>
          <a:p>
            <a:pPr indent="406400" algn="just">
              <a:lnSpc>
                <a:spcPts val="3000"/>
              </a:lnSpc>
            </a:pPr>
            <a:endParaRPr lang="en-US" altLang="zh-CN" sz="2800" kern="100" dirty="0">
              <a:solidFill>
                <a:srgbClr val="00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112510" y="2212201"/>
            <a:ext cx="529501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2800" kern="100" dirty="0">
                <a:solidFill>
                  <a:srgbClr val="000000"/>
                </a:solidFill>
                <a:latin typeface="楷体_GB2312" panose="02010609030101010101" charset="-122"/>
                <a:ea typeface="楷体_GB2312" panose="02010609030101010101" charset="-122"/>
              </a:rPr>
              <a:t>  （二）改进情况</a:t>
            </a:r>
            <a:endParaRPr lang="en-US" altLang="zh-CN" sz="2800" kern="100" dirty="0">
              <a:solidFill>
                <a:srgbClr val="000000"/>
              </a:solidFill>
              <a:latin typeface="楷体_GB2312" panose="02010609030101010101" charset="-122"/>
              <a:ea typeface="楷体_GB2312" panose="02010609030101010101" charset="-122"/>
            </a:endParaRPr>
          </a:p>
          <a:p>
            <a:pPr algn="just"/>
            <a:r>
              <a:rPr lang="en-US" altLang="zh-CN" sz="2800" kern="100" dirty="0">
                <a:solidFill>
                  <a:srgbClr val="000000"/>
                </a:solidFill>
                <a:latin typeface="楷体_GB2312" panose="02010609030101010101" charset="-122"/>
                <a:ea typeface="楷体_GB2312" panose="02010609030101010101" charset="-122"/>
              </a:rPr>
              <a:t>  </a:t>
            </a:r>
            <a:endParaRPr lang="en-US" altLang="zh-CN" sz="2800" kern="100" dirty="0">
              <a:solidFill>
                <a:srgbClr val="000000"/>
              </a:solidFill>
              <a:latin typeface="楷体_GB2312" panose="02010609030101010101" charset="-122"/>
              <a:ea typeface="楷体_GB2312" panose="02010609030101010101" charset="-122"/>
            </a:endParaRPr>
          </a:p>
          <a:p>
            <a:pPr indent="406400" algn="just">
              <a:lnSpc>
                <a:spcPts val="3000"/>
              </a:lnSpc>
            </a:pPr>
            <a:r>
              <a:rPr lang="zh-CN" altLang="en-US" sz="3200" kern="100" dirty="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强化规范意识，强化审核流程，促进政务公开的标准化、规范化管理</a:t>
            </a:r>
            <a:r>
              <a:rPr lang="zh-CN" altLang="en-US" sz="3200" kern="100" dirty="0">
                <a:solidFill>
                  <a:srgbClr val="171A1D"/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；加大</a:t>
            </a:r>
            <a:r>
              <a:rPr lang="zh-CN" altLang="en-US" sz="3200" kern="100" dirty="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创新力度，</a:t>
            </a:r>
            <a:r>
              <a:rPr lang="zh-CN" altLang="en-US" sz="3200" kern="100" dirty="0">
                <a:solidFill>
                  <a:srgbClr val="171A1D"/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选择</a:t>
            </a:r>
            <a:r>
              <a:rPr lang="zh-CN" altLang="en-US" sz="3200" kern="100" dirty="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群众接受度较高的短视频、动画、政策问答等解读方式。</a:t>
            </a:r>
            <a:endParaRPr lang="zh-CN" altLang="en-US" sz="3200" kern="100" dirty="0">
              <a:latin typeface="仿宋_GB2312" panose="02010609030101010101" pitchFamily="49" charset="-122"/>
              <a:ea typeface="仿宋_GB2312" panose="02010609030101010101" pitchFamily="49" charset="-122"/>
            </a:endParaRPr>
          </a:p>
          <a:p>
            <a:pPr algn="just"/>
            <a:endParaRPr lang="zh-CN" altLang="en-US" sz="1600" kern="100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514" y="-119795"/>
            <a:ext cx="2420322" cy="1188823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-9416" y="-10390"/>
            <a:ext cx="12211133" cy="686839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-11723" y="-6350"/>
            <a:ext cx="12225020" cy="1579880"/>
            <a:chOff x="-26" y="-10"/>
            <a:chExt cx="19252" cy="2488"/>
          </a:xfrm>
        </p:grpSpPr>
        <p:pic>
          <p:nvPicPr>
            <p:cNvPr id="20" name="图片 19" descr="khdq02_DxO"/>
            <p:cNvPicPr>
              <a:picLocks noChangeAspect="1"/>
            </p:cNvPicPr>
            <p:nvPr/>
          </p:nvPicPr>
          <p:blipFill>
            <a:blip r:embed="rId1">
              <a:alphaModFix amt="20000"/>
            </a:blip>
            <a:srcRect t="42744" b="20711"/>
            <a:stretch>
              <a:fillRect/>
            </a:stretch>
          </p:blipFill>
          <p:spPr>
            <a:xfrm>
              <a:off x="-26" y="-10"/>
              <a:ext cx="19252" cy="2488"/>
            </a:xfrm>
            <a:prstGeom prst="rect">
              <a:avLst/>
            </a:prstGeom>
          </p:spPr>
        </p:pic>
        <p:grpSp>
          <p:nvGrpSpPr>
            <p:cNvPr id="22" name="组合 21"/>
            <p:cNvGrpSpPr/>
            <p:nvPr/>
          </p:nvGrpSpPr>
          <p:grpSpPr>
            <a:xfrm>
              <a:off x="108" y="785"/>
              <a:ext cx="2294" cy="1416"/>
              <a:chOff x="108" y="785"/>
              <a:chExt cx="2294" cy="1416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1914" y="785"/>
                <a:ext cx="488" cy="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>
                  <a:spcAft>
                    <a:spcPts val="0"/>
                  </a:spcAft>
                </a:pPr>
                <a:endParaRPr lang="zh-CN" altLang="en-US" sz="211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  <a:cs typeface="Times New Roman" panose="02020603050405020304" charset="0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661" y="885"/>
                <a:ext cx="291" cy="7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zh-CN" altLang="en-US" sz="253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108" y="1280"/>
                <a:ext cx="291" cy="9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zh-CN" altLang="en-US" sz="3200" dirty="0">
                  <a:latin typeface="楷体_GB2312" panose="02010609030101010101" charset="-122"/>
                  <a:ea typeface="楷体_GB2312" panose="02010609030101010101" charset="-122"/>
                  <a:cs typeface="阿里巴巴普惠体 M" panose="00020600040101010101" pitchFamily="18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73367" y="706120"/>
            <a:ext cx="4346062" cy="5470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955" b="1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</a:rPr>
              <a:t>六、其他需要报告的事项</a:t>
            </a:r>
            <a:endParaRPr lang="zh-CN" altLang="en-US" sz="2955" b="1" dirty="0">
              <a:latin typeface="微软雅黑" panose="020B0503020204020204" charset="-122"/>
              <a:ea typeface="微软雅黑" panose="020B0503020204020204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9307" y="2435214"/>
            <a:ext cx="104804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/>
              <a:t>  </a:t>
            </a:r>
            <a:r>
              <a:rPr lang="zh-CN" altLang="en-US" sz="40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海盐经济开发区（西塘桥街道）</a:t>
            </a:r>
            <a:r>
              <a:rPr lang="en-US" altLang="zh-CN" sz="40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2022</a:t>
            </a:r>
            <a:r>
              <a:rPr lang="zh-CN" altLang="en-US" sz="40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年</a:t>
            </a:r>
            <a:endParaRPr lang="en-US" altLang="zh-CN" sz="4000" dirty="0">
              <a:latin typeface="仿宋_GB2312" panose="02010609030101010101" pitchFamily="49" charset="-122"/>
              <a:ea typeface="仿宋_GB2312" panose="02010609030101010101" pitchFamily="49" charset="-122"/>
            </a:endParaRPr>
          </a:p>
          <a:p>
            <a:pPr algn="ctr"/>
            <a:r>
              <a:rPr lang="zh-CN" altLang="en-US" sz="40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未收取政府信息公开相关处理费。</a:t>
            </a:r>
            <a:endParaRPr lang="zh-CN" altLang="en-US" sz="4400" dirty="0">
              <a:latin typeface="仿宋_GB2312" panose="02010609030101010101" pitchFamily="49" charset="-122"/>
              <a:ea typeface="仿宋_GB2312" panose="02010609030101010101" pitchFamily="49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662" y="64370"/>
            <a:ext cx="2420322" cy="1188823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90" y="0"/>
            <a:ext cx="12188620" cy="6858000"/>
          </a:xfrm>
          <a:prstGeom prst="rect">
            <a:avLst/>
          </a:prstGeom>
        </p:spPr>
      </p:pic>
      <p:sp>
        <p:nvSpPr>
          <p:cNvPr id="53" name="矩形 52"/>
          <p:cNvSpPr/>
          <p:nvPr/>
        </p:nvSpPr>
        <p:spPr>
          <a:xfrm>
            <a:off x="6329534" y="526752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buClrTx/>
              <a:buSzTx/>
              <a:buFontTx/>
            </a:pPr>
            <a:endParaRPr lang="zh-CN" altLang="zh-CN" b="1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329534" y="617684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/>
            <a:endParaRPr lang="zh-CN" altLang="zh-CN" b="1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329534" y="572218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/>
            <a:endParaRPr lang="zh-CN" altLang="zh-CN" b="1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-92368" y="0"/>
            <a:ext cx="12284075" cy="3473450"/>
            <a:chOff x="-153" y="0"/>
            <a:chExt cx="19345" cy="5470"/>
          </a:xfrm>
        </p:grpSpPr>
        <p:pic>
          <p:nvPicPr>
            <p:cNvPr id="20" name="图片 19" descr="khdq02_DxO"/>
            <p:cNvPicPr>
              <a:picLocks noChangeAspect="1"/>
            </p:cNvPicPr>
            <p:nvPr/>
          </p:nvPicPr>
          <p:blipFill>
            <a:blip r:embed="rId2">
              <a:alphaModFix amt="20000"/>
            </a:blip>
            <a:srcRect t="42744" b="20711"/>
            <a:stretch>
              <a:fillRect/>
            </a:stretch>
          </p:blipFill>
          <p:spPr>
            <a:xfrm>
              <a:off x="-153" y="0"/>
              <a:ext cx="19345" cy="2488"/>
            </a:xfrm>
            <a:prstGeom prst="rect">
              <a:avLst/>
            </a:prstGeom>
          </p:spPr>
        </p:pic>
        <p:grpSp>
          <p:nvGrpSpPr>
            <p:cNvPr id="22" name="组合 21"/>
            <p:cNvGrpSpPr/>
            <p:nvPr/>
          </p:nvGrpSpPr>
          <p:grpSpPr>
            <a:xfrm>
              <a:off x="661" y="785"/>
              <a:ext cx="6175" cy="4685"/>
              <a:chOff x="661" y="785"/>
              <a:chExt cx="6175" cy="4685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1914" y="785"/>
                <a:ext cx="488" cy="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>
                  <a:spcAft>
                    <a:spcPts val="0"/>
                  </a:spcAft>
                </a:pPr>
                <a:endParaRPr lang="zh-CN" altLang="en-US" sz="211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  <a:cs typeface="Times New Roman" panose="02020603050405020304" charset="0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661" y="885"/>
                <a:ext cx="291" cy="7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zh-CN" altLang="en-US" sz="253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1966" y="4452"/>
                <a:ext cx="4870" cy="1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3600" b="1" dirty="0">
                    <a:latin typeface="微软雅黑" panose="020B0503020204020204" charset="-122"/>
                    <a:ea typeface="微软雅黑" panose="020B0503020204020204" charset="-122"/>
                    <a:cs typeface="Times New Roman" panose="02020603050405020304" charset="0"/>
                  </a:rPr>
                  <a:t>一、总体情况 </a:t>
                </a:r>
                <a:endParaRPr lang="zh-CN" altLang="en-US" sz="3600" b="1" dirty="0">
                  <a:latin typeface="微软雅黑" panose="020B0503020204020204" charset="-122"/>
                  <a:ea typeface="微软雅黑" panose="020B0503020204020204" charset="-122"/>
                  <a:cs typeface="Times New Roman" panose="02020603050405020304" charset="0"/>
                </a:endParaRPr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>
            <a:off x="5691353" y="1221143"/>
            <a:ext cx="52467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楷体_GB2312" panose="02010609030101010101" charset="-122"/>
                <a:ea typeface="楷体_GB2312" panose="02010609030101010101" charset="-122"/>
                <a:cs typeface="阿里巴巴普惠体 M" panose="00020600040101010101" pitchFamily="18" charset="-122"/>
              </a:rPr>
              <a:t>（一）主动公开情况</a:t>
            </a:r>
            <a:endParaRPr lang="zh-CN" altLang="en-US" sz="2800" dirty="0">
              <a:latin typeface="楷体_GB2312" panose="02010609030101010101" charset="-122"/>
              <a:ea typeface="楷体_GB2312" panose="02010609030101010101" charset="-122"/>
              <a:cs typeface="阿里巴巴普惠体 M" panose="00020600040101010101" pitchFamily="18" charset="-122"/>
            </a:endParaRPr>
          </a:p>
          <a:p>
            <a:endParaRPr lang="zh-CN" altLang="en-US" sz="2800" dirty="0">
              <a:latin typeface="楷体_GB2312" panose="02010609030101010101" charset="-122"/>
              <a:ea typeface="楷体_GB2312" panose="02010609030101010101" charset="-122"/>
              <a:cs typeface="阿里巴巴普惠体 M" panose="00020600040101010101" pitchFamily="18" charset="-122"/>
            </a:endParaRPr>
          </a:p>
          <a:p>
            <a:r>
              <a:rPr lang="zh-CN" altLang="en-US" sz="2800" dirty="0">
                <a:latin typeface="楷体_GB2312" panose="02010609030101010101" charset="-122"/>
                <a:ea typeface="楷体_GB2312" panose="02010609030101010101" charset="-122"/>
                <a:cs typeface="阿里巴巴普惠体 M" panose="00020600040101010101" pitchFamily="18" charset="-122"/>
              </a:rPr>
              <a:t>（二）依申请公开情况</a:t>
            </a:r>
            <a:endParaRPr lang="zh-CN" altLang="en-US" sz="2800" dirty="0">
              <a:latin typeface="楷体_GB2312" panose="02010609030101010101" charset="-122"/>
              <a:ea typeface="楷体_GB2312" panose="02010609030101010101" charset="-122"/>
              <a:cs typeface="阿里巴巴普惠体 M" panose="00020600040101010101" pitchFamily="18" charset="-122"/>
            </a:endParaRPr>
          </a:p>
          <a:p>
            <a:endParaRPr lang="zh-CN" altLang="en-US" sz="2800" dirty="0">
              <a:latin typeface="楷体_GB2312" panose="02010609030101010101" charset="-122"/>
              <a:ea typeface="楷体_GB2312" panose="02010609030101010101" charset="-122"/>
              <a:cs typeface="阿里巴巴普惠体 M" panose="00020600040101010101" pitchFamily="18" charset="-122"/>
            </a:endParaRPr>
          </a:p>
          <a:p>
            <a:r>
              <a:rPr lang="zh-CN" altLang="en-US" sz="2800" dirty="0">
                <a:latin typeface="楷体_GB2312" panose="02010609030101010101" charset="-122"/>
                <a:ea typeface="楷体_GB2312" panose="02010609030101010101" charset="-122"/>
                <a:cs typeface="阿里巴巴普惠体 M" panose="00020600040101010101" pitchFamily="18" charset="-122"/>
              </a:rPr>
              <a:t>（三）政府信息管理情况</a:t>
            </a:r>
            <a:endParaRPr lang="zh-CN" altLang="en-US" sz="2800" dirty="0">
              <a:latin typeface="楷体_GB2312" panose="02010609030101010101" charset="-122"/>
              <a:ea typeface="楷体_GB2312" panose="02010609030101010101" charset="-122"/>
              <a:cs typeface="阿里巴巴普惠体 M" panose="00020600040101010101" pitchFamily="18" charset="-122"/>
            </a:endParaRPr>
          </a:p>
          <a:p>
            <a:endParaRPr lang="zh-CN" altLang="en-US" sz="2800" dirty="0">
              <a:latin typeface="楷体_GB2312" panose="02010609030101010101" charset="-122"/>
              <a:ea typeface="楷体_GB2312" panose="02010609030101010101" charset="-122"/>
              <a:cs typeface="阿里巴巴普惠体 M" panose="00020600040101010101" pitchFamily="18" charset="-122"/>
            </a:endParaRPr>
          </a:p>
          <a:p>
            <a:r>
              <a:rPr lang="zh-CN" altLang="en-US" sz="2800" dirty="0">
                <a:latin typeface="楷体_GB2312" panose="02010609030101010101" charset="-122"/>
                <a:ea typeface="楷体_GB2312" panose="02010609030101010101" charset="-122"/>
                <a:cs typeface="阿里巴巴普惠体 M" panose="00020600040101010101" pitchFamily="18" charset="-122"/>
              </a:rPr>
              <a:t>（四）平台建设情况</a:t>
            </a:r>
            <a:endParaRPr lang="zh-CN" altLang="en-US" sz="2800" dirty="0">
              <a:latin typeface="楷体_GB2312" panose="02010609030101010101" charset="-122"/>
              <a:ea typeface="楷体_GB2312" panose="02010609030101010101" charset="-122"/>
              <a:cs typeface="阿里巴巴普惠体 M" panose="00020600040101010101" pitchFamily="18" charset="-122"/>
            </a:endParaRPr>
          </a:p>
          <a:p>
            <a:endParaRPr lang="zh-CN" altLang="en-US" sz="2800" dirty="0">
              <a:latin typeface="楷体_GB2312" panose="02010609030101010101" charset="-122"/>
              <a:ea typeface="楷体_GB2312" panose="02010609030101010101" charset="-122"/>
              <a:cs typeface="阿里巴巴普惠体 M" panose="00020600040101010101" pitchFamily="18" charset="-122"/>
            </a:endParaRPr>
          </a:p>
          <a:p>
            <a:r>
              <a:rPr lang="zh-CN" altLang="en-US" sz="2800" dirty="0">
                <a:latin typeface="楷体_GB2312" panose="02010609030101010101" charset="-122"/>
                <a:ea typeface="楷体_GB2312" panose="02010609030101010101" charset="-122"/>
                <a:cs typeface="阿里巴巴普惠体 M" panose="00020600040101010101" pitchFamily="18" charset="-122"/>
              </a:rPr>
              <a:t>（五）监督保障情况</a:t>
            </a:r>
            <a:endParaRPr lang="zh-CN" altLang="en-US" sz="2800" dirty="0">
              <a:latin typeface="楷体_GB2312" panose="02010609030101010101" charset="-122"/>
              <a:ea typeface="楷体_GB2312" panose="02010609030101010101" charset="-122"/>
              <a:cs typeface="阿里巴巴普惠体 M" panose="00020600040101010101" pitchFamily="18" charset="-122"/>
            </a:endParaRPr>
          </a:p>
          <a:p>
            <a:endParaRPr lang="zh-CN" altLang="en-US" dirty="0"/>
          </a:p>
        </p:txBody>
      </p:sp>
      <p:sp>
        <p:nvSpPr>
          <p:cNvPr id="3" name="左大括号 2"/>
          <p:cNvSpPr/>
          <p:nvPr/>
        </p:nvSpPr>
        <p:spPr>
          <a:xfrm>
            <a:off x="5086362" y="1342700"/>
            <a:ext cx="121892" cy="361507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662" y="19130"/>
            <a:ext cx="2420322" cy="1188823"/>
          </a:xfrm>
          <a:prstGeom prst="rect">
            <a:avLst/>
          </a:prstGeom>
        </p:spPr>
      </p:pic>
    </p:spTree>
    <p:custDataLst>
      <p:tags r:id="rId4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-9416" y="-10390"/>
            <a:ext cx="12211133" cy="686839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-11723" y="-6350"/>
            <a:ext cx="12225020" cy="1579880"/>
            <a:chOff x="-26" y="-10"/>
            <a:chExt cx="19252" cy="2488"/>
          </a:xfrm>
        </p:grpSpPr>
        <p:pic>
          <p:nvPicPr>
            <p:cNvPr id="20" name="图片 19" descr="khdq02_DxO"/>
            <p:cNvPicPr>
              <a:picLocks noChangeAspect="1"/>
            </p:cNvPicPr>
            <p:nvPr/>
          </p:nvPicPr>
          <p:blipFill>
            <a:blip r:embed="rId1">
              <a:alphaModFix amt="20000"/>
            </a:blip>
            <a:srcRect t="42744" b="20711"/>
            <a:stretch>
              <a:fillRect/>
            </a:stretch>
          </p:blipFill>
          <p:spPr>
            <a:xfrm>
              <a:off x="-26" y="-10"/>
              <a:ext cx="19252" cy="2488"/>
            </a:xfrm>
            <a:prstGeom prst="rect">
              <a:avLst/>
            </a:prstGeom>
          </p:spPr>
        </p:pic>
        <p:grpSp>
          <p:nvGrpSpPr>
            <p:cNvPr id="22" name="组合 21"/>
            <p:cNvGrpSpPr/>
            <p:nvPr/>
          </p:nvGrpSpPr>
          <p:grpSpPr>
            <a:xfrm>
              <a:off x="108" y="785"/>
              <a:ext cx="6107" cy="1416"/>
              <a:chOff x="108" y="785"/>
              <a:chExt cx="6107" cy="1416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1914" y="785"/>
                <a:ext cx="488" cy="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>
                  <a:spcAft>
                    <a:spcPts val="0"/>
                  </a:spcAft>
                </a:pPr>
                <a:endParaRPr lang="zh-CN" altLang="en-US" sz="211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  <a:cs typeface="Times New Roman" panose="02020603050405020304" charset="0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661" y="885"/>
                <a:ext cx="291" cy="7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zh-CN" altLang="en-US" sz="253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108" y="1280"/>
                <a:ext cx="6107" cy="9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3200" dirty="0">
                    <a:latin typeface="楷体_GB2312" panose="02010609030101010101" charset="-122"/>
                    <a:ea typeface="楷体_GB2312" panose="02010609030101010101" charset="-122"/>
                    <a:cs typeface="阿里巴巴普惠体 M" panose="00020600040101010101" pitchFamily="18" charset="-122"/>
                  </a:rPr>
                  <a:t>（一）主动公开情况</a:t>
                </a:r>
                <a:endParaRPr lang="zh-CN" altLang="en-US" sz="3200" dirty="0">
                  <a:latin typeface="楷体_GB2312" panose="02010609030101010101" charset="-122"/>
                  <a:ea typeface="楷体_GB2312" panose="02010609030101010101" charset="-122"/>
                  <a:cs typeface="阿里巴巴普惠体 M" panose="00020600040101010101" pitchFamily="18" charset="-122"/>
                </a:endParaRPr>
              </a:p>
            </p:txBody>
          </p:sp>
        </p:grp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662" y="0"/>
            <a:ext cx="2420322" cy="118882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10363" y="2073349"/>
            <a:ext cx="11047228" cy="3497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06400" algn="just">
              <a:lnSpc>
                <a:spcPts val="3000"/>
              </a:lnSpc>
            </a:pPr>
            <a:r>
              <a:rPr lang="zh-CN" altLang="en-US" sz="20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坚持“以公开为常态、不公开为例外”原则，今年我区（街道）在政务信息公开网主动公开信息</a:t>
            </a:r>
            <a:r>
              <a:rPr lang="en-US" altLang="zh-CN" sz="20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221</a:t>
            </a:r>
            <a:r>
              <a:rPr lang="zh-CN" altLang="en-US" sz="20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条。</a:t>
            </a:r>
            <a:endParaRPr lang="en-US" altLang="zh-CN" sz="2000" kern="100" dirty="0">
              <a:latin typeface="仿宋_GB2312" panose="02010609030101010101" pitchFamily="49" charset="-122"/>
              <a:ea typeface="仿宋_GB2312" panose="02010609030101010101" pitchFamily="49" charset="-122"/>
            </a:endParaRPr>
          </a:p>
          <a:p>
            <a:pPr indent="406400" algn="just">
              <a:lnSpc>
                <a:spcPts val="3000"/>
              </a:lnSpc>
            </a:pPr>
            <a:r>
              <a:rPr lang="en-US" altLang="zh-CN" sz="2000" kern="0" dirty="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1.</a:t>
            </a:r>
            <a:r>
              <a:rPr lang="zh-CN" altLang="en-US" sz="2000" kern="0" dirty="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主动公开更加系统高效</a:t>
            </a:r>
            <a:r>
              <a:rPr lang="zh-CN" altLang="en-US" sz="2000" kern="0" dirty="0">
                <a:solidFill>
                  <a:srgbClr val="000000"/>
                </a:solidFill>
                <a:latin typeface="楷体_GB2312" panose="02010609030101010101" charset="-122"/>
                <a:ea typeface="楷体_GB2312" panose="02010609030101010101" charset="-122"/>
              </a:rPr>
              <a:t>。</a:t>
            </a:r>
            <a:r>
              <a:rPr lang="zh-CN" altLang="en-US" sz="2000" kern="0" dirty="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充分发挥政府门户网站第一平台作用，围绕重点领域信息，</a:t>
            </a:r>
            <a:r>
              <a:rPr lang="zh-CN" altLang="en-US" sz="20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聚焦群众的所忧所急所盼，新开设西塘桥安息堂项目发布信息</a:t>
            </a:r>
            <a:r>
              <a:rPr lang="en-US" altLang="zh-CN" sz="20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29</a:t>
            </a:r>
            <a:r>
              <a:rPr lang="zh-CN" altLang="en-US" sz="20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条，打造“民心工程”；进一步完善镇街道主动公开目录发布信息</a:t>
            </a:r>
            <a:r>
              <a:rPr lang="en-US" altLang="zh-CN" sz="20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14</a:t>
            </a:r>
            <a:r>
              <a:rPr lang="zh-CN" altLang="en-US" sz="20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条，助力乡村振兴。</a:t>
            </a:r>
            <a:endParaRPr lang="en-US" altLang="zh-CN" sz="2000" kern="100" dirty="0">
              <a:latin typeface="仿宋_GB2312" panose="02010609030101010101" pitchFamily="49" charset="-122"/>
              <a:ea typeface="仿宋_GB2312" panose="02010609030101010101" pitchFamily="49" charset="-122"/>
            </a:endParaRPr>
          </a:p>
          <a:p>
            <a:pPr indent="406400" algn="just">
              <a:lnSpc>
                <a:spcPts val="3000"/>
              </a:lnSpc>
            </a:pPr>
            <a:r>
              <a:rPr lang="en-US" altLang="zh-CN" sz="20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2.</a:t>
            </a:r>
            <a:r>
              <a:rPr lang="zh-CN" altLang="en-US" sz="20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政策解读更加贴近基层。以政策传播“零障碍”为导向，采用印发小册、志愿者宣传、播放视频等方式积极推广浙里民生“关键小事”智能速办等政策，累计解读人数</a:t>
            </a:r>
            <a:r>
              <a:rPr lang="en-US" altLang="zh-CN" sz="20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450</a:t>
            </a:r>
            <a:r>
              <a:rPr lang="zh-CN" altLang="en-US" sz="20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人（次）。</a:t>
            </a:r>
            <a:r>
              <a:rPr lang="en-US" altLang="zh-CN" sz="20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3.</a:t>
            </a:r>
            <a:r>
              <a:rPr lang="zh-CN" altLang="en-US" sz="20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回应关切更加全面。依托公众号、“微嘉园”及时转发最新疫情政策、疫苗接种、核酸检测等信息</a:t>
            </a:r>
            <a:r>
              <a:rPr lang="en-US" altLang="zh-CN" sz="20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95</a:t>
            </a:r>
            <a:r>
              <a:rPr lang="zh-CN" altLang="en-US" sz="20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条。</a:t>
            </a:r>
            <a:r>
              <a:rPr lang="en-US" altLang="zh-CN" sz="20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2022</a:t>
            </a:r>
            <a:r>
              <a:rPr lang="zh-CN" altLang="en-US" sz="20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年加大</a:t>
            </a:r>
            <a:r>
              <a:rPr lang="zh-CN" altLang="en-US" sz="2000" kern="100" dirty="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推进民生实事力度，</a:t>
            </a:r>
            <a:r>
              <a:rPr lang="zh-CN" altLang="en-US" sz="20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答复居民议事会议事员建议</a:t>
            </a:r>
            <a:r>
              <a:rPr lang="en-US" altLang="zh-CN" sz="20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44</a:t>
            </a:r>
            <a:r>
              <a:rPr lang="zh-CN" altLang="en-US" sz="20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件。</a:t>
            </a:r>
            <a:endParaRPr lang="zh-CN" altLang="en-US" sz="1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-9416" y="-10390"/>
            <a:ext cx="12211133" cy="686839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-11723" y="-6350"/>
            <a:ext cx="12225020" cy="1579880"/>
            <a:chOff x="-26" y="-10"/>
            <a:chExt cx="19252" cy="2488"/>
          </a:xfrm>
        </p:grpSpPr>
        <p:pic>
          <p:nvPicPr>
            <p:cNvPr id="20" name="图片 19" descr="khdq02_DxO"/>
            <p:cNvPicPr>
              <a:picLocks noChangeAspect="1"/>
            </p:cNvPicPr>
            <p:nvPr/>
          </p:nvPicPr>
          <p:blipFill>
            <a:blip r:embed="rId1">
              <a:alphaModFix amt="20000"/>
            </a:blip>
            <a:srcRect t="42744" b="20711"/>
            <a:stretch>
              <a:fillRect/>
            </a:stretch>
          </p:blipFill>
          <p:spPr>
            <a:xfrm>
              <a:off x="-26" y="-10"/>
              <a:ext cx="19252" cy="2488"/>
            </a:xfrm>
            <a:prstGeom prst="rect">
              <a:avLst/>
            </a:prstGeom>
          </p:spPr>
        </p:pic>
        <p:grpSp>
          <p:nvGrpSpPr>
            <p:cNvPr id="22" name="组合 21"/>
            <p:cNvGrpSpPr/>
            <p:nvPr/>
          </p:nvGrpSpPr>
          <p:grpSpPr>
            <a:xfrm>
              <a:off x="108" y="785"/>
              <a:ext cx="6753" cy="1416"/>
              <a:chOff x="108" y="785"/>
              <a:chExt cx="6753" cy="1416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1914" y="785"/>
                <a:ext cx="488" cy="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>
                  <a:spcAft>
                    <a:spcPts val="0"/>
                  </a:spcAft>
                </a:pPr>
                <a:endParaRPr lang="zh-CN" altLang="en-US" sz="211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  <a:cs typeface="Times New Roman" panose="02020603050405020304" charset="0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661" y="885"/>
                <a:ext cx="291" cy="7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zh-CN" altLang="en-US" sz="253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108" y="1280"/>
                <a:ext cx="6753" cy="9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3200" dirty="0">
                    <a:latin typeface="楷体_GB2312" panose="02010609030101010101" charset="-122"/>
                    <a:ea typeface="楷体_GB2312" panose="02010609030101010101" charset="-122"/>
                    <a:cs typeface="阿里巴巴普惠体 M" panose="00020600040101010101" pitchFamily="18" charset="-122"/>
                  </a:rPr>
                  <a:t>（二）依申请公开情况</a:t>
                </a:r>
                <a:endParaRPr lang="zh-CN" altLang="en-US" sz="3200" dirty="0">
                  <a:latin typeface="楷体_GB2312" panose="02010609030101010101" charset="-122"/>
                  <a:ea typeface="楷体_GB2312" panose="02010609030101010101" charset="-122"/>
                  <a:cs typeface="阿里巴巴普惠体 M" panose="00020600040101010101" pitchFamily="18" charset="-122"/>
                </a:endParaRPr>
              </a:p>
            </p:txBody>
          </p:sp>
        </p:grp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185" y="0"/>
            <a:ext cx="2420322" cy="118882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816395" y="2498651"/>
            <a:ext cx="8559209" cy="2107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06400" algn="just">
              <a:lnSpc>
                <a:spcPts val="4000"/>
              </a:lnSpc>
            </a:pPr>
            <a:r>
              <a:rPr lang="zh-CN" altLang="en-US" sz="32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 今年我区（街道）受理</a:t>
            </a:r>
            <a:r>
              <a:rPr lang="en-US" altLang="zh-CN" sz="32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3</a:t>
            </a:r>
            <a:r>
              <a:rPr lang="zh-CN" altLang="en-US" sz="32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件信息公开依申请事项，两件已在法定时限内办结，另</a:t>
            </a:r>
            <a:r>
              <a:rPr lang="en-US" altLang="zh-CN" sz="32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1</a:t>
            </a:r>
            <a:r>
              <a:rPr lang="zh-CN" altLang="en-US" sz="32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件已转下一年度。未发生因信息公开不当引发的行政复议、行政诉讼情况。</a:t>
            </a:r>
            <a:endParaRPr lang="zh-CN" altLang="en-US" kern="100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-9416" y="-10390"/>
            <a:ext cx="12211133" cy="686839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-11723" y="-6350"/>
            <a:ext cx="12225020" cy="1579880"/>
            <a:chOff x="-26" y="-10"/>
            <a:chExt cx="19252" cy="2488"/>
          </a:xfrm>
        </p:grpSpPr>
        <p:pic>
          <p:nvPicPr>
            <p:cNvPr id="20" name="图片 19" descr="khdq02_DxO"/>
            <p:cNvPicPr>
              <a:picLocks noChangeAspect="1"/>
            </p:cNvPicPr>
            <p:nvPr/>
          </p:nvPicPr>
          <p:blipFill>
            <a:blip r:embed="rId1">
              <a:alphaModFix amt="20000"/>
            </a:blip>
            <a:srcRect t="42744" b="20711"/>
            <a:stretch>
              <a:fillRect/>
            </a:stretch>
          </p:blipFill>
          <p:spPr>
            <a:xfrm>
              <a:off x="-26" y="-10"/>
              <a:ext cx="19252" cy="2488"/>
            </a:xfrm>
            <a:prstGeom prst="rect">
              <a:avLst/>
            </a:prstGeom>
          </p:spPr>
        </p:pic>
        <p:grpSp>
          <p:nvGrpSpPr>
            <p:cNvPr id="22" name="组合 21"/>
            <p:cNvGrpSpPr/>
            <p:nvPr/>
          </p:nvGrpSpPr>
          <p:grpSpPr>
            <a:xfrm>
              <a:off x="108" y="785"/>
              <a:ext cx="7400" cy="1416"/>
              <a:chOff x="108" y="785"/>
              <a:chExt cx="7400" cy="1416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1914" y="785"/>
                <a:ext cx="488" cy="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>
                  <a:spcAft>
                    <a:spcPts val="0"/>
                  </a:spcAft>
                </a:pPr>
                <a:endParaRPr lang="zh-CN" altLang="en-US" sz="211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  <a:cs typeface="Times New Roman" panose="02020603050405020304" charset="0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661" y="885"/>
                <a:ext cx="291" cy="7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zh-CN" altLang="en-US" sz="253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108" y="1280"/>
                <a:ext cx="7400" cy="9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3200" dirty="0">
                    <a:latin typeface="楷体_GB2312" panose="02010609030101010101" charset="-122"/>
                    <a:ea typeface="楷体_GB2312" panose="02010609030101010101" charset="-122"/>
                    <a:cs typeface="阿里巴巴普惠体 M" panose="00020600040101010101" pitchFamily="18" charset="-122"/>
                  </a:rPr>
                  <a:t>（三）政府信息管理情况</a:t>
                </a:r>
                <a:endParaRPr lang="zh-CN" altLang="en-US" sz="3200" dirty="0">
                  <a:latin typeface="楷体_GB2312" panose="02010609030101010101" charset="-122"/>
                  <a:ea typeface="楷体_GB2312" panose="02010609030101010101" charset="-122"/>
                  <a:cs typeface="阿里巴巴普惠体 M" panose="00020600040101010101" pitchFamily="18" charset="-122"/>
                </a:endParaRPr>
              </a:p>
            </p:txBody>
          </p:sp>
        </p:grp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662" y="0"/>
            <a:ext cx="2420322" cy="118882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003004" y="2238051"/>
            <a:ext cx="10185991" cy="3133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06400" algn="just">
              <a:lnSpc>
                <a:spcPts val="4000"/>
              </a:lnSpc>
            </a:pPr>
            <a:r>
              <a:rPr lang="zh-CN" altLang="en-US" sz="3200" kern="100" dirty="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  我区（街道）在信息公开工作中积极</a:t>
            </a:r>
            <a:r>
              <a:rPr lang="zh-CN" altLang="en-US" sz="32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发挥“三员一长”制度的作用，严格按照谁提供、谁审核、谁负责的原则，进一步加强政府信息公开前审查力度</a:t>
            </a:r>
            <a:r>
              <a:rPr lang="en-US" altLang="zh-CN" sz="32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,</a:t>
            </a:r>
            <a:r>
              <a:rPr lang="zh-CN" altLang="en-US" sz="32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定期对政府网站所属栏目和政务新媒体发布的内容进行检查，确保按照相关要求及时更新，主动回应，错误信息及时整改反馈。</a:t>
            </a:r>
            <a:endParaRPr lang="zh-CN" altLang="en-US" kern="100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-9416" y="-10390"/>
            <a:ext cx="12211133" cy="686839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-11723" y="-6350"/>
            <a:ext cx="12225020" cy="1579880"/>
            <a:chOff x="-26" y="-10"/>
            <a:chExt cx="19252" cy="2488"/>
          </a:xfrm>
        </p:grpSpPr>
        <p:pic>
          <p:nvPicPr>
            <p:cNvPr id="20" name="图片 19" descr="khdq02_DxO"/>
            <p:cNvPicPr>
              <a:picLocks noChangeAspect="1"/>
            </p:cNvPicPr>
            <p:nvPr/>
          </p:nvPicPr>
          <p:blipFill>
            <a:blip r:embed="rId1">
              <a:alphaModFix amt="20000"/>
            </a:blip>
            <a:srcRect t="42744" b="20711"/>
            <a:stretch>
              <a:fillRect/>
            </a:stretch>
          </p:blipFill>
          <p:spPr>
            <a:xfrm>
              <a:off x="-26" y="-10"/>
              <a:ext cx="19252" cy="2488"/>
            </a:xfrm>
            <a:prstGeom prst="rect">
              <a:avLst/>
            </a:prstGeom>
          </p:spPr>
        </p:pic>
        <p:grpSp>
          <p:nvGrpSpPr>
            <p:cNvPr id="22" name="组合 21"/>
            <p:cNvGrpSpPr/>
            <p:nvPr/>
          </p:nvGrpSpPr>
          <p:grpSpPr>
            <a:xfrm>
              <a:off x="108" y="785"/>
              <a:ext cx="6107" cy="1416"/>
              <a:chOff x="108" y="785"/>
              <a:chExt cx="6107" cy="1416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1914" y="785"/>
                <a:ext cx="488" cy="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>
                  <a:spcAft>
                    <a:spcPts val="0"/>
                  </a:spcAft>
                </a:pPr>
                <a:endParaRPr lang="zh-CN" altLang="en-US" sz="211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  <a:cs typeface="Times New Roman" panose="02020603050405020304" charset="0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661" y="885"/>
                <a:ext cx="291" cy="7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zh-CN" altLang="en-US" sz="253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108" y="1280"/>
                <a:ext cx="6107" cy="9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3200" dirty="0">
                    <a:latin typeface="楷体_GB2312" panose="02010609030101010101" charset="-122"/>
                    <a:ea typeface="楷体_GB2312" panose="02010609030101010101" charset="-122"/>
                    <a:cs typeface="阿里巴巴普惠体 M" panose="00020600040101010101" pitchFamily="18" charset="-122"/>
                  </a:rPr>
                  <a:t>（四）平台建设情况</a:t>
                </a:r>
                <a:endParaRPr lang="zh-CN" altLang="en-US" sz="3200" dirty="0">
                  <a:latin typeface="楷体_GB2312" panose="02010609030101010101" charset="-122"/>
                  <a:ea typeface="楷体_GB2312" panose="02010609030101010101" charset="-122"/>
                  <a:cs typeface="阿里巴巴普惠体 M" panose="00020600040101010101" pitchFamily="18" charset="-122"/>
                </a:endParaRPr>
              </a:p>
            </p:txBody>
          </p:sp>
        </p:grp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662" y="36269"/>
            <a:ext cx="2420322" cy="118882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220177" y="2200940"/>
            <a:ext cx="964629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06400" algn="just">
              <a:lnSpc>
                <a:spcPts val="3000"/>
              </a:lnSpc>
            </a:pPr>
            <a:r>
              <a:rPr lang="en-US" altLang="zh-CN" sz="28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 1.</a:t>
            </a:r>
            <a:r>
              <a:rPr lang="zh-CN" altLang="en-US" sz="28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紧紧围绕全县中心工作，强化重点领域信息公开，增强解读回应实效，发挥政府门户网站第一平台作用，我区（街道）政务公开整体质效稳步提升充分。</a:t>
            </a:r>
            <a:endParaRPr lang="en-US" altLang="zh-CN" sz="2800" kern="100" dirty="0">
              <a:latin typeface="仿宋_GB2312" panose="02010609030101010101" pitchFamily="49" charset="-122"/>
              <a:ea typeface="仿宋_GB2312" panose="02010609030101010101" pitchFamily="49" charset="-122"/>
            </a:endParaRPr>
          </a:p>
          <a:p>
            <a:pPr indent="406400" algn="just">
              <a:lnSpc>
                <a:spcPts val="3000"/>
              </a:lnSpc>
            </a:pPr>
            <a:r>
              <a:rPr lang="en-US" altLang="zh-CN" sz="28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 2.</a:t>
            </a:r>
            <a:r>
              <a:rPr lang="zh-CN" altLang="en-US" sz="28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今年</a:t>
            </a:r>
            <a:r>
              <a:rPr lang="en-US" altLang="zh-CN" sz="28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8</a:t>
            </a:r>
            <a:r>
              <a:rPr lang="zh-CN" altLang="en-US" sz="28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月起，“海盐开发区发布”微信平台推出湾区清风之“云督</a:t>
            </a:r>
            <a:r>
              <a:rPr lang="en-US" altLang="zh-CN" sz="28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+</a:t>
            </a:r>
            <a:r>
              <a:rPr lang="zh-CN" altLang="en-US" sz="28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廉盟”品牌专栏，聚焦基层监督一线，带公众感受湾区新城共富路上的清廉之风。同时</a:t>
            </a:r>
            <a:r>
              <a:rPr lang="en-US" altLang="zh-CN" sz="28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11</a:t>
            </a:r>
            <a:r>
              <a:rPr lang="zh-CN" altLang="en-US" sz="28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月</a:t>
            </a:r>
            <a:r>
              <a:rPr lang="en-US" altLang="zh-CN" sz="28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10</a:t>
            </a:r>
            <a:r>
              <a:rPr lang="zh-CN" altLang="en-US" sz="28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日起，开设“现代社区‘桥’这里”专栏，展现海盐经开现代社区建设成果，奋力推进共同富裕现代化基本单元建设。</a:t>
            </a:r>
            <a:endParaRPr lang="zh-CN" altLang="en-US" sz="1600" kern="100" dirty="0">
              <a:latin typeface="仿宋_GB2312" panose="02010609030101010101" pitchFamily="49" charset="-122"/>
              <a:ea typeface="仿宋_GB2312" panose="02010609030101010101" pitchFamily="49" charset="-122"/>
            </a:endParaRPr>
          </a:p>
        </p:txBody>
      </p:sp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-9416" y="-10390"/>
            <a:ext cx="12211133" cy="686839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-11723" y="-6350"/>
            <a:ext cx="12225020" cy="1579880"/>
            <a:chOff x="-26" y="-10"/>
            <a:chExt cx="19252" cy="2488"/>
          </a:xfrm>
        </p:grpSpPr>
        <p:pic>
          <p:nvPicPr>
            <p:cNvPr id="20" name="图片 19" descr="khdq02_DxO"/>
            <p:cNvPicPr>
              <a:picLocks noChangeAspect="1"/>
            </p:cNvPicPr>
            <p:nvPr/>
          </p:nvPicPr>
          <p:blipFill>
            <a:blip r:embed="rId1">
              <a:alphaModFix amt="20000"/>
            </a:blip>
            <a:srcRect t="42744" b="20711"/>
            <a:stretch>
              <a:fillRect/>
            </a:stretch>
          </p:blipFill>
          <p:spPr>
            <a:xfrm>
              <a:off x="-26" y="-10"/>
              <a:ext cx="19252" cy="2488"/>
            </a:xfrm>
            <a:prstGeom prst="rect">
              <a:avLst/>
            </a:prstGeom>
          </p:spPr>
        </p:pic>
        <p:grpSp>
          <p:nvGrpSpPr>
            <p:cNvPr id="22" name="组合 21"/>
            <p:cNvGrpSpPr/>
            <p:nvPr/>
          </p:nvGrpSpPr>
          <p:grpSpPr>
            <a:xfrm>
              <a:off x="108" y="785"/>
              <a:ext cx="6107" cy="1416"/>
              <a:chOff x="108" y="785"/>
              <a:chExt cx="6107" cy="1416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1914" y="785"/>
                <a:ext cx="488" cy="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>
                  <a:spcAft>
                    <a:spcPts val="0"/>
                  </a:spcAft>
                </a:pPr>
                <a:endParaRPr lang="zh-CN" altLang="en-US" sz="211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  <a:cs typeface="Times New Roman" panose="02020603050405020304" charset="0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661" y="885"/>
                <a:ext cx="291" cy="7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zh-CN" altLang="en-US" sz="253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108" y="1280"/>
                <a:ext cx="6107" cy="9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3200" dirty="0">
                    <a:latin typeface="楷体_GB2312" panose="02010609030101010101" charset="-122"/>
                    <a:ea typeface="楷体_GB2312" panose="02010609030101010101" charset="-122"/>
                    <a:cs typeface="阿里巴巴普惠体 M" panose="00020600040101010101" pitchFamily="18" charset="-122"/>
                  </a:rPr>
                  <a:t>（五）监督保障情况</a:t>
                </a:r>
                <a:endParaRPr lang="zh-CN" altLang="en-US" sz="3200" dirty="0">
                  <a:latin typeface="楷体_GB2312" panose="02010609030101010101" charset="-122"/>
                  <a:ea typeface="楷体_GB2312" panose="02010609030101010101" charset="-122"/>
                  <a:cs typeface="阿里巴巴普惠体 M" panose="00020600040101010101" pitchFamily="18" charset="-122"/>
                </a:endParaRPr>
              </a:p>
            </p:txBody>
          </p:sp>
        </p:grp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662" y="5316"/>
            <a:ext cx="2420322" cy="118882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375117" y="2744880"/>
            <a:ext cx="883662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06400" algn="just">
              <a:lnSpc>
                <a:spcPts val="3300"/>
              </a:lnSpc>
            </a:pPr>
            <a:r>
              <a:rPr lang="zh-CN" altLang="en-US" sz="32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做到“尽公开，应公开”，主动接受社会评议；将政府信息公开工作考核纳入部门目标责任制考核，强化责任意识；</a:t>
            </a:r>
            <a:r>
              <a:rPr lang="en-US" altLang="zh-CN" sz="32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2022</a:t>
            </a:r>
            <a:r>
              <a:rPr lang="zh-CN" altLang="en-US" sz="3200" kern="1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年我区（街道）信息公开工作未发现责任追究的情况。</a:t>
            </a:r>
            <a:endParaRPr lang="zh-CN" altLang="en-US" kern="100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-9416" y="-10390"/>
            <a:ext cx="12211133" cy="686839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-11723" y="-6350"/>
            <a:ext cx="12225020" cy="1579880"/>
            <a:chOff x="-26" y="-10"/>
            <a:chExt cx="19252" cy="2488"/>
          </a:xfrm>
        </p:grpSpPr>
        <p:pic>
          <p:nvPicPr>
            <p:cNvPr id="20" name="图片 19" descr="khdq02_DxO"/>
            <p:cNvPicPr>
              <a:picLocks noChangeAspect="1"/>
            </p:cNvPicPr>
            <p:nvPr/>
          </p:nvPicPr>
          <p:blipFill>
            <a:blip r:embed="rId1">
              <a:alphaModFix amt="20000"/>
            </a:blip>
            <a:srcRect t="42744" b="20711"/>
            <a:stretch>
              <a:fillRect/>
            </a:stretch>
          </p:blipFill>
          <p:spPr>
            <a:xfrm>
              <a:off x="-26" y="-10"/>
              <a:ext cx="19252" cy="2488"/>
            </a:xfrm>
            <a:prstGeom prst="rect">
              <a:avLst/>
            </a:prstGeom>
          </p:spPr>
        </p:pic>
        <p:grpSp>
          <p:nvGrpSpPr>
            <p:cNvPr id="22" name="组合 21"/>
            <p:cNvGrpSpPr/>
            <p:nvPr/>
          </p:nvGrpSpPr>
          <p:grpSpPr>
            <a:xfrm>
              <a:off x="108" y="785"/>
              <a:ext cx="2294" cy="1416"/>
              <a:chOff x="108" y="785"/>
              <a:chExt cx="2294" cy="1416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1914" y="785"/>
                <a:ext cx="488" cy="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>
                  <a:spcAft>
                    <a:spcPts val="0"/>
                  </a:spcAft>
                </a:pPr>
                <a:endParaRPr lang="zh-CN" altLang="en-US" sz="211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  <a:cs typeface="Times New Roman" panose="02020603050405020304" charset="0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661" y="885"/>
                <a:ext cx="291" cy="7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zh-CN" altLang="en-US" sz="253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108" y="1280"/>
                <a:ext cx="291" cy="9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zh-CN" altLang="en-US" sz="3200" dirty="0">
                  <a:latin typeface="楷体_GB2312" panose="02010609030101010101" charset="-122"/>
                  <a:ea typeface="楷体_GB2312" panose="02010609030101010101" charset="-122"/>
                  <a:cs typeface="阿里巴巴普惠体 M" panose="00020600040101010101" pitchFamily="18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91753" y="584814"/>
            <a:ext cx="4724370" cy="5470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955" b="1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</a:rPr>
              <a:t>二、主动公开政府信息情况</a:t>
            </a:r>
            <a:endParaRPr lang="zh-CN" altLang="en-US" sz="2955" b="1" dirty="0">
              <a:latin typeface="微软雅黑" panose="020B0503020204020204" charset="-122"/>
              <a:ea typeface="微软雅黑" panose="020B0503020204020204" charset="-122"/>
              <a:cs typeface="Times New Roman" panose="0202060305040502030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662" y="0"/>
            <a:ext cx="2420322" cy="1188823"/>
          </a:xfrm>
          <a:prstGeom prst="rect">
            <a:avLst/>
          </a:prstGeom>
        </p:spPr>
      </p:pic>
      <p:pic>
        <p:nvPicPr>
          <p:cNvPr id="6" name="图片 5" descr="2件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0935" y="1816100"/>
            <a:ext cx="9929495" cy="4271645"/>
          </a:xfrm>
          <a:prstGeom prst="rect">
            <a:avLst/>
          </a:prstGeom>
        </p:spPr>
      </p:pic>
    </p:spTree>
    <p:custDataLst>
      <p:tags r:id="rId4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-9416" y="-10390"/>
            <a:ext cx="12211133" cy="686839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-11723" y="-6350"/>
            <a:ext cx="12225020" cy="1579880"/>
            <a:chOff x="-26" y="-10"/>
            <a:chExt cx="19252" cy="2488"/>
          </a:xfrm>
        </p:grpSpPr>
        <p:pic>
          <p:nvPicPr>
            <p:cNvPr id="20" name="图片 19" descr="khdq02_DxO"/>
            <p:cNvPicPr>
              <a:picLocks noChangeAspect="1"/>
            </p:cNvPicPr>
            <p:nvPr/>
          </p:nvPicPr>
          <p:blipFill>
            <a:blip r:embed="rId1">
              <a:alphaModFix amt="20000"/>
            </a:blip>
            <a:srcRect t="42744" b="20711"/>
            <a:stretch>
              <a:fillRect/>
            </a:stretch>
          </p:blipFill>
          <p:spPr>
            <a:xfrm>
              <a:off x="-26" y="-10"/>
              <a:ext cx="19252" cy="2488"/>
            </a:xfrm>
            <a:prstGeom prst="rect">
              <a:avLst/>
            </a:prstGeom>
          </p:spPr>
        </p:pic>
        <p:grpSp>
          <p:nvGrpSpPr>
            <p:cNvPr id="22" name="组合 21"/>
            <p:cNvGrpSpPr/>
            <p:nvPr/>
          </p:nvGrpSpPr>
          <p:grpSpPr>
            <a:xfrm>
              <a:off x="108" y="785"/>
              <a:ext cx="2294" cy="1416"/>
              <a:chOff x="108" y="785"/>
              <a:chExt cx="2294" cy="1416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1914" y="785"/>
                <a:ext cx="488" cy="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>
                  <a:spcAft>
                    <a:spcPts val="0"/>
                  </a:spcAft>
                </a:pPr>
                <a:endParaRPr lang="zh-CN" altLang="en-US" sz="211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  <a:cs typeface="Times New Roman" panose="02020603050405020304" charset="0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661" y="885"/>
                <a:ext cx="291" cy="7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zh-CN" altLang="en-US" sz="253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108" y="1280"/>
                <a:ext cx="291" cy="9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zh-CN" altLang="en-US" sz="3200" dirty="0">
                  <a:latin typeface="楷体_GB2312" panose="02010609030101010101" charset="-122"/>
                  <a:ea typeface="楷体_GB2312" panose="02010609030101010101" charset="-122"/>
                  <a:cs typeface="阿里巴巴普惠体 M" panose="00020600040101010101" pitchFamily="18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377674" y="2922898"/>
            <a:ext cx="4346062" cy="1001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955" b="1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</a:rPr>
              <a:t>三、收到和处理政府信息</a:t>
            </a:r>
            <a:endParaRPr lang="en-US" altLang="zh-CN" sz="2955" b="1" dirty="0">
              <a:latin typeface="微软雅黑" panose="020B0503020204020204" charset="-122"/>
              <a:ea typeface="微软雅黑" panose="020B0503020204020204" charset="-122"/>
              <a:cs typeface="Times New Roman" panose="02020603050405020304" charset="0"/>
            </a:endParaRPr>
          </a:p>
          <a:p>
            <a:pPr lvl="0"/>
            <a:r>
              <a:rPr lang="zh-CN" altLang="en-US" sz="2955" b="1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</a:rPr>
              <a:t>公开申请情况</a:t>
            </a:r>
            <a:endParaRPr lang="zh-CN" altLang="en-US" sz="2955" b="1" dirty="0">
              <a:latin typeface="微软雅黑" panose="020B0503020204020204" charset="-122"/>
              <a:ea typeface="微软雅黑" panose="020B0503020204020204" charset="-122"/>
              <a:cs typeface="Times New Roman" panose="0202060305040502030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9" t="4372" r="3809"/>
          <a:stretch>
            <a:fillRect/>
          </a:stretch>
        </p:blipFill>
        <p:spPr>
          <a:xfrm>
            <a:off x="4872204" y="358334"/>
            <a:ext cx="5192124" cy="61309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8765" y="27942"/>
            <a:ext cx="2420322" cy="1188823"/>
          </a:xfrm>
          <a:prstGeom prst="rect">
            <a:avLst/>
          </a:prstGeom>
        </p:spPr>
      </p:pic>
    </p:spTree>
    <p:custDataLst>
      <p:tags r:id="rId4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tags/tag1.xml><?xml version="1.0" encoding="utf-8"?>
<p:tagLst xmlns:p="http://schemas.openxmlformats.org/presentationml/2006/main">
  <p:tag name="KSO_WM_SLIDE_ID" val="diagram20200529_1"/>
  <p:tag name="KSO_WM_TEMPLATE_SUBCATEGORY" val="10"/>
  <p:tag name="KSO_WM_SLIDE_TYPE" val="text"/>
  <p:tag name="KSO_WM_SLIDE_SUBTYPE" val="picTxt"/>
  <p:tag name="KSO_WM_SLIDE_ITEM_CNT" val="5"/>
  <p:tag name="KSO_WM_SLIDE_INDEX" val="1"/>
  <p:tag name="KSO_WM_SLIDE_SIZE" val="960.002*213.799"/>
  <p:tag name="KSO_WM_SLIDE_POSITION" val="-1*159.895"/>
  <p:tag name="KSO_WM_DIAGRAM_GROUP_CODE" val="ζ1-1"/>
  <p:tag name="KSO_WM_SLIDE_DIAGTYPE" val="ζ"/>
  <p:tag name="KSO_WM_TAG_VERSION" val="1.0"/>
  <p:tag name="KSO_WM_BEAUTIFY_FLAG" val="#wm#"/>
  <p:tag name="KSO_WM_TEMPLATE_CATEGORY" val="diagram"/>
  <p:tag name="KSO_WM_TEMPLATE_INDEX" val="20200529"/>
  <p:tag name="KSO_WM_SLIDE_LAYOUT" val="a_f_ζ"/>
  <p:tag name="KSO_WM_SLIDE_LAYOUT_CNT" val="1_2_1"/>
  <p:tag name="KSO_WM_UNIT_FLASH_PICTURE_TYPE" val="1"/>
</p:tagLst>
</file>

<file path=ppt/tags/tag10.xml><?xml version="1.0" encoding="utf-8"?>
<p:tagLst xmlns:p="http://schemas.openxmlformats.org/presentationml/2006/main">
  <p:tag name="KSO_WM_SLIDE_ID" val="diagram20200529_1"/>
  <p:tag name="KSO_WM_TEMPLATE_SUBCATEGORY" val="10"/>
  <p:tag name="KSO_WM_SLIDE_TYPE" val="text"/>
  <p:tag name="KSO_WM_SLIDE_SUBTYPE" val="picTxt"/>
  <p:tag name="KSO_WM_SLIDE_ITEM_CNT" val="5"/>
  <p:tag name="KSO_WM_SLIDE_INDEX" val="1"/>
  <p:tag name="KSO_WM_SLIDE_SIZE" val="960.002*213.799"/>
  <p:tag name="KSO_WM_SLIDE_POSITION" val="-1*159.895"/>
  <p:tag name="KSO_WM_DIAGRAM_GROUP_CODE" val="ζ1-1"/>
  <p:tag name="KSO_WM_SLIDE_DIAGTYPE" val="ζ"/>
  <p:tag name="KSO_WM_TAG_VERSION" val="1.0"/>
  <p:tag name="KSO_WM_BEAUTIFY_FLAG" val="#wm#"/>
  <p:tag name="KSO_WM_TEMPLATE_CATEGORY" val="diagram"/>
  <p:tag name="KSO_WM_TEMPLATE_INDEX" val="20200529"/>
  <p:tag name="KSO_WM_SLIDE_LAYOUT" val="a_f_ζ"/>
  <p:tag name="KSO_WM_SLIDE_LAYOUT_CNT" val="1_2_1"/>
  <p:tag name="KSO_WM_UNIT_FLASH_PICTURE_TYPE" val="1"/>
</p:tagLst>
</file>

<file path=ppt/tags/tag11.xml><?xml version="1.0" encoding="utf-8"?>
<p:tagLst xmlns:p="http://schemas.openxmlformats.org/presentationml/2006/main">
  <p:tag name="KSO_WM_SLIDE_ID" val="diagram20200529_1"/>
  <p:tag name="KSO_WM_TEMPLATE_SUBCATEGORY" val="10"/>
  <p:tag name="KSO_WM_SLIDE_TYPE" val="text"/>
  <p:tag name="KSO_WM_SLIDE_SUBTYPE" val="picTxt"/>
  <p:tag name="KSO_WM_SLIDE_ITEM_CNT" val="5"/>
  <p:tag name="KSO_WM_SLIDE_INDEX" val="1"/>
  <p:tag name="KSO_WM_SLIDE_SIZE" val="960.002*213.799"/>
  <p:tag name="KSO_WM_SLIDE_POSITION" val="-1*159.895"/>
  <p:tag name="KSO_WM_DIAGRAM_GROUP_CODE" val="ζ1-1"/>
  <p:tag name="KSO_WM_SLIDE_DIAGTYPE" val="ζ"/>
  <p:tag name="KSO_WM_TAG_VERSION" val="1.0"/>
  <p:tag name="KSO_WM_BEAUTIFY_FLAG" val="#wm#"/>
  <p:tag name="KSO_WM_TEMPLATE_CATEGORY" val="diagram"/>
  <p:tag name="KSO_WM_TEMPLATE_INDEX" val="20200529"/>
  <p:tag name="KSO_WM_SLIDE_LAYOUT" val="a_f_ζ"/>
  <p:tag name="KSO_WM_SLIDE_LAYOUT_CNT" val="1_2_1"/>
  <p:tag name="KSO_WM_UNIT_FLASH_PICTURE_TYPE" val="1"/>
</p:tagLst>
</file>

<file path=ppt/tags/tag12.xml><?xml version="1.0" encoding="utf-8"?>
<p:tagLst xmlns:p="http://schemas.openxmlformats.org/presentationml/2006/main">
  <p:tag name="COMMONDATA" val="eyJoZGlkIjoiYWRmZDJkOGE4M2ExOWYzOWE1ZjdhMGI1ZDc4ZTE0MjIifQ=="/>
  <p:tag name="commondata" val="eyJoZGlkIjoiNWZhZTM2OTM2NDMzN2E3MzQzZjRkOTU1NDU2NzIzZGYifQ=="/>
</p:tagLst>
</file>

<file path=ppt/tags/tag2.xml><?xml version="1.0" encoding="utf-8"?>
<p:tagLst xmlns:p="http://schemas.openxmlformats.org/presentationml/2006/main">
  <p:tag name="KSO_WM_SLIDE_ID" val="diagram20200529_1"/>
  <p:tag name="KSO_WM_TEMPLATE_SUBCATEGORY" val="10"/>
  <p:tag name="KSO_WM_SLIDE_TYPE" val="text"/>
  <p:tag name="KSO_WM_SLIDE_SUBTYPE" val="picTxt"/>
  <p:tag name="KSO_WM_SLIDE_ITEM_CNT" val="5"/>
  <p:tag name="KSO_WM_SLIDE_INDEX" val="1"/>
  <p:tag name="KSO_WM_SLIDE_SIZE" val="960.002*213.799"/>
  <p:tag name="KSO_WM_SLIDE_POSITION" val="-1*159.895"/>
  <p:tag name="KSO_WM_DIAGRAM_GROUP_CODE" val="ζ1-1"/>
  <p:tag name="KSO_WM_SLIDE_DIAGTYPE" val="ζ"/>
  <p:tag name="KSO_WM_TAG_VERSION" val="1.0"/>
  <p:tag name="KSO_WM_BEAUTIFY_FLAG" val="#wm#"/>
  <p:tag name="KSO_WM_TEMPLATE_CATEGORY" val="diagram"/>
  <p:tag name="KSO_WM_TEMPLATE_INDEX" val="20200529"/>
  <p:tag name="KSO_WM_SLIDE_LAYOUT" val="a_f_ζ"/>
  <p:tag name="KSO_WM_SLIDE_LAYOUT_CNT" val="1_2_1"/>
  <p:tag name="KSO_WM_UNIT_FLASH_PICTURE_TYPE" val="1"/>
</p:tagLst>
</file>

<file path=ppt/tags/tag3.xml><?xml version="1.0" encoding="utf-8"?>
<p:tagLst xmlns:p="http://schemas.openxmlformats.org/presentationml/2006/main">
  <p:tag name="KSO_WM_SLIDE_ID" val="diagram20200529_1"/>
  <p:tag name="KSO_WM_TEMPLATE_SUBCATEGORY" val="10"/>
  <p:tag name="KSO_WM_SLIDE_TYPE" val="text"/>
  <p:tag name="KSO_WM_SLIDE_SUBTYPE" val="picTxt"/>
  <p:tag name="KSO_WM_SLIDE_ITEM_CNT" val="5"/>
  <p:tag name="KSO_WM_SLIDE_INDEX" val="1"/>
  <p:tag name="KSO_WM_SLIDE_SIZE" val="960.002*213.799"/>
  <p:tag name="KSO_WM_SLIDE_POSITION" val="-1*159.895"/>
  <p:tag name="KSO_WM_DIAGRAM_GROUP_CODE" val="ζ1-1"/>
  <p:tag name="KSO_WM_SLIDE_DIAGTYPE" val="ζ"/>
  <p:tag name="KSO_WM_TAG_VERSION" val="1.0"/>
  <p:tag name="KSO_WM_BEAUTIFY_FLAG" val="#wm#"/>
  <p:tag name="KSO_WM_TEMPLATE_CATEGORY" val="diagram"/>
  <p:tag name="KSO_WM_TEMPLATE_INDEX" val="20200529"/>
  <p:tag name="KSO_WM_SLIDE_LAYOUT" val="a_f_ζ"/>
  <p:tag name="KSO_WM_SLIDE_LAYOUT_CNT" val="1_2_1"/>
  <p:tag name="KSO_WM_UNIT_FLASH_PICTURE_TYPE" val="1"/>
</p:tagLst>
</file>

<file path=ppt/tags/tag4.xml><?xml version="1.0" encoding="utf-8"?>
<p:tagLst xmlns:p="http://schemas.openxmlformats.org/presentationml/2006/main">
  <p:tag name="KSO_WM_SLIDE_ID" val="diagram20200529_1"/>
  <p:tag name="KSO_WM_TEMPLATE_SUBCATEGORY" val="10"/>
  <p:tag name="KSO_WM_SLIDE_TYPE" val="text"/>
  <p:tag name="KSO_WM_SLIDE_SUBTYPE" val="picTxt"/>
  <p:tag name="KSO_WM_SLIDE_ITEM_CNT" val="5"/>
  <p:tag name="KSO_WM_SLIDE_INDEX" val="1"/>
  <p:tag name="KSO_WM_SLIDE_SIZE" val="960.002*213.799"/>
  <p:tag name="KSO_WM_SLIDE_POSITION" val="-1*159.895"/>
  <p:tag name="KSO_WM_DIAGRAM_GROUP_CODE" val="ζ1-1"/>
  <p:tag name="KSO_WM_SLIDE_DIAGTYPE" val="ζ"/>
  <p:tag name="KSO_WM_TAG_VERSION" val="1.0"/>
  <p:tag name="KSO_WM_BEAUTIFY_FLAG" val="#wm#"/>
  <p:tag name="KSO_WM_TEMPLATE_CATEGORY" val="diagram"/>
  <p:tag name="KSO_WM_TEMPLATE_INDEX" val="20200529"/>
  <p:tag name="KSO_WM_SLIDE_LAYOUT" val="a_f_ζ"/>
  <p:tag name="KSO_WM_SLIDE_LAYOUT_CNT" val="1_2_1"/>
  <p:tag name="KSO_WM_UNIT_FLASH_PICTURE_TYPE" val="1"/>
</p:tagLst>
</file>

<file path=ppt/tags/tag5.xml><?xml version="1.0" encoding="utf-8"?>
<p:tagLst xmlns:p="http://schemas.openxmlformats.org/presentationml/2006/main">
  <p:tag name="KSO_WM_SLIDE_ID" val="diagram20200529_1"/>
  <p:tag name="KSO_WM_TEMPLATE_SUBCATEGORY" val="10"/>
  <p:tag name="KSO_WM_SLIDE_TYPE" val="text"/>
  <p:tag name="KSO_WM_SLIDE_SUBTYPE" val="picTxt"/>
  <p:tag name="KSO_WM_SLIDE_ITEM_CNT" val="5"/>
  <p:tag name="KSO_WM_SLIDE_INDEX" val="1"/>
  <p:tag name="KSO_WM_SLIDE_SIZE" val="960.002*213.799"/>
  <p:tag name="KSO_WM_SLIDE_POSITION" val="-1*159.895"/>
  <p:tag name="KSO_WM_DIAGRAM_GROUP_CODE" val="ζ1-1"/>
  <p:tag name="KSO_WM_SLIDE_DIAGTYPE" val="ζ"/>
  <p:tag name="KSO_WM_TAG_VERSION" val="1.0"/>
  <p:tag name="KSO_WM_BEAUTIFY_FLAG" val="#wm#"/>
  <p:tag name="KSO_WM_TEMPLATE_CATEGORY" val="diagram"/>
  <p:tag name="KSO_WM_TEMPLATE_INDEX" val="20200529"/>
  <p:tag name="KSO_WM_SLIDE_LAYOUT" val="a_f_ζ"/>
  <p:tag name="KSO_WM_SLIDE_LAYOUT_CNT" val="1_2_1"/>
  <p:tag name="KSO_WM_UNIT_FLASH_PICTURE_TYPE" val="1"/>
</p:tagLst>
</file>

<file path=ppt/tags/tag6.xml><?xml version="1.0" encoding="utf-8"?>
<p:tagLst xmlns:p="http://schemas.openxmlformats.org/presentationml/2006/main">
  <p:tag name="KSO_WM_SLIDE_ID" val="diagram20200529_1"/>
  <p:tag name="KSO_WM_TEMPLATE_SUBCATEGORY" val="10"/>
  <p:tag name="KSO_WM_SLIDE_TYPE" val="text"/>
  <p:tag name="KSO_WM_SLIDE_SUBTYPE" val="picTxt"/>
  <p:tag name="KSO_WM_SLIDE_ITEM_CNT" val="5"/>
  <p:tag name="KSO_WM_SLIDE_INDEX" val="1"/>
  <p:tag name="KSO_WM_SLIDE_SIZE" val="960.002*213.799"/>
  <p:tag name="KSO_WM_SLIDE_POSITION" val="-1*159.895"/>
  <p:tag name="KSO_WM_DIAGRAM_GROUP_CODE" val="ζ1-1"/>
  <p:tag name="KSO_WM_SLIDE_DIAGTYPE" val="ζ"/>
  <p:tag name="KSO_WM_TAG_VERSION" val="1.0"/>
  <p:tag name="KSO_WM_BEAUTIFY_FLAG" val="#wm#"/>
  <p:tag name="KSO_WM_TEMPLATE_CATEGORY" val="diagram"/>
  <p:tag name="KSO_WM_TEMPLATE_INDEX" val="20200529"/>
  <p:tag name="KSO_WM_SLIDE_LAYOUT" val="a_f_ζ"/>
  <p:tag name="KSO_WM_SLIDE_LAYOUT_CNT" val="1_2_1"/>
  <p:tag name="KSO_WM_UNIT_FLASH_PICTURE_TYPE" val="1"/>
</p:tagLst>
</file>

<file path=ppt/tags/tag7.xml><?xml version="1.0" encoding="utf-8"?>
<p:tagLst xmlns:p="http://schemas.openxmlformats.org/presentationml/2006/main">
  <p:tag name="KSO_WM_SLIDE_ID" val="diagram20200529_1"/>
  <p:tag name="KSO_WM_TEMPLATE_SUBCATEGORY" val="10"/>
  <p:tag name="KSO_WM_SLIDE_TYPE" val="text"/>
  <p:tag name="KSO_WM_SLIDE_SUBTYPE" val="picTxt"/>
  <p:tag name="KSO_WM_SLIDE_ITEM_CNT" val="5"/>
  <p:tag name="KSO_WM_SLIDE_INDEX" val="1"/>
  <p:tag name="KSO_WM_SLIDE_SIZE" val="960.002*213.799"/>
  <p:tag name="KSO_WM_SLIDE_POSITION" val="-1*159.895"/>
  <p:tag name="KSO_WM_DIAGRAM_GROUP_CODE" val="ζ1-1"/>
  <p:tag name="KSO_WM_SLIDE_DIAGTYPE" val="ζ"/>
  <p:tag name="KSO_WM_TAG_VERSION" val="1.0"/>
  <p:tag name="KSO_WM_BEAUTIFY_FLAG" val="#wm#"/>
  <p:tag name="KSO_WM_TEMPLATE_CATEGORY" val="diagram"/>
  <p:tag name="KSO_WM_TEMPLATE_INDEX" val="20200529"/>
  <p:tag name="KSO_WM_SLIDE_LAYOUT" val="a_f_ζ"/>
  <p:tag name="KSO_WM_SLIDE_LAYOUT_CNT" val="1_2_1"/>
  <p:tag name="KSO_WM_UNIT_FLASH_PICTURE_TYPE" val="1"/>
</p:tagLst>
</file>

<file path=ppt/tags/tag8.xml><?xml version="1.0" encoding="utf-8"?>
<p:tagLst xmlns:p="http://schemas.openxmlformats.org/presentationml/2006/main">
  <p:tag name="KSO_WM_SLIDE_ID" val="diagram20200529_1"/>
  <p:tag name="KSO_WM_TEMPLATE_SUBCATEGORY" val="10"/>
  <p:tag name="KSO_WM_SLIDE_TYPE" val="text"/>
  <p:tag name="KSO_WM_SLIDE_SUBTYPE" val="picTxt"/>
  <p:tag name="KSO_WM_SLIDE_ITEM_CNT" val="5"/>
  <p:tag name="KSO_WM_SLIDE_INDEX" val="1"/>
  <p:tag name="KSO_WM_SLIDE_SIZE" val="960.002*213.799"/>
  <p:tag name="KSO_WM_SLIDE_POSITION" val="-1*159.895"/>
  <p:tag name="KSO_WM_DIAGRAM_GROUP_CODE" val="ζ1-1"/>
  <p:tag name="KSO_WM_SLIDE_DIAGTYPE" val="ζ"/>
  <p:tag name="KSO_WM_TAG_VERSION" val="1.0"/>
  <p:tag name="KSO_WM_BEAUTIFY_FLAG" val="#wm#"/>
  <p:tag name="KSO_WM_TEMPLATE_CATEGORY" val="diagram"/>
  <p:tag name="KSO_WM_TEMPLATE_INDEX" val="20200529"/>
  <p:tag name="KSO_WM_SLIDE_LAYOUT" val="a_f_ζ"/>
  <p:tag name="KSO_WM_SLIDE_LAYOUT_CNT" val="1_2_1"/>
  <p:tag name="KSO_WM_UNIT_FLASH_PICTURE_TYPE" val="1"/>
</p:tagLst>
</file>

<file path=ppt/tags/tag9.xml><?xml version="1.0" encoding="utf-8"?>
<p:tagLst xmlns:p="http://schemas.openxmlformats.org/presentationml/2006/main">
  <p:tag name="KSO_WM_SLIDE_ID" val="diagram20200529_1"/>
  <p:tag name="KSO_WM_TEMPLATE_SUBCATEGORY" val="10"/>
  <p:tag name="KSO_WM_SLIDE_TYPE" val="text"/>
  <p:tag name="KSO_WM_SLIDE_SUBTYPE" val="picTxt"/>
  <p:tag name="KSO_WM_SLIDE_ITEM_CNT" val="5"/>
  <p:tag name="KSO_WM_SLIDE_INDEX" val="1"/>
  <p:tag name="KSO_WM_SLIDE_SIZE" val="960.002*213.799"/>
  <p:tag name="KSO_WM_SLIDE_POSITION" val="-1*159.895"/>
  <p:tag name="KSO_WM_DIAGRAM_GROUP_CODE" val="ζ1-1"/>
  <p:tag name="KSO_WM_SLIDE_DIAGTYPE" val="ζ"/>
  <p:tag name="KSO_WM_TAG_VERSION" val="1.0"/>
  <p:tag name="KSO_WM_BEAUTIFY_FLAG" val="#wm#"/>
  <p:tag name="KSO_WM_TEMPLATE_CATEGORY" val="diagram"/>
  <p:tag name="KSO_WM_TEMPLATE_INDEX" val="20200529"/>
  <p:tag name="KSO_WM_SLIDE_LAYOUT" val="a_f_ζ"/>
  <p:tag name="KSO_WM_SLIDE_LAYOUT_CNT" val="1_2_1"/>
  <p:tag name="KSO_WM_UNIT_FLASH_PICTURE_TYPE" val="1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1186</Words>
  <Application>WPS 演示</Application>
  <PresentationFormat>宽屏</PresentationFormat>
  <Paragraphs>67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8" baseType="lpstr">
      <vt:lpstr>Arial</vt:lpstr>
      <vt:lpstr>宋体</vt:lpstr>
      <vt:lpstr>Wingdings</vt:lpstr>
      <vt:lpstr>Wingdings</vt:lpstr>
      <vt:lpstr>微软雅黑</vt:lpstr>
      <vt:lpstr>方正小标宋简体</vt:lpstr>
      <vt:lpstr>思源黑体</vt:lpstr>
      <vt:lpstr>黑体</vt:lpstr>
      <vt:lpstr>Times New Roman</vt:lpstr>
      <vt:lpstr>楷体_GB2312</vt:lpstr>
      <vt:lpstr>阿里巴巴普惠体 M</vt:lpstr>
      <vt:lpstr>仿宋_GB2312</vt:lpstr>
      <vt:lpstr>Arial Unicode MS</vt:lpstr>
      <vt:lpstr>等线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洛</cp:lastModifiedBy>
  <cp:revision>354</cp:revision>
  <dcterms:created xsi:type="dcterms:W3CDTF">2019-06-19T02:08:00Z</dcterms:created>
  <dcterms:modified xsi:type="dcterms:W3CDTF">2024-02-02T07:52:41Z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2052-12.1.0.16250</vt:lpwstr>
  </property>
  <property fmtid="{D5CDD505-2E9C-101B-9397-08002B2CF9AE}" pid="3" name="ICV">
    <vt:lpwstr>F982B50EA6154D6AA756BDAB494D8AA7_13</vt:lpwstr>
  </property>
</Properties>
</file>