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25"/>
  </p:notesMasterIdLst>
  <p:handoutMasterIdLst>
    <p:handoutMasterId r:id="rId26"/>
  </p:handoutMasterIdLst>
  <p:sldIdLst>
    <p:sldId id="256" r:id="rId4"/>
    <p:sldId id="272" r:id="rId5"/>
    <p:sldId id="285" r:id="rId6"/>
    <p:sldId id="287" r:id="rId7"/>
    <p:sldId id="270" r:id="rId8"/>
    <p:sldId id="304" r:id="rId9"/>
    <p:sldId id="269" r:id="rId10"/>
    <p:sldId id="305" r:id="rId11"/>
    <p:sldId id="273" r:id="rId12"/>
    <p:sldId id="306" r:id="rId13"/>
    <p:sldId id="288" r:id="rId14"/>
    <p:sldId id="311" r:id="rId15"/>
    <p:sldId id="308" r:id="rId16"/>
    <p:sldId id="307" r:id="rId17"/>
    <p:sldId id="309" r:id="rId18"/>
    <p:sldId id="312" r:id="rId19"/>
    <p:sldId id="313" r:id="rId20"/>
    <p:sldId id="314" r:id="rId21"/>
    <p:sldId id="271" r:id="rId22"/>
    <p:sldId id="289" r:id="rId23"/>
    <p:sldId id="315" r:id="rId24"/>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clrMru>
    <a:srgbClr val="367F7A"/>
    <a:srgbClr val="709E9A"/>
    <a:srgbClr val="3680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ä¸­åº¦æ ·å¼ 2 - å¼ºè°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æ æ ·å¼ï¼ç½æ ¼å">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100" d="100"/>
          <a:sy n="100" d="100"/>
        </p:scale>
        <p:origin x="-936" y="-402"/>
      </p:cViewPr>
      <p:guideLst>
        <p:guide orient="horz" pos="2121"/>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0" Type="http://schemas.openxmlformats.org/officeDocument/2006/relationships/commentAuthors" Target="commentAuthors.xml"/><Relationship Id="rId3" Type="http://schemas.openxmlformats.org/officeDocument/2006/relationships/slideMaster" Target="slideMasters/slideMaster2.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handoutMaster" Target="handoutMasters/handoutMaster1.xml"/><Relationship Id="rId25" Type="http://schemas.openxmlformats.org/officeDocument/2006/relationships/notesMaster" Target="notesMasters/notesMaster1.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true"/>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true"/>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fld>
            <a:endParaRPr lang="zh-CN" altLang="en-US"/>
          </a:p>
        </p:txBody>
      </p:sp>
      <p:sp>
        <p:nvSpPr>
          <p:cNvPr id="4" name="页脚占位符 3"/>
          <p:cNvSpPr>
            <a:spLocks noGrp="true"/>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true"/>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true"/>
          </p:cNvSpPr>
          <p:nvPr>
            <p:ph type="hdr" sz="quarter"/>
          </p:nvPr>
        </p:nvSpPr>
        <p:spPr>
          <a:xfrm>
            <a:off x="0" y="0"/>
            <a:ext cx="3078290" cy="513492"/>
          </a:xfrm>
          <a:prstGeom prst="rect">
            <a:avLst/>
          </a:prstGeom>
        </p:spPr>
        <p:txBody>
          <a:bodyPr vert="horz" lIns="91440" tIns="45720" rIns="91440" bIns="45720" rtlCol="0"/>
          <a:lstStyle>
            <a:lvl1pPr algn="l">
              <a:defRPr sz="1200">
                <a:latin typeface="字魂105号-简雅黑" panose="00000500000000000000" charset="-122"/>
                <a:ea typeface="字魂105号-简雅黑" panose="00000500000000000000" charset="-122"/>
                <a:cs typeface="字魂105号-简雅黑" panose="00000500000000000000" charset="-122"/>
              </a:defRPr>
            </a:lvl1pPr>
          </a:lstStyle>
          <a:p>
            <a:endParaRPr lang="zh-CN" altLang="en-US"/>
          </a:p>
        </p:txBody>
      </p:sp>
      <p:sp>
        <p:nvSpPr>
          <p:cNvPr id="3" name="日期占位符 2"/>
          <p:cNvSpPr>
            <a:spLocks noGrp="true"/>
          </p:cNvSpPr>
          <p:nvPr>
            <p:ph type="dt" idx="1"/>
          </p:nvPr>
        </p:nvSpPr>
        <p:spPr>
          <a:xfrm>
            <a:off x="4023812" y="0"/>
            <a:ext cx="3078290" cy="513492"/>
          </a:xfrm>
          <a:prstGeom prst="rect">
            <a:avLst/>
          </a:prstGeom>
        </p:spPr>
        <p:txBody>
          <a:bodyPr vert="horz" lIns="91440" tIns="45720" rIns="91440" bIns="45720" rtlCol="0"/>
          <a:lstStyle>
            <a:lvl1pPr algn="r">
              <a:defRPr sz="1200">
                <a:latin typeface="字魂105号-简雅黑" panose="00000500000000000000" charset="-122"/>
                <a:ea typeface="字魂105号-简雅黑" panose="00000500000000000000" charset="-122"/>
                <a:cs typeface="字魂105号-简雅黑" panose="00000500000000000000" charset="-122"/>
              </a:defRPr>
            </a:lvl1pPr>
          </a:lstStyle>
          <a:p>
            <a:fld id="{D2A48B96-639E-45A3-A0BA-2464DFDB1FAA}" type="datetimeFigureOut">
              <a:rPr lang="zh-CN" altLang="en-US" smtClean="0"/>
            </a:fld>
            <a:endParaRPr lang="zh-CN" altLang="en-US"/>
          </a:p>
        </p:txBody>
      </p:sp>
      <p:sp>
        <p:nvSpPr>
          <p:cNvPr id="4" name="幻灯片图像占位符 3"/>
          <p:cNvSpPr>
            <a:spLocks noGrp="true" noRot="true" noChangeAspect="true"/>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true"/>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true"/>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atin typeface="字魂105号-简雅黑" panose="00000500000000000000" charset="-122"/>
                <a:ea typeface="字魂105号-简雅黑" panose="00000500000000000000" charset="-122"/>
                <a:cs typeface="字魂105号-简雅黑" panose="00000500000000000000" charset="-122"/>
              </a:defRPr>
            </a:lvl1pPr>
          </a:lstStyle>
          <a:p>
            <a:endParaRPr lang="zh-CN" altLang="en-US"/>
          </a:p>
        </p:txBody>
      </p:sp>
      <p:sp>
        <p:nvSpPr>
          <p:cNvPr id="7" name="灯片编号占位符 6"/>
          <p:cNvSpPr>
            <a:spLocks noGrp="true"/>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atin typeface="字魂105号-简雅黑" panose="00000500000000000000" charset="-122"/>
                <a:ea typeface="字魂105号-简雅黑" panose="00000500000000000000" charset="-122"/>
                <a:cs typeface="字魂105号-简雅黑" panose="00000500000000000000" charset="-122"/>
              </a:defRPr>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字魂105号-简雅黑" panose="00000500000000000000" charset="-122"/>
        <a:ea typeface="字魂105号-简雅黑" panose="00000500000000000000" charset="-122"/>
        <a:cs typeface="字魂105号-简雅黑" panose="00000500000000000000" charset="-122"/>
      </a:defRPr>
    </a:lvl1pPr>
    <a:lvl2pPr marL="457200" algn="l" defTabSz="914400" rtl="0" eaLnBrk="1" latinLnBrk="0" hangingPunct="1">
      <a:defRPr sz="1200" kern="1200">
        <a:solidFill>
          <a:schemeClr val="tx1"/>
        </a:solidFill>
        <a:latin typeface="字魂105号-简雅黑" panose="00000500000000000000" charset="-122"/>
        <a:ea typeface="字魂105号-简雅黑" panose="00000500000000000000" charset="-122"/>
        <a:cs typeface="字魂105号-简雅黑" panose="00000500000000000000" charset="-122"/>
      </a:defRPr>
    </a:lvl2pPr>
    <a:lvl3pPr marL="914400" algn="l" defTabSz="914400" rtl="0" eaLnBrk="1" latinLnBrk="0" hangingPunct="1">
      <a:defRPr sz="1200" kern="1200">
        <a:solidFill>
          <a:schemeClr val="tx1"/>
        </a:solidFill>
        <a:latin typeface="字魂105号-简雅黑" panose="00000500000000000000" charset="-122"/>
        <a:ea typeface="字魂105号-简雅黑" panose="00000500000000000000" charset="-122"/>
        <a:cs typeface="字魂105号-简雅黑" panose="00000500000000000000" charset="-122"/>
      </a:defRPr>
    </a:lvl3pPr>
    <a:lvl4pPr marL="1371600" algn="l" defTabSz="914400" rtl="0" eaLnBrk="1" latinLnBrk="0" hangingPunct="1">
      <a:defRPr sz="1200" kern="1200">
        <a:solidFill>
          <a:schemeClr val="tx1"/>
        </a:solidFill>
        <a:latin typeface="字魂105号-简雅黑" panose="00000500000000000000" charset="-122"/>
        <a:ea typeface="字魂105号-简雅黑" panose="00000500000000000000" charset="-122"/>
        <a:cs typeface="字魂105号-简雅黑" panose="00000500000000000000" charset="-122"/>
      </a:defRPr>
    </a:lvl4pPr>
    <a:lvl5pPr marL="1828800" algn="l" defTabSz="914400" rtl="0" eaLnBrk="1" latinLnBrk="0" hangingPunct="1">
      <a:defRPr sz="1200" kern="1200">
        <a:solidFill>
          <a:schemeClr val="tx1"/>
        </a:solidFill>
        <a:latin typeface="字魂105号-简雅黑" panose="00000500000000000000" charset="-122"/>
        <a:ea typeface="字魂105号-简雅黑" panose="00000500000000000000" charset="-122"/>
        <a:cs typeface="字魂105号-简雅黑" panose="00000500000000000000"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true"/>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true"/>
          <p:nvPr userDrawn="true"/>
        </p:nvSpPr>
        <p:spPr>
          <a:xfrm>
            <a:off x="212255" y="6564769"/>
            <a:ext cx="1800200" cy="118430"/>
          </a:xfrm>
          <a:prstGeom prst="rect">
            <a:avLst/>
          </a:prstGeom>
          <a:noFill/>
        </p:spPr>
        <p:txBody>
          <a:bodyPr wrap="square" rtlCol="0">
            <a:spAutoFit/>
          </a:bodyPr>
          <a:lstStyle/>
          <a:p>
            <a:pPr>
              <a:lnSpc>
                <a:spcPct val="200000"/>
              </a:lnSpc>
            </a:pPr>
            <a:r>
              <a:rPr lang="en-US" altLang="zh-CN" sz="100" dirty="0" smtClean="0">
                <a:solidFill>
                  <a:prstClr val="black"/>
                </a:solidFill>
                <a:latin typeface="微软雅黑" panose="020B0503020204020204" pitchFamily="34" charset="-122"/>
                <a:ea typeface="微软雅黑" panose="020B0503020204020204" pitchFamily="34" charset="-122"/>
                <a:hlinkClick r:id="rId2"/>
              </a:rPr>
              <a:t>PPT</a:t>
            </a:r>
            <a:r>
              <a:rPr lang="zh-CN" altLang="en-US" sz="100" dirty="0" smtClean="0">
                <a:solidFill>
                  <a:prstClr val="black"/>
                </a:solidFill>
                <a:latin typeface="微软雅黑" panose="020B0503020204020204" pitchFamily="34" charset="-122"/>
                <a:ea typeface="微软雅黑" panose="020B0503020204020204" pitchFamily="34" charset="-122"/>
                <a:hlinkClick r:id="rId2"/>
              </a:rPr>
              <a:t>模板</a:t>
            </a:r>
            <a:r>
              <a:rPr lang="zh-CN" altLang="en-US" sz="100" dirty="0" smtClean="0">
                <a:solidFill>
                  <a:prstClr val="black"/>
                </a:solidFill>
                <a:latin typeface="微软雅黑" panose="020B0503020204020204" pitchFamily="34" charset="-122"/>
                <a:ea typeface="微软雅黑" panose="020B0503020204020204" pitchFamily="34" charset="-122"/>
              </a:rPr>
              <a:t> </a:t>
            </a:r>
            <a:r>
              <a:rPr lang="en-US" altLang="zh-CN" sz="100" dirty="0">
                <a:solidFill>
                  <a:prstClr val="black"/>
                </a:solidFill>
                <a:latin typeface="微软雅黑" panose="020B0503020204020204" pitchFamily="34" charset="-122"/>
                <a:ea typeface="微软雅黑" panose="020B0503020204020204" pitchFamily="34" charset="-122"/>
              </a:rPr>
              <a:t>http://www.1ppt.com/moban/</a:t>
            </a:r>
            <a:r>
              <a:rPr lang="zh-CN" altLang="en-US" sz="100" dirty="0" smtClean="0">
                <a:solidFill>
                  <a:prstClr val="black"/>
                </a:solidFill>
                <a:latin typeface="微软雅黑" panose="020B0503020204020204" pitchFamily="34" charset="-122"/>
                <a:ea typeface="微软雅黑" panose="020B0503020204020204" pitchFamily="34" charset="-122"/>
              </a:rPr>
              <a:t> </a:t>
            </a:r>
            <a:endParaRPr lang="en-US" altLang="zh-CN" sz="100" dirty="0" smtClean="0">
              <a:solidFill>
                <a:prstClr val="black"/>
              </a:solidFill>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true"/>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true"/>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true"/>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true"/>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true"/>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true"/>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true"/>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true"/>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true"/>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true"/>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true"/>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1_标题和内容 拷贝">
    <p:spTree>
      <p:nvGrpSpPr>
        <p:cNvPr id="1" name=""/>
        <p:cNvGrpSpPr/>
        <p:nvPr/>
      </p:nvGrpSpPr>
      <p:grpSpPr>
        <a:xfrm>
          <a:off x="0" y="0"/>
          <a:ext cx="0" cy="0"/>
          <a:chOff x="0" y="0"/>
          <a:chExt cx="0" cy="0"/>
        </a:xfrm>
      </p:grpSpPr>
      <p:pic>
        <p:nvPicPr>
          <p:cNvPr id="2" name="图片 1" descr="1"/>
          <p:cNvPicPr>
            <a:picLocks noChangeAspect="true"/>
          </p:cNvPicPr>
          <p:nvPr userDrawn="true"/>
        </p:nvPicPr>
        <p:blipFill>
          <a:blip r:embed="rId2" cstate="screen">
            <a:lum bright="-6000"/>
          </a:blip>
          <a:srcRect/>
          <a:stretch>
            <a:fillRect/>
          </a:stretch>
        </p:blipFill>
        <p:spPr>
          <a:xfrm rot="16200000" flipH="true">
            <a:off x="10011410" y="-1060450"/>
            <a:ext cx="1120140" cy="3241040"/>
          </a:xfrm>
          <a:prstGeom prst="rect">
            <a:avLst/>
          </a:prstGeom>
        </p:spPr>
      </p:pic>
      <p:pic>
        <p:nvPicPr>
          <p:cNvPr id="3" name="图片 2" descr="3"/>
          <p:cNvPicPr>
            <a:picLocks noChangeAspect="true"/>
          </p:cNvPicPr>
          <p:nvPr userDrawn="true"/>
        </p:nvPicPr>
        <p:blipFill>
          <a:blip r:embed="rId3" cstate="screen">
            <a:lum bright="-6000"/>
          </a:blip>
          <a:srcRect/>
          <a:stretch>
            <a:fillRect/>
          </a:stretch>
        </p:blipFill>
        <p:spPr>
          <a:xfrm rot="5400000" flipV="true">
            <a:off x="297180" y="5096510"/>
            <a:ext cx="1463675" cy="2058670"/>
          </a:xfrm>
          <a:prstGeom prst="rect">
            <a:avLst/>
          </a:prstGeom>
        </p:spPr>
      </p:pic>
    </p:spTree>
  </p:cSld>
  <p:clrMapOvr>
    <a:masterClrMapping/>
  </p:clrMapOvr>
  <p:transition advClick="false"/>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true"/>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true"/>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true"/>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true"/>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true"/>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true"/>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true"/>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8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8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8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8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8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8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09E9A">
            <a:alpha val="0"/>
          </a:srgbClr>
        </a:solidFill>
        <a:effectLst/>
      </p:bgPr>
    </p:bg>
    <p:spTree>
      <p:nvGrpSpPr>
        <p:cNvPr id="1" name=""/>
        <p:cNvGrpSpPr/>
        <p:nvPr/>
      </p:nvGrpSpPr>
      <p:grpSpPr>
        <a:xfrm>
          <a:off x="0" y="0"/>
          <a:ext cx="0" cy="0"/>
          <a:chOff x="0" y="0"/>
          <a:chExt cx="0" cy="0"/>
        </a:xfrm>
      </p:grpSpPr>
      <p:sp>
        <p:nvSpPr>
          <p:cNvPr id="18" name="圆角矩形 17"/>
          <p:cNvSpPr/>
          <p:nvPr/>
        </p:nvSpPr>
        <p:spPr>
          <a:xfrm>
            <a:off x="381000" y="360045"/>
            <a:ext cx="11620500" cy="6137910"/>
          </a:xfrm>
          <a:prstGeom prst="roundRect">
            <a:avLst>
              <a:gd name="adj" fmla="val 12745"/>
            </a:avLst>
          </a:prstGeom>
          <a:noFill/>
          <a:ln>
            <a:gradFill>
              <a:gsLst>
                <a:gs pos="12000">
                  <a:srgbClr val="36807A"/>
                </a:gs>
                <a:gs pos="88000">
                  <a:srgbClr val="36807A"/>
                </a:gs>
                <a:gs pos="54000">
                  <a:schemeClr val="bg1">
                    <a:alpha val="0"/>
                  </a:schemeClr>
                </a:gs>
              </a:gsLst>
              <a:lin ang="2700000" scaled="true"/>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 name="图片 1" descr="/Users/bawei/Desktop/1.png1"/>
          <p:cNvPicPr>
            <a:picLocks noChangeAspect="true"/>
          </p:cNvPicPr>
          <p:nvPr/>
        </p:nvPicPr>
        <p:blipFill>
          <a:blip r:embed="rId1" cstate="screen">
            <a:lum bright="-6000" contrast="12000"/>
          </a:blip>
          <a:srcRect/>
          <a:stretch>
            <a:fillRect/>
          </a:stretch>
        </p:blipFill>
        <p:spPr>
          <a:xfrm>
            <a:off x="7127875" y="-317"/>
            <a:ext cx="5064125" cy="2941320"/>
          </a:xfrm>
          <a:prstGeom prst="rect">
            <a:avLst/>
          </a:prstGeom>
        </p:spPr>
      </p:pic>
      <p:pic>
        <p:nvPicPr>
          <p:cNvPr id="3" name="图片 2" descr="/Users/bawei/Desktop/2.png2"/>
          <p:cNvPicPr>
            <a:picLocks noChangeAspect="true"/>
          </p:cNvPicPr>
          <p:nvPr/>
        </p:nvPicPr>
        <p:blipFill>
          <a:blip r:embed="rId2" cstate="screen">
            <a:lum bright="-6000" contrast="12000"/>
          </a:blip>
          <a:srcRect/>
          <a:stretch>
            <a:fillRect/>
          </a:stretch>
        </p:blipFill>
        <p:spPr>
          <a:xfrm>
            <a:off x="0" y="2751455"/>
            <a:ext cx="4441190" cy="4106545"/>
          </a:xfrm>
          <a:prstGeom prst="rect">
            <a:avLst/>
          </a:prstGeom>
        </p:spPr>
      </p:pic>
      <p:sp>
        <p:nvSpPr>
          <p:cNvPr id="4" name="文本框 3"/>
          <p:cNvSpPr txBox="true"/>
          <p:nvPr/>
        </p:nvSpPr>
        <p:spPr>
          <a:xfrm>
            <a:off x="1306830" y="2132965"/>
            <a:ext cx="9768840" cy="2861310"/>
          </a:xfrm>
          <a:prstGeom prst="rect">
            <a:avLst/>
          </a:prstGeom>
          <a:noFill/>
        </p:spPr>
        <p:txBody>
          <a:bodyPr wrap="square" rtlCol="0">
            <a:spAutoFit/>
          </a:bodyPr>
          <a:lstStyle/>
          <a:p>
            <a:pPr algn="ctr"/>
            <a:r>
              <a:rPr lang="zh-CN" altLang="en-US" sz="6000">
                <a:gradFill>
                  <a:gsLst>
                    <a:gs pos="0">
                      <a:srgbClr val="709E9A"/>
                    </a:gs>
                    <a:gs pos="100000">
                      <a:srgbClr val="36807A"/>
                    </a:gs>
                  </a:gsLst>
                  <a:lin ang="5400000" scaled="false"/>
                </a:gradFill>
                <a:cs typeface="+mn-ea"/>
                <a:sym typeface="+mn-lt"/>
              </a:rPr>
              <a:t>海盐县人民政府办公室</a:t>
            </a:r>
            <a:endParaRPr lang="zh-CN" altLang="en-US" sz="6000">
              <a:gradFill>
                <a:gsLst>
                  <a:gs pos="0">
                    <a:srgbClr val="709E9A"/>
                  </a:gs>
                  <a:gs pos="100000">
                    <a:srgbClr val="36807A"/>
                  </a:gs>
                </a:gsLst>
                <a:lin ang="5400000" scaled="false"/>
              </a:gradFill>
              <a:cs typeface="+mn-ea"/>
              <a:sym typeface="+mn-lt"/>
            </a:endParaRPr>
          </a:p>
          <a:p>
            <a:pPr algn="ctr"/>
            <a:r>
              <a:rPr lang="zh-CN" altLang="en-US" sz="6000">
                <a:gradFill>
                  <a:gsLst>
                    <a:gs pos="0">
                      <a:srgbClr val="709E9A"/>
                    </a:gs>
                    <a:gs pos="100000">
                      <a:srgbClr val="36807A"/>
                    </a:gs>
                  </a:gsLst>
                  <a:lin ang="5400000" scaled="false"/>
                </a:gradFill>
                <a:cs typeface="+mn-ea"/>
                <a:sym typeface="+mn-lt"/>
              </a:rPr>
              <a:t>2022年度政府信息公开工作年度报告</a:t>
            </a:r>
            <a:endParaRPr lang="zh-CN" altLang="en-US" sz="6000">
              <a:gradFill>
                <a:gsLst>
                  <a:gs pos="0">
                    <a:srgbClr val="709E9A"/>
                  </a:gs>
                  <a:gs pos="100000">
                    <a:srgbClr val="36807A"/>
                  </a:gs>
                </a:gsLst>
                <a:lin ang="5400000" scaled="false"/>
              </a:gradFill>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par>
                          <p:cTn id="17" fill="hold">
                            <p:stCondLst>
                              <p:cond delay="1000"/>
                            </p:stCondLst>
                            <p:childTnLst>
                              <p:par>
                                <p:cTn id="18" presetID="12" presetClass="entr" presetSubtype="4"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p:tgtEl>
                                          <p:spTgt spid="4"/>
                                        </p:tgtEl>
                                        <p:attrNameLst>
                                          <p:attrName>ppt_y</p:attrName>
                                        </p:attrNameLst>
                                      </p:cBhvr>
                                      <p:tavLst>
                                        <p:tav tm="0">
                                          <p:val>
                                            <p:strVal val="#ppt_y+#ppt_h*1.125000"/>
                                          </p:val>
                                        </p:tav>
                                        <p:tav tm="100000">
                                          <p:val>
                                            <p:strVal val="#ppt_y"/>
                                          </p:val>
                                        </p:tav>
                                      </p:tavLst>
                                    </p:anim>
                                    <p:animEffect transition="in" filter="wipe(up)">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true"/>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60350" y="143510"/>
            <a:ext cx="4363720" cy="583565"/>
            <a:chOff x="489" y="120"/>
            <a:chExt cx="6872" cy="919"/>
          </a:xfrm>
        </p:grpSpPr>
        <p:sp>
          <p:nvSpPr>
            <p:cNvPr id="7" name="圆角矩形 6"/>
            <p:cNvSpPr/>
            <p:nvPr/>
          </p:nvSpPr>
          <p:spPr>
            <a:xfrm>
              <a:off x="489" y="234"/>
              <a:ext cx="1282" cy="690"/>
            </a:xfrm>
            <a:prstGeom prst="roundRect">
              <a:avLst>
                <a:gd name="adj" fmla="val 50000"/>
              </a:avLst>
            </a:prstGeom>
            <a:solidFill>
              <a:srgbClr val="3680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cs typeface="+mn-ea"/>
                  <a:sym typeface="+mn-lt"/>
                </a:rPr>
                <a:t>05</a:t>
              </a:r>
              <a:endParaRPr lang="en-US" altLang="zh-CN" sz="3200">
                <a:cs typeface="+mn-ea"/>
                <a:sym typeface="+mn-lt"/>
              </a:endParaRPr>
            </a:p>
          </p:txBody>
        </p:sp>
        <p:sp>
          <p:nvSpPr>
            <p:cNvPr id="4" name="文本框 3"/>
            <p:cNvSpPr txBox="true"/>
            <p:nvPr/>
          </p:nvSpPr>
          <p:spPr>
            <a:xfrm>
              <a:off x="1682" y="120"/>
              <a:ext cx="5679" cy="919"/>
            </a:xfrm>
            <a:prstGeom prst="rect">
              <a:avLst/>
            </a:prstGeom>
            <a:noFill/>
          </p:spPr>
          <p:txBody>
            <a:bodyPr wrap="square" rtlCol="0">
              <a:spAutoFit/>
            </a:bodyPr>
            <a:lstStyle/>
            <a:p>
              <a:pPr algn="l"/>
              <a:r>
                <a:rPr lang="zh-CN" altLang="en-US" sz="3200">
                  <a:solidFill>
                    <a:srgbClr val="36807A"/>
                  </a:solidFill>
                  <a:cs typeface="+mn-ea"/>
                  <a:sym typeface="+mn-lt"/>
                </a:rPr>
                <a:t>监督保障情况</a:t>
              </a:r>
              <a:endParaRPr lang="zh-CN" altLang="en-US" sz="3200">
                <a:solidFill>
                  <a:srgbClr val="36807A"/>
                </a:solidFill>
                <a:cs typeface="+mn-ea"/>
                <a:sym typeface="+mn-lt"/>
              </a:endParaRPr>
            </a:p>
          </p:txBody>
        </p:sp>
      </p:grpSp>
      <p:sp>
        <p:nvSpPr>
          <p:cNvPr id="24" name="文本框 23"/>
          <p:cNvSpPr txBox="true"/>
          <p:nvPr/>
        </p:nvSpPr>
        <p:spPr>
          <a:xfrm>
            <a:off x="4412615" y="2184400"/>
            <a:ext cx="6670040" cy="2489200"/>
          </a:xfrm>
          <a:prstGeom prst="rect">
            <a:avLst/>
          </a:prstGeom>
          <a:noFill/>
        </p:spPr>
        <p:txBody>
          <a:bodyPr wrap="square" rtlCol="0">
            <a:spAutoFit/>
          </a:bodyPr>
          <a:p>
            <a:pPr algn="just">
              <a:lnSpc>
                <a:spcPct val="130000"/>
              </a:lnSpc>
            </a:pPr>
            <a:r>
              <a:rPr lang="en-US" sz="2400">
                <a:cs typeface="+mn-ea"/>
                <a:sym typeface="+mn-lt"/>
              </a:rPr>
              <a:t>    </a:t>
            </a:r>
            <a:r>
              <a:rPr sz="2400">
                <a:cs typeface="+mn-ea"/>
                <a:sym typeface="+mn-lt"/>
              </a:rPr>
              <a:t>加强政府信息公开工作的组织领导，组织政务信息公开培训会、政务新媒体规范化建设推进会暨政务公开培训等培训活动。同时优化考核指标，组织开展网络社会评议调查，规范考核评估工作。全年无责任追究情况。</a:t>
            </a:r>
            <a:endParaRPr sz="2400">
              <a:cs typeface="+mn-ea"/>
              <a:sym typeface="+mn-lt"/>
            </a:endParaRPr>
          </a:p>
        </p:txBody>
      </p:sp>
      <p:grpSp>
        <p:nvGrpSpPr>
          <p:cNvPr id="5" name="组合 4"/>
          <p:cNvGrpSpPr/>
          <p:nvPr/>
        </p:nvGrpSpPr>
        <p:grpSpPr>
          <a:xfrm>
            <a:off x="1167130" y="2154555"/>
            <a:ext cx="2522220" cy="2520950"/>
            <a:chOff x="1102" y="1660"/>
            <a:chExt cx="3972" cy="3970"/>
          </a:xfrm>
        </p:grpSpPr>
        <p:sp>
          <p:nvSpPr>
            <p:cNvPr id="13" name="Oval 9"/>
            <p:cNvSpPr>
              <a:spLocks noChangeArrowheads="true"/>
            </p:cNvSpPr>
            <p:nvPr/>
          </p:nvSpPr>
          <p:spPr bwMode="auto">
            <a:xfrm>
              <a:off x="1102" y="1660"/>
              <a:ext cx="3972" cy="3970"/>
            </a:xfrm>
            <a:prstGeom prst="ellipse">
              <a:avLst/>
            </a:prstGeom>
            <a:solidFill>
              <a:srgbClr val="709E9A"/>
            </a:solidFill>
            <a:ln>
              <a:noFill/>
            </a:ln>
            <a:extLst>
              <a:ext uri="{91240B29-F687-4F45-9708-019B960494DF}">
                <a14:hiddenLine xmlns:a14="http://schemas.microsoft.com/office/drawing/2010/main" w="9525">
                  <a:solidFill>
                    <a:srgbClr val="000000"/>
                  </a:solidFill>
                  <a:round/>
                </a14:hiddenLine>
              </a:ext>
            </a:extLst>
          </p:spPr>
          <p:txBody>
            <a:bodyPr/>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35" name="Freeform 66"/>
            <p:cNvSpPr>
              <a:spLocks noEditPoints="true"/>
            </p:cNvSpPr>
            <p:nvPr/>
          </p:nvSpPr>
          <p:spPr bwMode="auto">
            <a:xfrm>
              <a:off x="2340" y="2787"/>
              <a:ext cx="1496" cy="1716"/>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ln>
          </p:spPr>
          <p:txBody>
            <a:bodyPr vert="horz" wrap="square" lIns="121920" tIns="60960" rIns="121920" bIns="60960" numCol="1" anchor="t" anchorCtr="false" compatLnSpc="true"/>
            <a:p>
              <a:endParaRPr lang="en-US" sz="2400">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圆角矩形 17"/>
          <p:cNvSpPr/>
          <p:nvPr/>
        </p:nvSpPr>
        <p:spPr>
          <a:xfrm>
            <a:off x="381000" y="360045"/>
            <a:ext cx="11620500" cy="6137910"/>
          </a:xfrm>
          <a:prstGeom prst="roundRect">
            <a:avLst>
              <a:gd name="adj" fmla="val 12745"/>
            </a:avLst>
          </a:prstGeom>
          <a:noFill/>
          <a:ln>
            <a:gradFill>
              <a:gsLst>
                <a:gs pos="12000">
                  <a:srgbClr val="36807A"/>
                </a:gs>
                <a:gs pos="88000">
                  <a:srgbClr val="36807A"/>
                </a:gs>
                <a:gs pos="54000">
                  <a:schemeClr val="bg1">
                    <a:alpha val="0"/>
                  </a:schemeClr>
                </a:gs>
              </a:gsLst>
              <a:lin ang="2700000" scaled="true"/>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p:cNvSpPr/>
          <p:nvPr/>
        </p:nvSpPr>
        <p:spPr>
          <a:xfrm>
            <a:off x="1283335" y="2599055"/>
            <a:ext cx="1659890" cy="1659890"/>
          </a:xfrm>
          <a:prstGeom prst="ellipse">
            <a:avLst/>
          </a:prstGeom>
          <a:solidFill>
            <a:srgbClr val="709E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a:cs typeface="+mn-ea"/>
                <a:sym typeface="+mn-lt"/>
              </a:rPr>
              <a:t>二</a:t>
            </a:r>
            <a:endParaRPr lang="zh-CN" altLang="en-US" sz="6000">
              <a:cs typeface="+mn-ea"/>
              <a:sym typeface="+mn-lt"/>
            </a:endParaRPr>
          </a:p>
        </p:txBody>
      </p:sp>
      <p:sp>
        <p:nvSpPr>
          <p:cNvPr id="4" name="文本框 3"/>
          <p:cNvSpPr txBox="true"/>
          <p:nvPr/>
        </p:nvSpPr>
        <p:spPr>
          <a:xfrm>
            <a:off x="3282950" y="2921635"/>
            <a:ext cx="7917180" cy="1014730"/>
          </a:xfrm>
          <a:prstGeom prst="rect">
            <a:avLst/>
          </a:prstGeom>
          <a:noFill/>
        </p:spPr>
        <p:txBody>
          <a:bodyPr wrap="square" rtlCol="0">
            <a:spAutoFit/>
          </a:bodyPr>
          <a:lstStyle/>
          <a:p>
            <a:pPr algn="l"/>
            <a:r>
              <a:rPr lang="zh-CN" altLang="en-US" sz="6000">
                <a:gradFill>
                  <a:gsLst>
                    <a:gs pos="0">
                      <a:srgbClr val="709E9A"/>
                    </a:gs>
                    <a:gs pos="100000">
                      <a:srgbClr val="36807A"/>
                    </a:gs>
                  </a:gsLst>
                  <a:lin ang="5400000" scaled="false"/>
                </a:gradFill>
                <a:cs typeface="+mn-ea"/>
                <a:sym typeface="+mn-lt"/>
              </a:rPr>
              <a:t>主动公开政府信息情况</a:t>
            </a:r>
            <a:endParaRPr lang="zh-CN" altLang="en-US" sz="6000">
              <a:gradFill>
                <a:gsLst>
                  <a:gs pos="0">
                    <a:srgbClr val="709E9A"/>
                  </a:gs>
                  <a:gs pos="100000">
                    <a:srgbClr val="36807A"/>
                  </a:gs>
                </a:gsLst>
                <a:lin ang="5400000" scaled="false"/>
              </a:gradFill>
              <a:cs typeface="+mn-ea"/>
              <a:sym typeface="+mn-lt"/>
            </a:endParaRPr>
          </a:p>
        </p:txBody>
      </p:sp>
      <p:pic>
        <p:nvPicPr>
          <p:cNvPr id="5" name="图片 4" descr="1"/>
          <p:cNvPicPr>
            <a:picLocks noChangeAspect="true"/>
          </p:cNvPicPr>
          <p:nvPr userDrawn="true"/>
        </p:nvPicPr>
        <p:blipFill>
          <a:blip r:embed="rId1" cstate="screen">
            <a:lum bright="-6000"/>
          </a:blip>
          <a:srcRect/>
          <a:stretch>
            <a:fillRect/>
          </a:stretch>
        </p:blipFill>
        <p:spPr>
          <a:xfrm rot="16200000" flipH="true">
            <a:off x="8251825" y="-1915795"/>
            <a:ext cx="2024380" cy="5855970"/>
          </a:xfrm>
          <a:prstGeom prst="rect">
            <a:avLst/>
          </a:prstGeom>
        </p:spPr>
      </p:pic>
      <p:pic>
        <p:nvPicPr>
          <p:cNvPr id="6" name="图片 5" descr="3"/>
          <p:cNvPicPr>
            <a:picLocks noChangeAspect="true"/>
          </p:cNvPicPr>
          <p:nvPr userDrawn="true"/>
        </p:nvPicPr>
        <p:blipFill>
          <a:blip r:embed="rId2" cstate="screen">
            <a:lum bright="-6000"/>
          </a:blip>
          <a:srcRect/>
          <a:stretch>
            <a:fillRect/>
          </a:stretch>
        </p:blipFill>
        <p:spPr>
          <a:xfrm rot="5400000" flipV="true">
            <a:off x="548640" y="3614420"/>
            <a:ext cx="2696210" cy="37928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par>
                          <p:cTn id="17" fill="hold">
                            <p:stCondLst>
                              <p:cond delay="1000"/>
                            </p:stCondLst>
                            <p:childTnLst>
                              <p:par>
                                <p:cTn id="18" presetID="23" presetClass="entr" presetSubtype="272"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strVal val="2/3*#ppt_w"/>
                                          </p:val>
                                        </p:tav>
                                        <p:tav tm="100000">
                                          <p:val>
                                            <p:strVal val="#ppt_w"/>
                                          </p:val>
                                        </p:tav>
                                      </p:tavLst>
                                    </p:anim>
                                    <p:anim calcmode="lin" valueType="num">
                                      <p:cBhvr>
                                        <p:cTn id="21" dur="500" fill="hold"/>
                                        <p:tgtEl>
                                          <p:spTgt spid="13"/>
                                        </p:tgtEl>
                                        <p:attrNameLst>
                                          <p:attrName>ppt_h</p:attrName>
                                        </p:attrNameLst>
                                      </p:cBhvr>
                                      <p:tavLst>
                                        <p:tav tm="0">
                                          <p:val>
                                            <p:strVal val="2/3*#ppt_h"/>
                                          </p:val>
                                        </p:tav>
                                        <p:tav tm="100000">
                                          <p:val>
                                            <p:strVal val="#ppt_h"/>
                                          </p:val>
                                        </p:tav>
                                      </p:tavLst>
                                    </p:anim>
                                  </p:childTnLst>
                                </p:cTn>
                              </p:par>
                            </p:childTnLst>
                          </p:cTn>
                        </p:par>
                        <p:par>
                          <p:cTn id="22" fill="hold">
                            <p:stCondLst>
                              <p:cond delay="1500"/>
                            </p:stCondLst>
                            <p:childTnLst>
                              <p:par>
                                <p:cTn id="23" presetID="12" presetClass="entr" presetSubtype="4"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p:tgtEl>
                                          <p:spTgt spid="4"/>
                                        </p:tgtEl>
                                        <p:attrNameLst>
                                          <p:attrName>ppt_y</p:attrName>
                                        </p:attrNameLst>
                                      </p:cBhvr>
                                      <p:tavLst>
                                        <p:tav tm="0">
                                          <p:val>
                                            <p:strVal val="#ppt_y+#ppt_h*1.125000"/>
                                          </p:val>
                                        </p:tav>
                                        <p:tav tm="100000">
                                          <p:val>
                                            <p:strVal val="#ppt_y"/>
                                          </p:val>
                                        </p:tav>
                                      </p:tavLst>
                                    </p:anim>
                                    <p:animEffect transition="in" filter="wipe(up)">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true"/>
      <p:bldP spid="13" grpId="0" bldLvl="0" animBg="true"/>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圆角矩形 17"/>
          <p:cNvSpPr/>
          <p:nvPr/>
        </p:nvSpPr>
        <p:spPr>
          <a:xfrm>
            <a:off x="381000" y="360045"/>
            <a:ext cx="11620500" cy="6137910"/>
          </a:xfrm>
          <a:prstGeom prst="roundRect">
            <a:avLst>
              <a:gd name="adj" fmla="val 12745"/>
            </a:avLst>
          </a:prstGeom>
          <a:noFill/>
          <a:ln>
            <a:gradFill>
              <a:gsLst>
                <a:gs pos="12000">
                  <a:srgbClr val="36807A"/>
                </a:gs>
                <a:gs pos="88000">
                  <a:srgbClr val="36807A"/>
                </a:gs>
                <a:gs pos="54000">
                  <a:schemeClr val="bg1">
                    <a:alpha val="0"/>
                  </a:schemeClr>
                </a:gs>
              </a:gsLst>
              <a:lin ang="2700000" scaled="true"/>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 4" descr="1"/>
          <p:cNvPicPr>
            <a:picLocks noChangeAspect="true"/>
          </p:cNvPicPr>
          <p:nvPr userDrawn="true"/>
        </p:nvPicPr>
        <p:blipFill>
          <a:blip r:embed="rId1" cstate="screen">
            <a:lum bright="-6000"/>
          </a:blip>
          <a:srcRect/>
          <a:stretch>
            <a:fillRect/>
          </a:stretch>
        </p:blipFill>
        <p:spPr>
          <a:xfrm rot="16200000" flipH="true">
            <a:off x="8251825" y="-1915795"/>
            <a:ext cx="2024380" cy="5855970"/>
          </a:xfrm>
          <a:prstGeom prst="rect">
            <a:avLst/>
          </a:prstGeom>
        </p:spPr>
      </p:pic>
      <p:pic>
        <p:nvPicPr>
          <p:cNvPr id="6" name="图片 5" descr="3"/>
          <p:cNvPicPr>
            <a:picLocks noChangeAspect="true"/>
          </p:cNvPicPr>
          <p:nvPr userDrawn="true"/>
        </p:nvPicPr>
        <p:blipFill>
          <a:blip r:embed="rId2" cstate="screen">
            <a:lum bright="-6000"/>
          </a:blip>
          <a:srcRect/>
          <a:stretch>
            <a:fillRect/>
          </a:stretch>
        </p:blipFill>
        <p:spPr>
          <a:xfrm rot="5400000" flipV="true">
            <a:off x="548640" y="3614420"/>
            <a:ext cx="2696210" cy="3792855"/>
          </a:xfrm>
          <a:prstGeom prst="rect">
            <a:avLst/>
          </a:prstGeom>
        </p:spPr>
      </p:pic>
      <p:graphicFrame>
        <p:nvGraphicFramePr>
          <p:cNvPr id="2" name="表格 1"/>
          <p:cNvGraphicFramePr/>
          <p:nvPr/>
        </p:nvGraphicFramePr>
        <p:xfrm>
          <a:off x="1304290" y="810895"/>
          <a:ext cx="9583420" cy="5236210"/>
        </p:xfrm>
        <a:graphic>
          <a:graphicData uri="http://schemas.openxmlformats.org/drawingml/2006/table">
            <a:tbl>
              <a:tblPr firstRow="true" bandRow="true">
                <a:tableStyleId>{5940675A-B579-460E-94D1-54222C63F5DA}</a:tableStyleId>
              </a:tblPr>
              <a:tblGrid>
                <a:gridCol w="2395855"/>
                <a:gridCol w="2395855"/>
                <a:gridCol w="2395855"/>
                <a:gridCol w="2395855"/>
              </a:tblGrid>
              <a:tr h="374015">
                <a:tc gridSpan="4">
                  <a:txBody>
                    <a:bodyPr/>
                    <a:p>
                      <a:pPr indent="0" algn="ctr">
                        <a:buNone/>
                      </a:pPr>
                      <a:r>
                        <a:rPr lang="en-US" sz="2000" b="0">
                          <a:solidFill>
                            <a:srgbClr val="000000"/>
                          </a:solidFill>
                          <a:latin typeface="+mn-ea"/>
                          <a:cs typeface="宋体" charset="0"/>
                        </a:rPr>
                        <a:t>第二十条第（一）项</a:t>
                      </a:r>
                      <a:endParaRPr lang="en-US" altLang="en-US" sz="2000" b="0">
                        <a:solidFill>
                          <a:srgbClr val="000000"/>
                        </a:solidFill>
                        <a:latin typeface="+mn-ea"/>
                        <a:cs typeface="宋体"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709E9A"/>
                    </a:solidFill>
                  </a:tcPr>
                </a:tc>
                <a:tc hMerge="true">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true">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true">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374015">
                <a:tc>
                  <a:txBody>
                    <a:bodyPr/>
                    <a:p>
                      <a:pPr indent="0" algn="ctr">
                        <a:buNone/>
                      </a:pPr>
                      <a:r>
                        <a:rPr lang="en-US" sz="2000" b="0">
                          <a:solidFill>
                            <a:srgbClr val="000000"/>
                          </a:solidFill>
                          <a:latin typeface="+mn-ea"/>
                          <a:cs typeface="宋体" charset="0"/>
                        </a:rPr>
                        <a:t>信息内容</a:t>
                      </a:r>
                      <a:endParaRPr lang="en-US" altLang="en-US" sz="2000" b="0">
                        <a:solidFill>
                          <a:srgbClr val="000000"/>
                        </a:solidFill>
                        <a:latin typeface="+mn-ea"/>
                        <a:cs typeface="宋体"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solidFill>
                            <a:srgbClr val="000000"/>
                          </a:solidFill>
                          <a:latin typeface="+mn-ea"/>
                          <a:cs typeface="宋体" charset="0"/>
                        </a:rPr>
                        <a:t>本年</a:t>
                      </a:r>
                      <a:r>
                        <a:rPr lang="en-US" sz="2000" b="0">
                          <a:latin typeface="+mn-ea"/>
                          <a:cs typeface="宋体" charset="0"/>
                        </a:rPr>
                        <a:t>制发件数</a:t>
                      </a:r>
                      <a:endParaRPr lang="en-US" altLang="en-US" sz="2000" b="0">
                        <a:solidFill>
                          <a:srgbClr val="000000"/>
                        </a:solidFill>
                        <a:latin typeface="+mn-ea"/>
                        <a:cs typeface="宋体"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solidFill>
                            <a:srgbClr val="000000"/>
                          </a:solidFill>
                          <a:latin typeface="+mn-ea"/>
                          <a:cs typeface="宋体" charset="0"/>
                        </a:rPr>
                        <a:t>本年废止件数</a:t>
                      </a:r>
                      <a:endParaRPr lang="en-US" altLang="en-US" sz="2000" b="0">
                        <a:solidFill>
                          <a:srgbClr val="000000"/>
                        </a:solidFill>
                        <a:latin typeface="+mn-ea"/>
                        <a:cs typeface="宋体"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solidFill>
                            <a:srgbClr val="000000"/>
                          </a:solidFill>
                          <a:latin typeface="+mn-ea"/>
                          <a:cs typeface="宋体" charset="0"/>
                        </a:rPr>
                        <a:t>现行有效件</a:t>
                      </a:r>
                      <a:r>
                        <a:rPr lang="en-US" sz="2000" b="0">
                          <a:latin typeface="+mn-ea"/>
                          <a:cs typeface="宋体" charset="0"/>
                        </a:rPr>
                        <a:t>数</a:t>
                      </a:r>
                      <a:endParaRPr lang="en-US" altLang="en-US" sz="2000" b="0">
                        <a:solidFill>
                          <a:srgbClr val="000000"/>
                        </a:solidFill>
                        <a:latin typeface="+mn-ea"/>
                        <a:cs typeface="宋体"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74015">
                <a:tc>
                  <a:txBody>
                    <a:bodyPr/>
                    <a:p>
                      <a:pPr indent="0">
                        <a:buNone/>
                      </a:pPr>
                      <a:r>
                        <a:rPr lang="en-US" sz="2000" b="0">
                          <a:solidFill>
                            <a:srgbClr val="000000"/>
                          </a:solidFill>
                          <a:latin typeface="+mn-ea"/>
                          <a:cs typeface="宋体" charset="0"/>
                        </a:rPr>
                        <a:t>规章</a:t>
                      </a:r>
                      <a:endParaRPr lang="en-US" altLang="en-US" sz="2000" b="0">
                        <a:solidFill>
                          <a:srgbClr val="000000"/>
                        </a:solidFill>
                        <a:latin typeface="+mn-ea"/>
                        <a:cs typeface="宋体"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mn-ea"/>
                          <a:cs typeface="宋体" charset="0"/>
                        </a:rPr>
                        <a:t>0</a:t>
                      </a:r>
                      <a:endParaRPr lang="en-US" altLang="en-US" sz="2000" b="0">
                        <a:latin typeface="+mn-ea"/>
                        <a:cs typeface="宋体"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mn-ea"/>
                          <a:cs typeface="宋体" charset="0"/>
                        </a:rPr>
                        <a:t>0</a:t>
                      </a:r>
                      <a:endParaRPr lang="en-US" altLang="en-US" sz="2000" b="0">
                        <a:latin typeface="+mn-ea"/>
                        <a:cs typeface="宋体"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mn-ea"/>
                          <a:cs typeface="宋体" charset="0"/>
                        </a:rPr>
                        <a:t>0</a:t>
                      </a:r>
                      <a:endParaRPr lang="en-US" altLang="en-US" sz="2000" b="0">
                        <a:latin typeface="+mn-ea"/>
                        <a:cs typeface="宋体"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74015">
                <a:tc>
                  <a:txBody>
                    <a:bodyPr/>
                    <a:p>
                      <a:pPr indent="0">
                        <a:buNone/>
                      </a:pPr>
                      <a:r>
                        <a:rPr lang="en-US" sz="2000" b="0">
                          <a:solidFill>
                            <a:srgbClr val="000000"/>
                          </a:solidFill>
                          <a:latin typeface="+mn-ea"/>
                          <a:cs typeface="宋体" charset="0"/>
                        </a:rPr>
                        <a:t>行政规范性文件</a:t>
                      </a:r>
                      <a:endParaRPr lang="en-US" altLang="en-US" sz="2000" b="0">
                        <a:solidFill>
                          <a:srgbClr val="000000"/>
                        </a:solidFill>
                        <a:latin typeface="+mn-ea"/>
                        <a:cs typeface="宋体"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mn-ea"/>
                          <a:cs typeface="宋体" charset="0"/>
                        </a:rPr>
                        <a:t>22</a:t>
                      </a:r>
                      <a:endParaRPr lang="en-US" altLang="en-US" sz="2000" b="0">
                        <a:latin typeface="+mn-ea"/>
                        <a:cs typeface="宋体"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mn-ea"/>
                          <a:cs typeface="宋体" charset="0"/>
                        </a:rPr>
                        <a:t>9</a:t>
                      </a:r>
                      <a:endParaRPr lang="en-US" altLang="en-US" sz="2000" b="0">
                        <a:latin typeface="+mn-ea"/>
                        <a:cs typeface="宋体"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mn-ea"/>
                          <a:cs typeface="宋体" charset="0"/>
                        </a:rPr>
                        <a:t>250</a:t>
                      </a:r>
                      <a:endParaRPr lang="en-US" altLang="en-US" sz="2000" b="0">
                        <a:latin typeface="+mn-ea"/>
                        <a:cs typeface="宋体"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74015">
                <a:tc gridSpan="4">
                  <a:txBody>
                    <a:bodyPr/>
                    <a:p>
                      <a:pPr indent="0" algn="ctr">
                        <a:buNone/>
                      </a:pPr>
                      <a:r>
                        <a:rPr lang="en-US" sz="2000" b="0">
                          <a:solidFill>
                            <a:srgbClr val="000000"/>
                          </a:solidFill>
                          <a:latin typeface="+mn-ea"/>
                          <a:cs typeface="宋体" charset="0"/>
                        </a:rPr>
                        <a:t>第二十条第（五）项</a:t>
                      </a:r>
                      <a:endParaRPr lang="en-US" altLang="en-US" sz="2000" b="0">
                        <a:solidFill>
                          <a:srgbClr val="000000"/>
                        </a:solidFill>
                        <a:latin typeface="+mn-ea"/>
                        <a:cs typeface="宋体"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709E9A"/>
                    </a:solidFill>
                  </a:tcPr>
                </a:tc>
                <a:tc hMerge="true">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true">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true">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374015">
                <a:tc>
                  <a:txBody>
                    <a:bodyPr/>
                    <a:p>
                      <a:pPr indent="0" algn="ctr">
                        <a:buNone/>
                      </a:pPr>
                      <a:r>
                        <a:rPr lang="en-US" sz="2000" b="0">
                          <a:solidFill>
                            <a:srgbClr val="000000"/>
                          </a:solidFill>
                          <a:latin typeface="+mn-ea"/>
                          <a:cs typeface="宋体" charset="0"/>
                        </a:rPr>
                        <a:t>信息内容</a:t>
                      </a:r>
                      <a:endParaRPr lang="en-US" altLang="en-US" sz="2000" b="0">
                        <a:solidFill>
                          <a:srgbClr val="000000"/>
                        </a:solidFill>
                        <a:latin typeface="+mn-ea"/>
                        <a:cs typeface="宋体"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3">
                  <a:txBody>
                    <a:bodyPr/>
                    <a:p>
                      <a:pPr indent="0" algn="ctr">
                        <a:buNone/>
                      </a:pPr>
                      <a:r>
                        <a:rPr lang="en-US" sz="2000" b="0">
                          <a:solidFill>
                            <a:srgbClr val="000000"/>
                          </a:solidFill>
                          <a:latin typeface="+mn-ea"/>
                          <a:cs typeface="宋体" charset="0"/>
                        </a:rPr>
                        <a:t>本年处理决定数量</a:t>
                      </a:r>
                      <a:endParaRPr lang="en-US" altLang="en-US" sz="2000" b="0">
                        <a:solidFill>
                          <a:srgbClr val="000000"/>
                        </a:solidFill>
                        <a:latin typeface="+mn-ea"/>
                        <a:cs typeface="宋体"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true">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true">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374015">
                <a:tc>
                  <a:txBody>
                    <a:bodyPr/>
                    <a:p>
                      <a:pPr indent="0">
                        <a:buNone/>
                      </a:pPr>
                      <a:r>
                        <a:rPr lang="en-US" sz="2000" b="0">
                          <a:solidFill>
                            <a:srgbClr val="000000"/>
                          </a:solidFill>
                          <a:latin typeface="+mn-ea"/>
                          <a:cs typeface="宋体" charset="0"/>
                        </a:rPr>
                        <a:t>行政许可</a:t>
                      </a:r>
                      <a:endParaRPr lang="en-US" altLang="en-US" sz="2000" b="0">
                        <a:solidFill>
                          <a:srgbClr val="000000"/>
                        </a:solidFill>
                        <a:latin typeface="+mn-ea"/>
                        <a:cs typeface="宋体"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3">
                  <a:txBody>
                    <a:bodyPr/>
                    <a:p>
                      <a:pPr indent="0" algn="ctr">
                        <a:buNone/>
                      </a:pPr>
                      <a:r>
                        <a:rPr lang="en-US" sz="2000" b="0">
                          <a:latin typeface="+mn-ea"/>
                          <a:cs typeface="宋体" charset="0"/>
                        </a:rPr>
                        <a:t>0</a:t>
                      </a:r>
                      <a:endParaRPr lang="en-US" altLang="en-US" sz="2000" b="0">
                        <a:latin typeface="+mn-ea"/>
                        <a:cs typeface="宋体"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true">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true">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374015">
                <a:tc gridSpan="4">
                  <a:txBody>
                    <a:bodyPr/>
                    <a:p>
                      <a:pPr indent="0" algn="ctr">
                        <a:buNone/>
                      </a:pPr>
                      <a:r>
                        <a:rPr lang="en-US" sz="2000" b="0">
                          <a:solidFill>
                            <a:srgbClr val="000000"/>
                          </a:solidFill>
                          <a:latin typeface="+mn-ea"/>
                          <a:cs typeface="宋体" charset="0"/>
                        </a:rPr>
                        <a:t>第二十条第（六）项</a:t>
                      </a:r>
                      <a:endParaRPr lang="en-US" altLang="en-US" sz="2000" b="0">
                        <a:solidFill>
                          <a:srgbClr val="000000"/>
                        </a:solidFill>
                        <a:latin typeface="+mn-ea"/>
                        <a:cs typeface="宋体"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709E9A"/>
                    </a:solidFill>
                  </a:tcPr>
                </a:tc>
                <a:tc hMerge="true">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true">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true">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374015">
                <a:tc>
                  <a:txBody>
                    <a:bodyPr/>
                    <a:p>
                      <a:pPr indent="0" algn="ctr">
                        <a:buNone/>
                      </a:pPr>
                      <a:r>
                        <a:rPr lang="en-US" sz="2000" b="0">
                          <a:solidFill>
                            <a:srgbClr val="000000"/>
                          </a:solidFill>
                          <a:latin typeface="+mn-ea"/>
                          <a:cs typeface="宋体" charset="0"/>
                        </a:rPr>
                        <a:t>信息内容</a:t>
                      </a:r>
                      <a:endParaRPr lang="en-US" altLang="en-US" sz="2000" b="0">
                        <a:solidFill>
                          <a:srgbClr val="000000"/>
                        </a:solidFill>
                        <a:latin typeface="+mn-ea"/>
                        <a:cs typeface="宋体"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3">
                  <a:txBody>
                    <a:bodyPr/>
                    <a:p>
                      <a:pPr indent="0" algn="ctr">
                        <a:buNone/>
                      </a:pPr>
                      <a:r>
                        <a:rPr lang="en-US" sz="2000" b="0">
                          <a:solidFill>
                            <a:srgbClr val="000000"/>
                          </a:solidFill>
                          <a:latin typeface="+mn-ea"/>
                          <a:cs typeface="宋体" charset="0"/>
                        </a:rPr>
                        <a:t>本年处理决定数量</a:t>
                      </a:r>
                      <a:endParaRPr lang="en-US" altLang="en-US" sz="2000" b="0">
                        <a:solidFill>
                          <a:srgbClr val="000000"/>
                        </a:solidFill>
                        <a:latin typeface="+mn-ea"/>
                        <a:cs typeface="宋体"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true">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true">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374015">
                <a:tc>
                  <a:txBody>
                    <a:bodyPr/>
                    <a:p>
                      <a:pPr indent="0">
                        <a:buNone/>
                      </a:pPr>
                      <a:r>
                        <a:rPr lang="en-US" sz="2000" b="0">
                          <a:solidFill>
                            <a:srgbClr val="000000"/>
                          </a:solidFill>
                          <a:latin typeface="+mn-ea"/>
                          <a:cs typeface="宋体" charset="0"/>
                        </a:rPr>
                        <a:t>行政处罚</a:t>
                      </a:r>
                      <a:endParaRPr lang="en-US" altLang="en-US" sz="2000" b="0">
                        <a:solidFill>
                          <a:srgbClr val="000000"/>
                        </a:solidFill>
                        <a:latin typeface="+mn-ea"/>
                        <a:cs typeface="宋体"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3">
                  <a:txBody>
                    <a:bodyPr/>
                    <a:p>
                      <a:pPr indent="0" algn="ctr">
                        <a:buNone/>
                      </a:pPr>
                      <a:r>
                        <a:rPr lang="en-US" sz="2000" b="0">
                          <a:latin typeface="+mn-ea"/>
                          <a:cs typeface="宋体" charset="0"/>
                        </a:rPr>
                        <a:t>0</a:t>
                      </a:r>
                      <a:endParaRPr lang="en-US" altLang="en-US" sz="2000" b="0">
                        <a:latin typeface="+mn-ea"/>
                        <a:cs typeface="宋体"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true">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true">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374015">
                <a:tc>
                  <a:txBody>
                    <a:bodyPr/>
                    <a:p>
                      <a:pPr indent="0">
                        <a:buNone/>
                      </a:pPr>
                      <a:r>
                        <a:rPr lang="en-US" sz="2000" b="0">
                          <a:solidFill>
                            <a:srgbClr val="000000"/>
                          </a:solidFill>
                          <a:latin typeface="+mn-ea"/>
                          <a:cs typeface="宋体" charset="0"/>
                        </a:rPr>
                        <a:t>行政强制</a:t>
                      </a:r>
                      <a:endParaRPr lang="en-US" altLang="en-US" sz="2000" b="0">
                        <a:solidFill>
                          <a:srgbClr val="000000"/>
                        </a:solidFill>
                        <a:latin typeface="+mn-ea"/>
                        <a:cs typeface="宋体"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3">
                  <a:txBody>
                    <a:bodyPr/>
                    <a:p>
                      <a:pPr indent="0" algn="ctr">
                        <a:buNone/>
                      </a:pPr>
                      <a:r>
                        <a:rPr lang="en-US" sz="2000" b="0">
                          <a:latin typeface="+mn-ea"/>
                          <a:cs typeface="宋体" charset="0"/>
                        </a:rPr>
                        <a:t>0</a:t>
                      </a:r>
                      <a:endParaRPr lang="en-US" altLang="en-US" sz="2000" b="0">
                        <a:latin typeface="+mn-ea"/>
                        <a:cs typeface="宋体"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true">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true">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374015">
                <a:tc gridSpan="4">
                  <a:txBody>
                    <a:bodyPr/>
                    <a:p>
                      <a:pPr indent="0" algn="ctr">
                        <a:buNone/>
                      </a:pPr>
                      <a:r>
                        <a:rPr lang="en-US" sz="2000" b="0">
                          <a:solidFill>
                            <a:srgbClr val="000000"/>
                          </a:solidFill>
                          <a:latin typeface="+mn-ea"/>
                          <a:cs typeface="宋体" charset="0"/>
                        </a:rPr>
                        <a:t>第二十条第（八）项</a:t>
                      </a:r>
                      <a:endParaRPr lang="en-US" altLang="en-US" sz="2000" b="0">
                        <a:solidFill>
                          <a:srgbClr val="000000"/>
                        </a:solidFill>
                        <a:latin typeface="+mn-ea"/>
                        <a:cs typeface="宋体"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709E9A"/>
                    </a:solidFill>
                  </a:tcPr>
                </a:tc>
                <a:tc hMerge="true">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true">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true">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374015">
                <a:tc>
                  <a:txBody>
                    <a:bodyPr/>
                    <a:p>
                      <a:pPr indent="0" algn="ctr">
                        <a:buNone/>
                      </a:pPr>
                      <a:r>
                        <a:rPr lang="en-US" sz="2000" b="0">
                          <a:solidFill>
                            <a:srgbClr val="000000"/>
                          </a:solidFill>
                          <a:latin typeface="+mn-ea"/>
                          <a:cs typeface="宋体" charset="0"/>
                        </a:rPr>
                        <a:t>信息内容</a:t>
                      </a:r>
                      <a:endParaRPr lang="en-US" altLang="en-US" sz="2000" b="0">
                        <a:solidFill>
                          <a:srgbClr val="000000"/>
                        </a:solidFill>
                        <a:latin typeface="+mn-ea"/>
                        <a:cs typeface="宋体"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3">
                  <a:txBody>
                    <a:bodyPr/>
                    <a:p>
                      <a:pPr indent="0" algn="ctr">
                        <a:buNone/>
                      </a:pPr>
                      <a:r>
                        <a:rPr lang="en-US" sz="2000" b="0">
                          <a:solidFill>
                            <a:srgbClr val="000000"/>
                          </a:solidFill>
                          <a:latin typeface="+mn-ea"/>
                          <a:cs typeface="宋体" charset="0"/>
                        </a:rPr>
                        <a:t>本年收费金额（单位：万元）</a:t>
                      </a:r>
                      <a:endParaRPr lang="en-US" altLang="en-US" sz="2000" b="0">
                        <a:solidFill>
                          <a:srgbClr val="000000"/>
                        </a:solidFill>
                        <a:latin typeface="+mn-ea"/>
                        <a:cs typeface="宋体"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true">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true">
                  <a:tcPr>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374015">
                <a:tc>
                  <a:txBody>
                    <a:bodyPr/>
                    <a:p>
                      <a:pPr indent="0">
                        <a:buNone/>
                      </a:pPr>
                      <a:r>
                        <a:rPr lang="en-US" sz="2000" b="0">
                          <a:solidFill>
                            <a:srgbClr val="000000"/>
                          </a:solidFill>
                          <a:latin typeface="+mn-ea"/>
                          <a:cs typeface="宋体" charset="0"/>
                        </a:rPr>
                        <a:t>行政事业性收费</a:t>
                      </a:r>
                      <a:endParaRPr lang="en-US" altLang="en-US" sz="2000" b="0">
                        <a:solidFill>
                          <a:srgbClr val="000000"/>
                        </a:solidFill>
                        <a:latin typeface="+mn-ea"/>
                        <a:cs typeface="宋体"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3">
                  <a:txBody>
                    <a:bodyPr/>
                    <a:p>
                      <a:pPr indent="0" algn="ctr">
                        <a:buNone/>
                      </a:pPr>
                      <a:r>
                        <a:rPr lang="en-US" sz="2000" b="0">
                          <a:latin typeface="+mn-ea"/>
                          <a:cs typeface="宋体" charset="0"/>
                        </a:rPr>
                        <a:t>0</a:t>
                      </a:r>
                      <a:endParaRPr lang="en-US" altLang="en-US" sz="2000" b="0">
                        <a:latin typeface="+mn-ea"/>
                        <a:cs typeface="宋体"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true">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true">
                  <a:tcPr>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tru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圆角矩形 17"/>
          <p:cNvSpPr/>
          <p:nvPr/>
        </p:nvSpPr>
        <p:spPr>
          <a:xfrm>
            <a:off x="381000" y="360045"/>
            <a:ext cx="11620500" cy="6137910"/>
          </a:xfrm>
          <a:prstGeom prst="roundRect">
            <a:avLst>
              <a:gd name="adj" fmla="val 12745"/>
            </a:avLst>
          </a:prstGeom>
          <a:noFill/>
          <a:ln>
            <a:gradFill>
              <a:gsLst>
                <a:gs pos="12000">
                  <a:srgbClr val="36807A"/>
                </a:gs>
                <a:gs pos="88000">
                  <a:srgbClr val="36807A"/>
                </a:gs>
                <a:gs pos="54000">
                  <a:schemeClr val="bg1">
                    <a:alpha val="0"/>
                  </a:schemeClr>
                </a:gs>
              </a:gsLst>
              <a:lin ang="2700000" scaled="true"/>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p:cNvSpPr/>
          <p:nvPr/>
        </p:nvSpPr>
        <p:spPr>
          <a:xfrm>
            <a:off x="1283335" y="2599055"/>
            <a:ext cx="1659890" cy="1659890"/>
          </a:xfrm>
          <a:prstGeom prst="ellipse">
            <a:avLst/>
          </a:prstGeom>
          <a:solidFill>
            <a:srgbClr val="709E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a:cs typeface="+mn-ea"/>
                <a:sym typeface="+mn-lt"/>
              </a:rPr>
              <a:t>三</a:t>
            </a:r>
            <a:endParaRPr lang="zh-CN" altLang="en-US" sz="6000">
              <a:cs typeface="+mn-ea"/>
              <a:sym typeface="+mn-lt"/>
            </a:endParaRPr>
          </a:p>
        </p:txBody>
      </p:sp>
      <p:sp>
        <p:nvSpPr>
          <p:cNvPr id="4" name="文本框 3"/>
          <p:cNvSpPr txBox="true"/>
          <p:nvPr/>
        </p:nvSpPr>
        <p:spPr>
          <a:xfrm>
            <a:off x="3383280" y="2459990"/>
            <a:ext cx="7917180" cy="1938020"/>
          </a:xfrm>
          <a:prstGeom prst="rect">
            <a:avLst/>
          </a:prstGeom>
          <a:noFill/>
        </p:spPr>
        <p:txBody>
          <a:bodyPr wrap="square" rtlCol="0">
            <a:spAutoFit/>
          </a:bodyPr>
          <a:lstStyle/>
          <a:p>
            <a:pPr algn="ctr"/>
            <a:r>
              <a:rPr lang="zh-CN" altLang="en-US" sz="6000">
                <a:gradFill>
                  <a:gsLst>
                    <a:gs pos="0">
                      <a:srgbClr val="709E9A"/>
                    </a:gs>
                    <a:gs pos="100000">
                      <a:srgbClr val="36807A"/>
                    </a:gs>
                  </a:gsLst>
                  <a:lin ang="5400000" scaled="false"/>
                </a:gradFill>
                <a:cs typeface="+mn-ea"/>
                <a:sym typeface="+mn-lt"/>
              </a:rPr>
              <a:t>收到和处理</a:t>
            </a:r>
            <a:endParaRPr lang="zh-CN" altLang="en-US" sz="6000">
              <a:gradFill>
                <a:gsLst>
                  <a:gs pos="0">
                    <a:srgbClr val="709E9A"/>
                  </a:gs>
                  <a:gs pos="100000">
                    <a:srgbClr val="36807A"/>
                  </a:gs>
                </a:gsLst>
                <a:lin ang="5400000" scaled="false"/>
              </a:gradFill>
              <a:cs typeface="+mn-ea"/>
              <a:sym typeface="+mn-lt"/>
            </a:endParaRPr>
          </a:p>
          <a:p>
            <a:pPr algn="ctr"/>
            <a:r>
              <a:rPr lang="zh-CN" altLang="en-US" sz="6000">
                <a:gradFill>
                  <a:gsLst>
                    <a:gs pos="0">
                      <a:srgbClr val="709E9A"/>
                    </a:gs>
                    <a:gs pos="100000">
                      <a:srgbClr val="36807A"/>
                    </a:gs>
                  </a:gsLst>
                  <a:lin ang="5400000" scaled="false"/>
                </a:gradFill>
                <a:cs typeface="+mn-ea"/>
                <a:sym typeface="+mn-lt"/>
              </a:rPr>
              <a:t>政府信息公开申请情况</a:t>
            </a:r>
            <a:endParaRPr lang="zh-CN" altLang="en-US" sz="6000">
              <a:gradFill>
                <a:gsLst>
                  <a:gs pos="0">
                    <a:srgbClr val="709E9A"/>
                  </a:gs>
                  <a:gs pos="100000">
                    <a:srgbClr val="36807A"/>
                  </a:gs>
                </a:gsLst>
                <a:lin ang="5400000" scaled="false"/>
              </a:gradFill>
              <a:cs typeface="+mn-ea"/>
              <a:sym typeface="+mn-lt"/>
            </a:endParaRPr>
          </a:p>
        </p:txBody>
      </p:sp>
      <p:pic>
        <p:nvPicPr>
          <p:cNvPr id="5" name="图片 4" descr="1"/>
          <p:cNvPicPr>
            <a:picLocks noChangeAspect="true"/>
          </p:cNvPicPr>
          <p:nvPr userDrawn="true"/>
        </p:nvPicPr>
        <p:blipFill>
          <a:blip r:embed="rId1" cstate="screen">
            <a:lum bright="-6000"/>
          </a:blip>
          <a:srcRect/>
          <a:stretch>
            <a:fillRect/>
          </a:stretch>
        </p:blipFill>
        <p:spPr>
          <a:xfrm rot="16200000" flipH="true">
            <a:off x="8251825" y="-1915795"/>
            <a:ext cx="2024380" cy="5855970"/>
          </a:xfrm>
          <a:prstGeom prst="rect">
            <a:avLst/>
          </a:prstGeom>
        </p:spPr>
      </p:pic>
      <p:pic>
        <p:nvPicPr>
          <p:cNvPr id="6" name="图片 5" descr="3"/>
          <p:cNvPicPr>
            <a:picLocks noChangeAspect="true"/>
          </p:cNvPicPr>
          <p:nvPr userDrawn="true"/>
        </p:nvPicPr>
        <p:blipFill>
          <a:blip r:embed="rId2" cstate="screen">
            <a:lum bright="-6000"/>
          </a:blip>
          <a:srcRect/>
          <a:stretch>
            <a:fillRect/>
          </a:stretch>
        </p:blipFill>
        <p:spPr>
          <a:xfrm rot="5400000" flipV="true">
            <a:off x="548640" y="3614420"/>
            <a:ext cx="2696210" cy="37928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par>
                          <p:cTn id="17" fill="hold">
                            <p:stCondLst>
                              <p:cond delay="1000"/>
                            </p:stCondLst>
                            <p:childTnLst>
                              <p:par>
                                <p:cTn id="18" presetID="23" presetClass="entr" presetSubtype="272"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strVal val="2/3*#ppt_w"/>
                                          </p:val>
                                        </p:tav>
                                        <p:tav tm="100000">
                                          <p:val>
                                            <p:strVal val="#ppt_w"/>
                                          </p:val>
                                        </p:tav>
                                      </p:tavLst>
                                    </p:anim>
                                    <p:anim calcmode="lin" valueType="num">
                                      <p:cBhvr>
                                        <p:cTn id="21" dur="500" fill="hold"/>
                                        <p:tgtEl>
                                          <p:spTgt spid="13"/>
                                        </p:tgtEl>
                                        <p:attrNameLst>
                                          <p:attrName>ppt_h</p:attrName>
                                        </p:attrNameLst>
                                      </p:cBhvr>
                                      <p:tavLst>
                                        <p:tav tm="0">
                                          <p:val>
                                            <p:strVal val="2/3*#ppt_h"/>
                                          </p:val>
                                        </p:tav>
                                        <p:tav tm="100000">
                                          <p:val>
                                            <p:strVal val="#ppt_h"/>
                                          </p:val>
                                        </p:tav>
                                      </p:tavLst>
                                    </p:anim>
                                  </p:childTnLst>
                                </p:cTn>
                              </p:par>
                            </p:childTnLst>
                          </p:cTn>
                        </p:par>
                        <p:par>
                          <p:cTn id="22" fill="hold">
                            <p:stCondLst>
                              <p:cond delay="1500"/>
                            </p:stCondLst>
                            <p:childTnLst>
                              <p:par>
                                <p:cTn id="23" presetID="12" presetClass="entr" presetSubtype="4"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p:tgtEl>
                                          <p:spTgt spid="4"/>
                                        </p:tgtEl>
                                        <p:attrNameLst>
                                          <p:attrName>ppt_y</p:attrName>
                                        </p:attrNameLst>
                                      </p:cBhvr>
                                      <p:tavLst>
                                        <p:tav tm="0">
                                          <p:val>
                                            <p:strVal val="#ppt_y+#ppt_h*1.125000"/>
                                          </p:val>
                                        </p:tav>
                                        <p:tav tm="100000">
                                          <p:val>
                                            <p:strVal val="#ppt_y"/>
                                          </p:val>
                                        </p:tav>
                                      </p:tavLst>
                                    </p:anim>
                                    <p:animEffect transition="in" filter="wipe(up)">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true"/>
      <p:bldP spid="13" grpId="0" bldLvl="0" animBg="true"/>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descr="captrue1"/>
          <p:cNvPicPr>
            <a:picLocks noChangeAspect="true"/>
          </p:cNvPicPr>
          <p:nvPr/>
        </p:nvPicPr>
        <p:blipFill>
          <a:blip r:embed="rId1"/>
          <a:srcRect b="1618"/>
          <a:stretch>
            <a:fillRect/>
          </a:stretch>
        </p:blipFill>
        <p:spPr>
          <a:xfrm>
            <a:off x="885190" y="801370"/>
            <a:ext cx="10113645" cy="60610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captrue2"/>
          <p:cNvPicPr>
            <a:picLocks noChangeAspect="true"/>
          </p:cNvPicPr>
          <p:nvPr/>
        </p:nvPicPr>
        <p:blipFill>
          <a:blip r:embed="rId1"/>
          <a:stretch>
            <a:fillRect/>
          </a:stretch>
        </p:blipFill>
        <p:spPr>
          <a:xfrm>
            <a:off x="908050" y="1905"/>
            <a:ext cx="10064115" cy="62572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圆角矩形 17"/>
          <p:cNvSpPr/>
          <p:nvPr/>
        </p:nvSpPr>
        <p:spPr>
          <a:xfrm>
            <a:off x="381000" y="360045"/>
            <a:ext cx="11620500" cy="6137910"/>
          </a:xfrm>
          <a:prstGeom prst="roundRect">
            <a:avLst>
              <a:gd name="adj" fmla="val 12745"/>
            </a:avLst>
          </a:prstGeom>
          <a:noFill/>
          <a:ln>
            <a:gradFill>
              <a:gsLst>
                <a:gs pos="12000">
                  <a:srgbClr val="36807A"/>
                </a:gs>
                <a:gs pos="88000">
                  <a:srgbClr val="36807A"/>
                </a:gs>
                <a:gs pos="54000">
                  <a:schemeClr val="bg1">
                    <a:alpha val="0"/>
                  </a:schemeClr>
                </a:gs>
              </a:gsLst>
              <a:lin ang="2700000" scaled="true"/>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p:cNvSpPr/>
          <p:nvPr/>
        </p:nvSpPr>
        <p:spPr>
          <a:xfrm>
            <a:off x="1171575" y="2599055"/>
            <a:ext cx="1659890" cy="1659890"/>
          </a:xfrm>
          <a:prstGeom prst="ellipse">
            <a:avLst/>
          </a:prstGeom>
          <a:solidFill>
            <a:srgbClr val="709E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a:cs typeface="+mn-ea"/>
                <a:sym typeface="+mn-lt"/>
              </a:rPr>
              <a:t>四</a:t>
            </a:r>
            <a:endParaRPr lang="zh-CN" altLang="en-US" sz="6000">
              <a:cs typeface="+mn-ea"/>
              <a:sym typeface="+mn-lt"/>
            </a:endParaRPr>
          </a:p>
        </p:txBody>
      </p:sp>
      <p:sp>
        <p:nvSpPr>
          <p:cNvPr id="4" name="文本框 3"/>
          <p:cNvSpPr txBox="true"/>
          <p:nvPr/>
        </p:nvSpPr>
        <p:spPr>
          <a:xfrm>
            <a:off x="3048635" y="2459990"/>
            <a:ext cx="8711565" cy="1938020"/>
          </a:xfrm>
          <a:prstGeom prst="rect">
            <a:avLst/>
          </a:prstGeom>
          <a:noFill/>
        </p:spPr>
        <p:txBody>
          <a:bodyPr wrap="square" rtlCol="0">
            <a:spAutoFit/>
          </a:bodyPr>
          <a:lstStyle/>
          <a:p>
            <a:pPr algn="ctr"/>
            <a:r>
              <a:rPr lang="zh-CN" altLang="en-US" sz="6000">
                <a:gradFill>
                  <a:gsLst>
                    <a:gs pos="0">
                      <a:srgbClr val="709E9A"/>
                    </a:gs>
                    <a:gs pos="100000">
                      <a:srgbClr val="36807A"/>
                    </a:gs>
                  </a:gsLst>
                  <a:lin ang="5400000" scaled="false"/>
                </a:gradFill>
                <a:cs typeface="+mn-ea"/>
                <a:sym typeface="+mn-lt"/>
              </a:rPr>
              <a:t>政府信息公开</a:t>
            </a:r>
            <a:endParaRPr lang="zh-CN" altLang="en-US" sz="6000">
              <a:gradFill>
                <a:gsLst>
                  <a:gs pos="0">
                    <a:srgbClr val="709E9A"/>
                  </a:gs>
                  <a:gs pos="100000">
                    <a:srgbClr val="36807A"/>
                  </a:gs>
                </a:gsLst>
                <a:lin ang="5400000" scaled="false"/>
              </a:gradFill>
              <a:cs typeface="+mn-ea"/>
              <a:sym typeface="+mn-lt"/>
            </a:endParaRPr>
          </a:p>
          <a:p>
            <a:pPr algn="ctr"/>
            <a:r>
              <a:rPr lang="zh-CN" altLang="en-US" sz="6000">
                <a:gradFill>
                  <a:gsLst>
                    <a:gs pos="0">
                      <a:srgbClr val="709E9A"/>
                    </a:gs>
                    <a:gs pos="100000">
                      <a:srgbClr val="36807A"/>
                    </a:gs>
                  </a:gsLst>
                  <a:lin ang="5400000" scaled="false"/>
                </a:gradFill>
                <a:cs typeface="+mn-ea"/>
                <a:sym typeface="+mn-lt"/>
              </a:rPr>
              <a:t>行政复议、行政诉讼情况</a:t>
            </a:r>
            <a:endParaRPr lang="zh-CN" altLang="en-US" sz="6000">
              <a:gradFill>
                <a:gsLst>
                  <a:gs pos="0">
                    <a:srgbClr val="709E9A"/>
                  </a:gs>
                  <a:gs pos="100000">
                    <a:srgbClr val="36807A"/>
                  </a:gs>
                </a:gsLst>
                <a:lin ang="5400000" scaled="false"/>
              </a:gradFill>
              <a:cs typeface="+mn-ea"/>
              <a:sym typeface="+mn-lt"/>
            </a:endParaRPr>
          </a:p>
        </p:txBody>
      </p:sp>
      <p:pic>
        <p:nvPicPr>
          <p:cNvPr id="5" name="图片 4" descr="1"/>
          <p:cNvPicPr>
            <a:picLocks noChangeAspect="true"/>
          </p:cNvPicPr>
          <p:nvPr userDrawn="true"/>
        </p:nvPicPr>
        <p:blipFill>
          <a:blip r:embed="rId1" cstate="screen">
            <a:lum bright="-6000"/>
          </a:blip>
          <a:srcRect/>
          <a:stretch>
            <a:fillRect/>
          </a:stretch>
        </p:blipFill>
        <p:spPr>
          <a:xfrm rot="16200000" flipH="true">
            <a:off x="8251825" y="-1915795"/>
            <a:ext cx="2024380" cy="5855970"/>
          </a:xfrm>
          <a:prstGeom prst="rect">
            <a:avLst/>
          </a:prstGeom>
        </p:spPr>
      </p:pic>
      <p:pic>
        <p:nvPicPr>
          <p:cNvPr id="6" name="图片 5" descr="3"/>
          <p:cNvPicPr>
            <a:picLocks noChangeAspect="true"/>
          </p:cNvPicPr>
          <p:nvPr userDrawn="true"/>
        </p:nvPicPr>
        <p:blipFill>
          <a:blip r:embed="rId2" cstate="screen">
            <a:lum bright="-6000"/>
          </a:blip>
          <a:srcRect/>
          <a:stretch>
            <a:fillRect/>
          </a:stretch>
        </p:blipFill>
        <p:spPr>
          <a:xfrm rot="5400000" flipV="true">
            <a:off x="548640" y="3614420"/>
            <a:ext cx="2696210" cy="37928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par>
                          <p:cTn id="17" fill="hold">
                            <p:stCondLst>
                              <p:cond delay="1000"/>
                            </p:stCondLst>
                            <p:childTnLst>
                              <p:par>
                                <p:cTn id="18" presetID="23" presetClass="entr" presetSubtype="272"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strVal val="2/3*#ppt_w"/>
                                          </p:val>
                                        </p:tav>
                                        <p:tav tm="100000">
                                          <p:val>
                                            <p:strVal val="#ppt_w"/>
                                          </p:val>
                                        </p:tav>
                                      </p:tavLst>
                                    </p:anim>
                                    <p:anim calcmode="lin" valueType="num">
                                      <p:cBhvr>
                                        <p:cTn id="21" dur="500" fill="hold"/>
                                        <p:tgtEl>
                                          <p:spTgt spid="13"/>
                                        </p:tgtEl>
                                        <p:attrNameLst>
                                          <p:attrName>ppt_h</p:attrName>
                                        </p:attrNameLst>
                                      </p:cBhvr>
                                      <p:tavLst>
                                        <p:tav tm="0">
                                          <p:val>
                                            <p:strVal val="2/3*#ppt_h"/>
                                          </p:val>
                                        </p:tav>
                                        <p:tav tm="100000">
                                          <p:val>
                                            <p:strVal val="#ppt_h"/>
                                          </p:val>
                                        </p:tav>
                                      </p:tavLst>
                                    </p:anim>
                                  </p:childTnLst>
                                </p:cTn>
                              </p:par>
                            </p:childTnLst>
                          </p:cTn>
                        </p:par>
                        <p:par>
                          <p:cTn id="22" fill="hold">
                            <p:stCondLst>
                              <p:cond delay="1500"/>
                            </p:stCondLst>
                            <p:childTnLst>
                              <p:par>
                                <p:cTn id="23" presetID="12" presetClass="entr" presetSubtype="4"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p:tgtEl>
                                          <p:spTgt spid="4"/>
                                        </p:tgtEl>
                                        <p:attrNameLst>
                                          <p:attrName>ppt_y</p:attrName>
                                        </p:attrNameLst>
                                      </p:cBhvr>
                                      <p:tavLst>
                                        <p:tav tm="0">
                                          <p:val>
                                            <p:strVal val="#ppt_y+#ppt_h*1.125000"/>
                                          </p:val>
                                        </p:tav>
                                        <p:tav tm="100000">
                                          <p:val>
                                            <p:strVal val="#ppt_y"/>
                                          </p:val>
                                        </p:tav>
                                      </p:tavLst>
                                    </p:anim>
                                    <p:animEffect transition="in" filter="wipe(up)">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true"/>
      <p:bldP spid="13" grpId="0" bldLvl="0" animBg="true"/>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圆角矩形 17"/>
          <p:cNvSpPr/>
          <p:nvPr/>
        </p:nvSpPr>
        <p:spPr>
          <a:xfrm>
            <a:off x="381000" y="360045"/>
            <a:ext cx="11620500" cy="6137910"/>
          </a:xfrm>
          <a:prstGeom prst="roundRect">
            <a:avLst>
              <a:gd name="adj" fmla="val 12745"/>
            </a:avLst>
          </a:prstGeom>
          <a:noFill/>
          <a:ln>
            <a:gradFill>
              <a:gsLst>
                <a:gs pos="12000">
                  <a:srgbClr val="36807A"/>
                </a:gs>
                <a:gs pos="88000">
                  <a:srgbClr val="36807A"/>
                </a:gs>
                <a:gs pos="54000">
                  <a:schemeClr val="bg1">
                    <a:alpha val="0"/>
                  </a:schemeClr>
                </a:gs>
              </a:gsLst>
              <a:lin ang="2700000" scaled="true"/>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 4" descr="1"/>
          <p:cNvPicPr>
            <a:picLocks noChangeAspect="true"/>
          </p:cNvPicPr>
          <p:nvPr userDrawn="true"/>
        </p:nvPicPr>
        <p:blipFill>
          <a:blip r:embed="rId1" cstate="screen">
            <a:lum bright="-6000"/>
          </a:blip>
          <a:srcRect/>
          <a:stretch>
            <a:fillRect/>
          </a:stretch>
        </p:blipFill>
        <p:spPr>
          <a:xfrm rot="16200000" flipH="true">
            <a:off x="8251825" y="-1915795"/>
            <a:ext cx="2024380" cy="5855970"/>
          </a:xfrm>
          <a:prstGeom prst="rect">
            <a:avLst/>
          </a:prstGeom>
        </p:spPr>
      </p:pic>
      <p:pic>
        <p:nvPicPr>
          <p:cNvPr id="6" name="图片 5" descr="3"/>
          <p:cNvPicPr>
            <a:picLocks noChangeAspect="true"/>
          </p:cNvPicPr>
          <p:nvPr userDrawn="true"/>
        </p:nvPicPr>
        <p:blipFill>
          <a:blip r:embed="rId2" cstate="screen">
            <a:lum bright="-6000"/>
          </a:blip>
          <a:srcRect/>
          <a:stretch>
            <a:fillRect/>
          </a:stretch>
        </p:blipFill>
        <p:spPr>
          <a:xfrm rot="5400000" flipV="true">
            <a:off x="548640" y="3614420"/>
            <a:ext cx="2696210" cy="3792855"/>
          </a:xfrm>
          <a:prstGeom prst="rect">
            <a:avLst/>
          </a:prstGeom>
        </p:spPr>
      </p:pic>
      <p:graphicFrame>
        <p:nvGraphicFramePr>
          <p:cNvPr id="2" name="表格 1"/>
          <p:cNvGraphicFramePr/>
          <p:nvPr/>
        </p:nvGraphicFramePr>
        <p:xfrm>
          <a:off x="1014730" y="1497330"/>
          <a:ext cx="10162540" cy="3863340"/>
        </p:xfrm>
        <a:graphic>
          <a:graphicData uri="http://schemas.openxmlformats.org/drawingml/2006/table">
            <a:tbl>
              <a:tblPr firstRow="true" bandRow="true">
                <a:tableStyleId>{5940675A-B579-460E-94D1-54222C63F5DA}</a:tableStyleId>
              </a:tblPr>
              <a:tblGrid>
                <a:gridCol w="678180"/>
                <a:gridCol w="676910"/>
                <a:gridCol w="674370"/>
                <a:gridCol w="678180"/>
                <a:gridCol w="677545"/>
                <a:gridCol w="677545"/>
                <a:gridCol w="676275"/>
                <a:gridCol w="678180"/>
                <a:gridCol w="676910"/>
                <a:gridCol w="678180"/>
                <a:gridCol w="678180"/>
                <a:gridCol w="679450"/>
                <a:gridCol w="677545"/>
                <a:gridCol w="676910"/>
                <a:gridCol w="678180"/>
              </a:tblGrid>
              <a:tr h="572135">
                <a:tc gridSpan="5">
                  <a:txBody>
                    <a:bodyPr/>
                    <a:p>
                      <a:pPr indent="0" algn="ctr">
                        <a:buNone/>
                      </a:pPr>
                      <a:r>
                        <a:rPr lang="en-US" sz="2000" b="0">
                          <a:latin typeface="+mn-ea"/>
                          <a:cs typeface="宋体" charset="0"/>
                        </a:rPr>
                        <a:t>行政复议</a:t>
                      </a:r>
                      <a:endParaRPr lang="en-US" altLang="en-US" sz="2000" b="0">
                        <a:latin typeface="+mn-ea"/>
                        <a:cs typeface="宋体" charset="0"/>
                      </a:endParaRPr>
                    </a:p>
                  </a:txBody>
                  <a:tcPr marL="68580" marR="68580"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true">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true">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true">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true">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10">
                  <a:txBody>
                    <a:bodyPr/>
                    <a:p>
                      <a:pPr indent="0" algn="ctr">
                        <a:buNone/>
                      </a:pPr>
                      <a:r>
                        <a:rPr lang="en-US" sz="2000" b="0">
                          <a:latin typeface="+mn-ea"/>
                          <a:cs typeface="宋体" charset="0"/>
                        </a:rPr>
                        <a:t>行政诉讼</a:t>
                      </a:r>
                      <a:endParaRPr lang="en-US" altLang="en-US" sz="2000" b="0">
                        <a:latin typeface="+mn-ea"/>
                        <a:cs typeface="宋体" charset="0"/>
                      </a:endParaRPr>
                    </a:p>
                  </a:txBody>
                  <a:tcPr marL="68580" marR="68580"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true">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true">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true">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true">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true">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true">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true">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true">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true">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572135">
                <a:tc rowSpan="2">
                  <a:txBody>
                    <a:bodyPr/>
                    <a:p>
                      <a:pPr indent="0" algn="ctr">
                        <a:buNone/>
                      </a:pPr>
                      <a:r>
                        <a:rPr lang="en-US" sz="2000" b="0">
                          <a:latin typeface="+mn-ea"/>
                          <a:cs typeface="宋体" charset="0"/>
                        </a:rPr>
                        <a:t>结果维持</a:t>
                      </a:r>
                      <a:endParaRPr lang="en-US" altLang="en-US" sz="2000" b="0">
                        <a:latin typeface="+mn-ea"/>
                        <a:cs typeface="宋体" charset="0"/>
                      </a:endParaRPr>
                    </a:p>
                  </a:txBody>
                  <a:tcPr marL="68580" marR="68580" marT="0" marB="0" vert="eaVert"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p>
                      <a:pPr indent="0" algn="ctr">
                        <a:buNone/>
                      </a:pPr>
                      <a:r>
                        <a:rPr lang="en-US" sz="2000" b="0">
                          <a:latin typeface="+mn-ea"/>
                          <a:cs typeface="宋体" charset="0"/>
                        </a:rPr>
                        <a:t>结果纠正</a:t>
                      </a:r>
                      <a:endParaRPr lang="en-US" altLang="en-US" sz="2000" b="0">
                        <a:latin typeface="+mn-ea"/>
                        <a:cs typeface="宋体" charset="0"/>
                      </a:endParaRPr>
                    </a:p>
                  </a:txBody>
                  <a:tcPr marL="68580" marR="68580" marT="0" marB="0" vert="eaVert"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p>
                      <a:pPr indent="0" algn="ctr">
                        <a:buNone/>
                      </a:pPr>
                      <a:r>
                        <a:rPr lang="en-US" sz="2000" b="0">
                          <a:latin typeface="+mn-ea"/>
                          <a:cs typeface="宋体" charset="0"/>
                        </a:rPr>
                        <a:t>其他结果</a:t>
                      </a:r>
                      <a:endParaRPr lang="en-US" altLang="en-US" sz="2000" b="0">
                        <a:latin typeface="+mn-ea"/>
                        <a:cs typeface="宋体" charset="0"/>
                      </a:endParaRPr>
                    </a:p>
                  </a:txBody>
                  <a:tcPr marL="68580" marR="68580" marT="0" marB="0" vert="eaVert"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p>
                      <a:pPr indent="0" algn="ctr">
                        <a:buNone/>
                      </a:pPr>
                      <a:r>
                        <a:rPr lang="en-US" sz="2000" b="0">
                          <a:latin typeface="+mn-ea"/>
                          <a:cs typeface="宋体" charset="0"/>
                        </a:rPr>
                        <a:t>尚未审结</a:t>
                      </a:r>
                      <a:endParaRPr lang="en-US" altLang="en-US" sz="2000" b="0">
                        <a:latin typeface="+mn-ea"/>
                        <a:cs typeface="宋体" charset="0"/>
                      </a:endParaRPr>
                    </a:p>
                  </a:txBody>
                  <a:tcPr marL="68580" marR="68580" marT="0" marB="0" vert="eaVert"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p>
                      <a:pPr indent="0" algn="ctr">
                        <a:buNone/>
                      </a:pPr>
                      <a:r>
                        <a:rPr lang="en-US" sz="2000" b="0">
                          <a:latin typeface="+mn-ea"/>
                          <a:cs typeface="宋体" charset="0"/>
                        </a:rPr>
                        <a:t>总计</a:t>
                      </a:r>
                      <a:endParaRPr lang="en-US" altLang="en-US" sz="2000" b="0">
                        <a:latin typeface="+mn-ea"/>
                        <a:cs typeface="宋体" charset="0"/>
                      </a:endParaRPr>
                    </a:p>
                  </a:txBody>
                  <a:tcPr marL="68580" marR="68580" marT="0" marB="0" vert="eaVert"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5">
                  <a:txBody>
                    <a:bodyPr/>
                    <a:p>
                      <a:pPr indent="0" algn="ctr">
                        <a:buNone/>
                      </a:pPr>
                      <a:r>
                        <a:rPr lang="en-US" sz="2000" b="0">
                          <a:latin typeface="+mn-ea"/>
                          <a:cs typeface="宋体" charset="0"/>
                        </a:rPr>
                        <a:t>未经复议直接起诉</a:t>
                      </a:r>
                      <a:endParaRPr lang="en-US" altLang="en-US" sz="2000" b="0">
                        <a:latin typeface="+mn-ea"/>
                        <a:cs typeface="宋体" charset="0"/>
                      </a:endParaRPr>
                    </a:p>
                  </a:txBody>
                  <a:tcPr marL="68580" marR="68580"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true">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true">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true">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true">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5">
                  <a:txBody>
                    <a:bodyPr/>
                    <a:p>
                      <a:pPr indent="0" algn="ctr">
                        <a:buNone/>
                      </a:pPr>
                      <a:r>
                        <a:rPr lang="en-US" sz="2000" b="0">
                          <a:latin typeface="+mn-ea"/>
                          <a:cs typeface="宋体" charset="0"/>
                        </a:rPr>
                        <a:t>复议后起诉</a:t>
                      </a:r>
                      <a:endParaRPr lang="en-US" altLang="en-US" sz="2000" b="0">
                        <a:latin typeface="+mn-ea"/>
                        <a:cs typeface="宋体" charset="0"/>
                      </a:endParaRPr>
                    </a:p>
                  </a:txBody>
                  <a:tcPr marL="68580" marR="68580"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true">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true">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true">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true">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1145540">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lgn="ctr">
                        <a:buNone/>
                      </a:pPr>
                      <a:r>
                        <a:rPr lang="en-US" sz="2000" b="0">
                          <a:latin typeface="+mn-ea"/>
                          <a:cs typeface="宋体" charset="0"/>
                        </a:rPr>
                        <a:t>结果维持</a:t>
                      </a:r>
                      <a:endParaRPr lang="en-US" altLang="en-US" sz="2000" b="0">
                        <a:latin typeface="+mn-ea"/>
                        <a:cs typeface="宋体" charset="0"/>
                      </a:endParaRPr>
                    </a:p>
                  </a:txBody>
                  <a:tcPr marL="68580" marR="68580" marT="0" marB="0" vert="eaVert"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mn-ea"/>
                          <a:cs typeface="宋体" charset="0"/>
                        </a:rPr>
                        <a:t>结果纠正</a:t>
                      </a:r>
                      <a:endParaRPr lang="en-US" altLang="en-US" sz="2000" b="0">
                        <a:latin typeface="+mn-ea"/>
                        <a:cs typeface="宋体" charset="0"/>
                      </a:endParaRPr>
                    </a:p>
                  </a:txBody>
                  <a:tcPr marL="68580" marR="68580" marT="0" marB="0" vert="eaVert"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mn-ea"/>
                          <a:cs typeface="宋体" charset="0"/>
                        </a:rPr>
                        <a:t>其他结果</a:t>
                      </a:r>
                      <a:endParaRPr lang="en-US" altLang="en-US" sz="2000" b="0">
                        <a:latin typeface="+mn-ea"/>
                        <a:cs typeface="宋体" charset="0"/>
                      </a:endParaRPr>
                    </a:p>
                  </a:txBody>
                  <a:tcPr marL="68580" marR="68580" marT="0" marB="0" vert="eaVert"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mn-ea"/>
                          <a:cs typeface="宋体" charset="0"/>
                        </a:rPr>
                        <a:t>尚未审结</a:t>
                      </a:r>
                      <a:endParaRPr lang="en-US" altLang="en-US" sz="2000" b="0">
                        <a:latin typeface="+mn-ea"/>
                        <a:cs typeface="宋体" charset="0"/>
                      </a:endParaRPr>
                    </a:p>
                  </a:txBody>
                  <a:tcPr marL="68580" marR="68580" marT="0" marB="0" vert="eaVert"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solidFill>
                            <a:srgbClr val="000000"/>
                          </a:solidFill>
                          <a:latin typeface="+mn-ea"/>
                          <a:cs typeface="宋体" charset="0"/>
                        </a:rPr>
                        <a:t>总计</a:t>
                      </a:r>
                      <a:endParaRPr lang="en-US" altLang="en-US" sz="2000" b="0">
                        <a:solidFill>
                          <a:srgbClr val="000000"/>
                        </a:solidFill>
                        <a:latin typeface="+mn-ea"/>
                        <a:cs typeface="宋体" charset="0"/>
                      </a:endParaRPr>
                    </a:p>
                  </a:txBody>
                  <a:tcPr marL="68580" marR="68580" marT="0" marB="0" vert="eaVert"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mn-ea"/>
                          <a:cs typeface="宋体" charset="0"/>
                        </a:rPr>
                        <a:t>结果维持</a:t>
                      </a:r>
                      <a:endParaRPr lang="en-US" altLang="en-US" sz="2000" b="0">
                        <a:latin typeface="+mn-ea"/>
                        <a:cs typeface="宋体" charset="0"/>
                      </a:endParaRPr>
                    </a:p>
                  </a:txBody>
                  <a:tcPr marL="68580" marR="68580" marT="0" marB="0" vert="eaVert"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mn-ea"/>
                          <a:cs typeface="宋体" charset="0"/>
                        </a:rPr>
                        <a:t>结果纠正</a:t>
                      </a:r>
                      <a:endParaRPr lang="en-US" altLang="en-US" sz="2000" b="0">
                        <a:latin typeface="+mn-ea"/>
                        <a:cs typeface="宋体" charset="0"/>
                      </a:endParaRPr>
                    </a:p>
                  </a:txBody>
                  <a:tcPr marL="68580" marR="68580" marT="0" marB="0" vert="eaVert"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solidFill>
                            <a:srgbClr val="000000"/>
                          </a:solidFill>
                          <a:latin typeface="+mn-ea"/>
                          <a:cs typeface="宋体" charset="0"/>
                        </a:rPr>
                        <a:t>其他结果</a:t>
                      </a:r>
                      <a:endParaRPr lang="en-US" altLang="en-US" sz="2000" b="0">
                        <a:solidFill>
                          <a:srgbClr val="000000"/>
                        </a:solidFill>
                        <a:latin typeface="+mn-ea"/>
                        <a:cs typeface="宋体" charset="0"/>
                      </a:endParaRPr>
                    </a:p>
                  </a:txBody>
                  <a:tcPr marL="68580" marR="68580" marT="0" marB="0" vert="eaVert"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mn-ea"/>
                          <a:cs typeface="宋体" charset="0"/>
                        </a:rPr>
                        <a:t>尚未审结</a:t>
                      </a:r>
                      <a:endParaRPr lang="en-US" altLang="en-US" sz="2000" b="0">
                        <a:latin typeface="+mn-ea"/>
                        <a:cs typeface="宋体" charset="0"/>
                      </a:endParaRPr>
                    </a:p>
                  </a:txBody>
                  <a:tcPr marL="68580" marR="68580" marT="0" marB="0" vert="eaVert"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solidFill>
                            <a:srgbClr val="000000"/>
                          </a:solidFill>
                          <a:latin typeface="+mn-ea"/>
                          <a:cs typeface="宋体" charset="0"/>
                        </a:rPr>
                        <a:t>总计</a:t>
                      </a:r>
                      <a:endParaRPr lang="en-US" altLang="en-US" sz="2000" b="0">
                        <a:solidFill>
                          <a:srgbClr val="000000"/>
                        </a:solidFill>
                        <a:latin typeface="+mn-ea"/>
                        <a:cs typeface="宋体" charset="0"/>
                      </a:endParaRPr>
                    </a:p>
                  </a:txBody>
                  <a:tcPr marL="68580" marR="68580" marT="0" marB="0" vert="eaVert"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73530">
                <a:tc>
                  <a:txBody>
                    <a:bodyPr/>
                    <a:p>
                      <a:pPr indent="0" algn="ctr">
                        <a:buNone/>
                      </a:pPr>
                      <a:r>
                        <a:rPr lang="en-US" sz="2000" b="0">
                          <a:latin typeface="+mn-ea"/>
                          <a:cs typeface="黑体" charset="0"/>
                        </a:rPr>
                        <a:t>0</a:t>
                      </a:r>
                      <a:endParaRPr lang="en-US" altLang="en-US" sz="2000" b="0">
                        <a:latin typeface="+mn-ea"/>
                        <a:cs typeface="黑体" charset="0"/>
                      </a:endParaRPr>
                    </a:p>
                  </a:txBody>
                  <a:tcPr marL="68580" marR="68580"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mn-ea"/>
                          <a:cs typeface="黑体" charset="0"/>
                        </a:rPr>
                        <a:t>0</a:t>
                      </a:r>
                      <a:endParaRPr lang="en-US" altLang="en-US" sz="2000" b="0">
                        <a:latin typeface="+mn-ea"/>
                        <a:cs typeface="黑体" charset="0"/>
                      </a:endParaRPr>
                    </a:p>
                  </a:txBody>
                  <a:tcPr marL="68580" marR="68580"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mn-ea"/>
                          <a:cs typeface="黑体" charset="0"/>
                        </a:rPr>
                        <a:t>0</a:t>
                      </a:r>
                      <a:endParaRPr lang="en-US" altLang="en-US" sz="2000" b="0">
                        <a:latin typeface="+mn-ea"/>
                        <a:cs typeface="黑体" charset="0"/>
                      </a:endParaRPr>
                    </a:p>
                  </a:txBody>
                  <a:tcPr marL="68580" marR="68580"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mn-ea"/>
                          <a:cs typeface="黑体" charset="0"/>
                        </a:rPr>
                        <a:t>0</a:t>
                      </a:r>
                      <a:endParaRPr lang="en-US" altLang="en-US" sz="2000" b="0">
                        <a:latin typeface="+mn-ea"/>
                        <a:cs typeface="黑体" charset="0"/>
                      </a:endParaRPr>
                    </a:p>
                  </a:txBody>
                  <a:tcPr marL="68580" marR="68580"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mn-ea"/>
                          <a:cs typeface="黑体" charset="0"/>
                        </a:rPr>
                        <a:t>0</a:t>
                      </a:r>
                      <a:endParaRPr lang="en-US" altLang="en-US" sz="2000" b="0">
                        <a:latin typeface="+mn-ea"/>
                        <a:cs typeface="黑体" charset="0"/>
                      </a:endParaRPr>
                    </a:p>
                  </a:txBody>
                  <a:tcPr marL="68580" marR="68580"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mn-ea"/>
                          <a:cs typeface="黑体" charset="0"/>
                        </a:rPr>
                        <a:t>0</a:t>
                      </a:r>
                      <a:endParaRPr lang="en-US" altLang="en-US" sz="2000" b="0">
                        <a:latin typeface="+mn-ea"/>
                        <a:cs typeface="黑体" charset="0"/>
                      </a:endParaRPr>
                    </a:p>
                  </a:txBody>
                  <a:tcPr marL="68580" marR="68580"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mn-ea"/>
                          <a:cs typeface="黑体" charset="0"/>
                        </a:rPr>
                        <a:t>0</a:t>
                      </a:r>
                      <a:endParaRPr lang="en-US" altLang="en-US" sz="2000" b="0">
                        <a:latin typeface="+mn-ea"/>
                        <a:cs typeface="黑体" charset="0"/>
                      </a:endParaRPr>
                    </a:p>
                  </a:txBody>
                  <a:tcPr marL="68580" marR="68580"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mn-ea"/>
                          <a:cs typeface="黑体" charset="0"/>
                        </a:rPr>
                        <a:t>0</a:t>
                      </a:r>
                      <a:endParaRPr lang="en-US" altLang="en-US" sz="2000" b="0">
                        <a:latin typeface="+mn-ea"/>
                        <a:cs typeface="黑体" charset="0"/>
                      </a:endParaRPr>
                    </a:p>
                  </a:txBody>
                  <a:tcPr marL="68580" marR="68580"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mn-ea"/>
                          <a:cs typeface="黑体" charset="0"/>
                        </a:rPr>
                        <a:t>0</a:t>
                      </a:r>
                      <a:endParaRPr lang="en-US" altLang="en-US" sz="2000" b="0">
                        <a:latin typeface="+mn-ea"/>
                        <a:cs typeface="黑体" charset="0"/>
                      </a:endParaRPr>
                    </a:p>
                  </a:txBody>
                  <a:tcPr marL="68580" marR="68580"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mn-ea"/>
                          <a:cs typeface="黑体" charset="0"/>
                        </a:rPr>
                        <a:t>0</a:t>
                      </a:r>
                      <a:endParaRPr lang="en-US" altLang="en-US" sz="2000" b="0">
                        <a:latin typeface="+mn-ea"/>
                        <a:cs typeface="黑体" charset="0"/>
                      </a:endParaRPr>
                    </a:p>
                  </a:txBody>
                  <a:tcPr marL="68580" marR="68580"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mn-ea"/>
                          <a:cs typeface="黑体" charset="0"/>
                        </a:rPr>
                        <a:t>0</a:t>
                      </a:r>
                      <a:endParaRPr lang="en-US" altLang="en-US" sz="2000" b="0">
                        <a:latin typeface="+mn-ea"/>
                        <a:cs typeface="黑体" charset="0"/>
                      </a:endParaRPr>
                    </a:p>
                  </a:txBody>
                  <a:tcPr marL="68580" marR="68580"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mn-ea"/>
                          <a:cs typeface="黑体" charset="0"/>
                        </a:rPr>
                        <a:t>0</a:t>
                      </a:r>
                      <a:endParaRPr lang="en-US" altLang="en-US" sz="2000" b="0">
                        <a:latin typeface="+mn-ea"/>
                        <a:cs typeface="黑体" charset="0"/>
                      </a:endParaRPr>
                    </a:p>
                  </a:txBody>
                  <a:tcPr marL="68580" marR="68580"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mn-ea"/>
                          <a:cs typeface="黑体" charset="0"/>
                        </a:rPr>
                        <a:t>0</a:t>
                      </a:r>
                      <a:endParaRPr lang="en-US" altLang="en-US" sz="2000" b="0">
                        <a:latin typeface="+mn-ea"/>
                        <a:cs typeface="黑体" charset="0"/>
                      </a:endParaRPr>
                    </a:p>
                  </a:txBody>
                  <a:tcPr marL="68580" marR="68580"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mn-ea"/>
                          <a:cs typeface="黑体" charset="0"/>
                        </a:rPr>
                        <a:t>0</a:t>
                      </a:r>
                      <a:endParaRPr lang="en-US" altLang="en-US" sz="2000" b="0">
                        <a:latin typeface="+mn-ea"/>
                        <a:cs typeface="黑体" charset="0"/>
                      </a:endParaRPr>
                    </a:p>
                  </a:txBody>
                  <a:tcPr marL="68580" marR="68580"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mn-ea"/>
                          <a:cs typeface="宋体" charset="0"/>
                        </a:rPr>
                        <a:t>0</a:t>
                      </a:r>
                      <a:endParaRPr lang="en-US" altLang="en-US" sz="2000" b="0">
                        <a:latin typeface="+mn-ea"/>
                        <a:cs typeface="宋体" charset="0"/>
                      </a:endParaRPr>
                    </a:p>
                  </a:txBody>
                  <a:tcPr marL="68580" marR="68580"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tru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圆角矩形 17"/>
          <p:cNvSpPr/>
          <p:nvPr/>
        </p:nvSpPr>
        <p:spPr>
          <a:xfrm>
            <a:off x="381000" y="360045"/>
            <a:ext cx="11620500" cy="6137910"/>
          </a:xfrm>
          <a:prstGeom prst="roundRect">
            <a:avLst>
              <a:gd name="adj" fmla="val 12745"/>
            </a:avLst>
          </a:prstGeom>
          <a:noFill/>
          <a:ln>
            <a:gradFill>
              <a:gsLst>
                <a:gs pos="12000">
                  <a:srgbClr val="36807A"/>
                </a:gs>
                <a:gs pos="88000">
                  <a:srgbClr val="36807A"/>
                </a:gs>
                <a:gs pos="54000">
                  <a:schemeClr val="bg1">
                    <a:alpha val="0"/>
                  </a:schemeClr>
                </a:gs>
              </a:gsLst>
              <a:lin ang="2700000" scaled="true"/>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p:cNvSpPr/>
          <p:nvPr/>
        </p:nvSpPr>
        <p:spPr>
          <a:xfrm>
            <a:off x="2282825" y="2599055"/>
            <a:ext cx="1659890" cy="1659890"/>
          </a:xfrm>
          <a:prstGeom prst="ellipse">
            <a:avLst/>
          </a:prstGeom>
          <a:solidFill>
            <a:srgbClr val="709E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a:cs typeface="+mn-ea"/>
                <a:sym typeface="+mn-lt"/>
              </a:rPr>
              <a:t>五</a:t>
            </a:r>
            <a:endParaRPr lang="zh-CN" altLang="en-US" sz="6000">
              <a:cs typeface="+mn-ea"/>
              <a:sym typeface="+mn-lt"/>
            </a:endParaRPr>
          </a:p>
        </p:txBody>
      </p:sp>
      <p:sp>
        <p:nvSpPr>
          <p:cNvPr id="4" name="文本框 3"/>
          <p:cNvSpPr txBox="true"/>
          <p:nvPr/>
        </p:nvSpPr>
        <p:spPr>
          <a:xfrm>
            <a:off x="2812415" y="2459990"/>
            <a:ext cx="8711565" cy="1938020"/>
          </a:xfrm>
          <a:prstGeom prst="rect">
            <a:avLst/>
          </a:prstGeom>
          <a:noFill/>
        </p:spPr>
        <p:txBody>
          <a:bodyPr wrap="square" rtlCol="0">
            <a:spAutoFit/>
          </a:bodyPr>
          <a:lstStyle/>
          <a:p>
            <a:pPr algn="ctr"/>
            <a:r>
              <a:rPr lang="zh-CN" altLang="en-US" sz="6000">
                <a:gradFill>
                  <a:gsLst>
                    <a:gs pos="0">
                      <a:srgbClr val="709E9A"/>
                    </a:gs>
                    <a:gs pos="100000">
                      <a:srgbClr val="36807A"/>
                    </a:gs>
                  </a:gsLst>
                  <a:lin ang="5400000" scaled="false"/>
                </a:gradFill>
                <a:cs typeface="+mn-ea"/>
                <a:sym typeface="+mn-lt"/>
              </a:rPr>
              <a:t>存在的主要问题</a:t>
            </a:r>
            <a:endParaRPr lang="zh-CN" altLang="en-US" sz="6000">
              <a:gradFill>
                <a:gsLst>
                  <a:gs pos="0">
                    <a:srgbClr val="709E9A"/>
                  </a:gs>
                  <a:gs pos="100000">
                    <a:srgbClr val="36807A"/>
                  </a:gs>
                </a:gsLst>
                <a:lin ang="5400000" scaled="false"/>
              </a:gradFill>
              <a:cs typeface="+mn-ea"/>
              <a:sym typeface="+mn-lt"/>
            </a:endParaRPr>
          </a:p>
          <a:p>
            <a:pPr algn="ctr"/>
            <a:r>
              <a:rPr lang="zh-CN" altLang="en-US" sz="6000">
                <a:gradFill>
                  <a:gsLst>
                    <a:gs pos="0">
                      <a:srgbClr val="709E9A"/>
                    </a:gs>
                    <a:gs pos="100000">
                      <a:srgbClr val="36807A"/>
                    </a:gs>
                  </a:gsLst>
                  <a:lin ang="5400000" scaled="false"/>
                </a:gradFill>
                <a:cs typeface="+mn-ea"/>
                <a:sym typeface="+mn-lt"/>
              </a:rPr>
              <a:t>及改进情况</a:t>
            </a:r>
            <a:endParaRPr lang="zh-CN" altLang="en-US" sz="6000">
              <a:gradFill>
                <a:gsLst>
                  <a:gs pos="0">
                    <a:srgbClr val="709E9A"/>
                  </a:gs>
                  <a:gs pos="100000">
                    <a:srgbClr val="36807A"/>
                  </a:gs>
                </a:gsLst>
                <a:lin ang="5400000" scaled="false"/>
              </a:gradFill>
              <a:cs typeface="+mn-ea"/>
              <a:sym typeface="+mn-lt"/>
            </a:endParaRPr>
          </a:p>
        </p:txBody>
      </p:sp>
      <p:pic>
        <p:nvPicPr>
          <p:cNvPr id="5" name="图片 4" descr="1"/>
          <p:cNvPicPr>
            <a:picLocks noChangeAspect="true"/>
          </p:cNvPicPr>
          <p:nvPr userDrawn="true"/>
        </p:nvPicPr>
        <p:blipFill>
          <a:blip r:embed="rId1" cstate="screen">
            <a:lum bright="-6000"/>
          </a:blip>
          <a:srcRect/>
          <a:stretch>
            <a:fillRect/>
          </a:stretch>
        </p:blipFill>
        <p:spPr>
          <a:xfrm rot="16200000" flipH="true">
            <a:off x="8251825" y="-1915795"/>
            <a:ext cx="2024380" cy="5855970"/>
          </a:xfrm>
          <a:prstGeom prst="rect">
            <a:avLst/>
          </a:prstGeom>
        </p:spPr>
      </p:pic>
      <p:pic>
        <p:nvPicPr>
          <p:cNvPr id="6" name="图片 5" descr="3"/>
          <p:cNvPicPr>
            <a:picLocks noChangeAspect="true"/>
          </p:cNvPicPr>
          <p:nvPr userDrawn="true"/>
        </p:nvPicPr>
        <p:blipFill>
          <a:blip r:embed="rId2" cstate="screen">
            <a:lum bright="-6000"/>
          </a:blip>
          <a:srcRect/>
          <a:stretch>
            <a:fillRect/>
          </a:stretch>
        </p:blipFill>
        <p:spPr>
          <a:xfrm rot="5400000" flipV="true">
            <a:off x="548640" y="3614420"/>
            <a:ext cx="2696210" cy="37928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par>
                          <p:cTn id="17" fill="hold">
                            <p:stCondLst>
                              <p:cond delay="1000"/>
                            </p:stCondLst>
                            <p:childTnLst>
                              <p:par>
                                <p:cTn id="18" presetID="23" presetClass="entr" presetSubtype="272"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strVal val="2/3*#ppt_w"/>
                                          </p:val>
                                        </p:tav>
                                        <p:tav tm="100000">
                                          <p:val>
                                            <p:strVal val="#ppt_w"/>
                                          </p:val>
                                        </p:tav>
                                      </p:tavLst>
                                    </p:anim>
                                    <p:anim calcmode="lin" valueType="num">
                                      <p:cBhvr>
                                        <p:cTn id="21" dur="500" fill="hold"/>
                                        <p:tgtEl>
                                          <p:spTgt spid="13"/>
                                        </p:tgtEl>
                                        <p:attrNameLst>
                                          <p:attrName>ppt_h</p:attrName>
                                        </p:attrNameLst>
                                      </p:cBhvr>
                                      <p:tavLst>
                                        <p:tav tm="0">
                                          <p:val>
                                            <p:strVal val="2/3*#ppt_h"/>
                                          </p:val>
                                        </p:tav>
                                        <p:tav tm="100000">
                                          <p:val>
                                            <p:strVal val="#ppt_h"/>
                                          </p:val>
                                        </p:tav>
                                      </p:tavLst>
                                    </p:anim>
                                  </p:childTnLst>
                                </p:cTn>
                              </p:par>
                            </p:childTnLst>
                          </p:cTn>
                        </p:par>
                        <p:par>
                          <p:cTn id="22" fill="hold">
                            <p:stCondLst>
                              <p:cond delay="1500"/>
                            </p:stCondLst>
                            <p:childTnLst>
                              <p:par>
                                <p:cTn id="23" presetID="12" presetClass="entr" presetSubtype="4"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p:tgtEl>
                                          <p:spTgt spid="4"/>
                                        </p:tgtEl>
                                        <p:attrNameLst>
                                          <p:attrName>ppt_y</p:attrName>
                                        </p:attrNameLst>
                                      </p:cBhvr>
                                      <p:tavLst>
                                        <p:tav tm="0">
                                          <p:val>
                                            <p:strVal val="#ppt_y+#ppt_h*1.125000"/>
                                          </p:val>
                                        </p:tav>
                                        <p:tav tm="100000">
                                          <p:val>
                                            <p:strVal val="#ppt_y"/>
                                          </p:val>
                                        </p:tav>
                                      </p:tavLst>
                                    </p:anim>
                                    <p:animEffect transition="in" filter="wipe(up)">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true"/>
      <p:bldP spid="13" grpId="0" bldLvl="0" animBg="true"/>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直接连接符 18"/>
          <p:cNvCxnSpPr/>
          <p:nvPr/>
        </p:nvCxnSpPr>
        <p:spPr>
          <a:xfrm>
            <a:off x="3061970" y="928370"/>
            <a:ext cx="0" cy="5086350"/>
          </a:xfrm>
          <a:prstGeom prst="line">
            <a:avLst/>
          </a:prstGeom>
          <a:ln>
            <a:solidFill>
              <a:srgbClr val="709E9A"/>
            </a:solidFill>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a:off x="2907665" y="915035"/>
            <a:ext cx="308610" cy="307975"/>
          </a:xfrm>
          <a:prstGeom prst="ellipse">
            <a:avLst/>
          </a:prstGeom>
          <a:solidFill>
            <a:srgbClr val="709E9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lang="zh-CN" altLang="en-US" sz="3200" dirty="0">
              <a:cs typeface="+mn-ea"/>
              <a:sym typeface="+mn-lt"/>
            </a:endParaRPr>
          </a:p>
        </p:txBody>
      </p:sp>
      <p:sp>
        <p:nvSpPr>
          <p:cNvPr id="21" name="椭圆 20"/>
          <p:cNvSpPr/>
          <p:nvPr/>
        </p:nvSpPr>
        <p:spPr>
          <a:xfrm>
            <a:off x="2907665" y="2521585"/>
            <a:ext cx="308610" cy="307975"/>
          </a:xfrm>
          <a:prstGeom prst="ellipse">
            <a:avLst/>
          </a:prstGeom>
          <a:solidFill>
            <a:srgbClr val="709E9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lang="zh-CN" altLang="en-US" sz="3200" dirty="0">
              <a:cs typeface="+mn-ea"/>
              <a:sym typeface="+mn-lt"/>
            </a:endParaRPr>
          </a:p>
        </p:txBody>
      </p:sp>
      <p:sp>
        <p:nvSpPr>
          <p:cNvPr id="22" name="椭圆 21"/>
          <p:cNvSpPr/>
          <p:nvPr/>
        </p:nvSpPr>
        <p:spPr>
          <a:xfrm>
            <a:off x="2907665" y="4114165"/>
            <a:ext cx="308610" cy="307975"/>
          </a:xfrm>
          <a:prstGeom prst="ellipse">
            <a:avLst/>
          </a:prstGeom>
          <a:solidFill>
            <a:srgbClr val="709E9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lang="zh-CN" altLang="en-US" sz="3200" dirty="0">
              <a:cs typeface="+mn-ea"/>
              <a:sym typeface="+mn-lt"/>
            </a:endParaRPr>
          </a:p>
        </p:txBody>
      </p:sp>
      <p:sp>
        <p:nvSpPr>
          <p:cNvPr id="23" name="泪滴形 22"/>
          <p:cNvSpPr/>
          <p:nvPr/>
        </p:nvSpPr>
        <p:spPr>
          <a:xfrm rot="2700000">
            <a:off x="967105" y="1975485"/>
            <a:ext cx="1381760" cy="1381760"/>
          </a:xfrm>
          <a:prstGeom prst="teardrop">
            <a:avLst/>
          </a:prstGeom>
          <a:solidFill>
            <a:srgbClr val="709E9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r>
              <a:rPr lang="zh-CN" altLang="en-US" sz="2000" b="1" dirty="0">
                <a:solidFill>
                  <a:srgbClr val="FFFFFF"/>
                </a:solidFill>
                <a:cs typeface="+mn-ea"/>
                <a:sym typeface="+mn-lt"/>
              </a:rPr>
              <a:t>问题</a:t>
            </a:r>
            <a:r>
              <a:rPr lang="en-US" altLang="zh-CN" sz="2000" b="1" dirty="0">
                <a:solidFill>
                  <a:srgbClr val="FFFFFF"/>
                </a:solidFill>
                <a:cs typeface="+mn-ea"/>
                <a:sym typeface="+mn-lt"/>
              </a:rPr>
              <a:t>2</a:t>
            </a:r>
            <a:endParaRPr lang="en-US" altLang="zh-CN" sz="2000" b="1" dirty="0">
              <a:solidFill>
                <a:srgbClr val="FFFFFF"/>
              </a:solidFill>
              <a:cs typeface="+mn-ea"/>
              <a:sym typeface="+mn-lt"/>
            </a:endParaRPr>
          </a:p>
        </p:txBody>
      </p:sp>
      <p:sp>
        <p:nvSpPr>
          <p:cNvPr id="24" name="泪滴形 23"/>
          <p:cNvSpPr/>
          <p:nvPr/>
        </p:nvSpPr>
        <p:spPr>
          <a:xfrm rot="2700000">
            <a:off x="967105" y="5169535"/>
            <a:ext cx="1381760" cy="1381760"/>
          </a:xfrm>
          <a:prstGeom prst="teardrop">
            <a:avLst/>
          </a:prstGeom>
          <a:solidFill>
            <a:srgbClr val="709E9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r>
              <a:rPr lang="zh-CN" altLang="en-US" sz="2000" b="1" dirty="0">
                <a:solidFill>
                  <a:srgbClr val="FFFFFF"/>
                </a:solidFill>
                <a:cs typeface="+mn-ea"/>
                <a:sym typeface="+mn-lt"/>
              </a:rPr>
              <a:t>措施</a:t>
            </a:r>
            <a:r>
              <a:rPr lang="en-US" altLang="zh-CN" sz="2000" b="1" dirty="0">
                <a:solidFill>
                  <a:srgbClr val="FFFFFF"/>
                </a:solidFill>
                <a:cs typeface="+mn-ea"/>
                <a:sym typeface="+mn-lt"/>
              </a:rPr>
              <a:t>2</a:t>
            </a:r>
            <a:endParaRPr lang="en-US" altLang="zh-CN" sz="2000" b="1" dirty="0">
              <a:solidFill>
                <a:srgbClr val="FFFFFF"/>
              </a:solidFill>
              <a:cs typeface="+mn-ea"/>
              <a:sym typeface="+mn-lt"/>
            </a:endParaRPr>
          </a:p>
        </p:txBody>
      </p:sp>
      <p:sp>
        <p:nvSpPr>
          <p:cNvPr id="25" name="泪滴形 24"/>
          <p:cNvSpPr/>
          <p:nvPr/>
        </p:nvSpPr>
        <p:spPr>
          <a:xfrm rot="2700000">
            <a:off x="967105" y="3572510"/>
            <a:ext cx="1381760" cy="1381760"/>
          </a:xfrm>
          <a:prstGeom prst="teardrop">
            <a:avLst/>
          </a:prstGeom>
          <a:solidFill>
            <a:srgbClr val="709E9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r>
              <a:rPr lang="zh-CN" altLang="en-US" sz="2000" b="1" dirty="0">
                <a:solidFill>
                  <a:srgbClr val="FFFFFF"/>
                </a:solidFill>
                <a:cs typeface="+mn-ea"/>
                <a:sym typeface="+mn-lt"/>
              </a:rPr>
              <a:t>措施</a:t>
            </a:r>
            <a:r>
              <a:rPr lang="en-US" altLang="zh-CN" sz="2000" b="1" dirty="0">
                <a:solidFill>
                  <a:srgbClr val="FFFFFF"/>
                </a:solidFill>
                <a:cs typeface="+mn-ea"/>
                <a:sym typeface="+mn-lt"/>
              </a:rPr>
              <a:t>1</a:t>
            </a:r>
            <a:endParaRPr lang="en-US" altLang="zh-CN" sz="2000" b="1" dirty="0">
              <a:solidFill>
                <a:srgbClr val="FFFFFF"/>
              </a:solidFill>
              <a:cs typeface="+mn-ea"/>
              <a:sym typeface="+mn-lt"/>
            </a:endParaRPr>
          </a:p>
        </p:txBody>
      </p:sp>
      <p:sp>
        <p:nvSpPr>
          <p:cNvPr id="26" name="矩形 25"/>
          <p:cNvSpPr/>
          <p:nvPr/>
        </p:nvSpPr>
        <p:spPr>
          <a:xfrm>
            <a:off x="3487420" y="2131060"/>
            <a:ext cx="7570470" cy="460375"/>
          </a:xfrm>
          <a:prstGeom prst="rect">
            <a:avLst/>
          </a:prstGeom>
        </p:spPr>
        <p:txBody>
          <a:bodyPr wrap="square">
            <a:spAutoFit/>
          </a:bodyPr>
          <a:lstStyle/>
          <a:p>
            <a:pPr>
              <a:lnSpc>
                <a:spcPct val="120000"/>
              </a:lnSpc>
            </a:pPr>
            <a:r>
              <a:rPr lang="zh-CN" altLang="en-US" sz="2000" dirty="0">
                <a:solidFill>
                  <a:schemeClr val="tx1"/>
                </a:solidFill>
                <a:cs typeface="+mn-ea"/>
                <a:sym typeface="+mn-lt"/>
              </a:rPr>
              <a:t>政策解读的形式多样性和内容实质性还需进一步提。</a:t>
            </a:r>
            <a:endParaRPr lang="zh-CN" altLang="en-US" sz="2000" dirty="0">
              <a:solidFill>
                <a:schemeClr val="tx1"/>
              </a:solidFill>
              <a:cs typeface="+mn-ea"/>
              <a:sym typeface="+mn-lt"/>
            </a:endParaRPr>
          </a:p>
        </p:txBody>
      </p:sp>
      <p:sp>
        <p:nvSpPr>
          <p:cNvPr id="27" name="矩形 26"/>
          <p:cNvSpPr/>
          <p:nvPr/>
        </p:nvSpPr>
        <p:spPr>
          <a:xfrm>
            <a:off x="3487420" y="3423285"/>
            <a:ext cx="7570470" cy="1198880"/>
          </a:xfrm>
          <a:prstGeom prst="rect">
            <a:avLst/>
          </a:prstGeom>
        </p:spPr>
        <p:txBody>
          <a:bodyPr wrap="square">
            <a:spAutoFit/>
          </a:bodyPr>
          <a:lstStyle/>
          <a:p>
            <a:pPr>
              <a:lnSpc>
                <a:spcPct val="120000"/>
              </a:lnSpc>
            </a:pPr>
            <a:r>
              <a:rPr lang="en-US" altLang="zh-CN" sz="2000" dirty="0">
                <a:solidFill>
                  <a:schemeClr val="tx1"/>
                </a:solidFill>
                <a:cs typeface="+mn-ea"/>
                <a:sym typeface="+mn-lt"/>
              </a:rPr>
              <a:t>  </a:t>
            </a:r>
            <a:r>
              <a:rPr lang="zh-CN" altLang="en-US" sz="2000" dirty="0">
                <a:solidFill>
                  <a:schemeClr val="tx1"/>
                </a:solidFill>
                <a:cs typeface="+mn-ea"/>
                <a:sym typeface="+mn-lt"/>
              </a:rPr>
              <a:t>建立依申请公开案例共享机制，统筹管理行政机关依申请答复及相关行政复议、行政诉讼工作，完善依申请联合会商机制，全面提升全县依申请公开办理水平。</a:t>
            </a:r>
            <a:endParaRPr lang="zh-CN" altLang="en-US" sz="2000" dirty="0">
              <a:solidFill>
                <a:schemeClr val="tx1"/>
              </a:solidFill>
              <a:cs typeface="+mn-ea"/>
              <a:sym typeface="+mn-lt"/>
            </a:endParaRPr>
          </a:p>
        </p:txBody>
      </p:sp>
      <p:sp>
        <p:nvSpPr>
          <p:cNvPr id="28" name="矩形 27"/>
          <p:cNvSpPr/>
          <p:nvPr/>
        </p:nvSpPr>
        <p:spPr>
          <a:xfrm>
            <a:off x="3487420" y="5454015"/>
            <a:ext cx="7570470" cy="829945"/>
          </a:xfrm>
          <a:prstGeom prst="rect">
            <a:avLst/>
          </a:prstGeom>
        </p:spPr>
        <p:txBody>
          <a:bodyPr wrap="square">
            <a:spAutoFit/>
          </a:bodyPr>
          <a:lstStyle/>
          <a:p>
            <a:pPr>
              <a:lnSpc>
                <a:spcPct val="120000"/>
              </a:lnSpc>
            </a:pPr>
            <a:r>
              <a:rPr lang="en-US" altLang="zh-CN" sz="2000" dirty="0">
                <a:solidFill>
                  <a:schemeClr val="tx1"/>
                </a:solidFill>
                <a:cs typeface="+mn-ea"/>
                <a:sym typeface="+mn-lt"/>
              </a:rPr>
              <a:t>  </a:t>
            </a:r>
            <a:r>
              <a:rPr lang="zh-CN" altLang="en-US" sz="2000" dirty="0">
                <a:solidFill>
                  <a:schemeClr val="tx1"/>
                </a:solidFill>
                <a:cs typeface="+mn-ea"/>
                <a:sym typeface="+mn-lt"/>
              </a:rPr>
              <a:t>推进落实政策解读与政策文件“三同步”制度，更加注重多形式对政策背景、出台目的、重要举措等方面的实质性解读。</a:t>
            </a:r>
            <a:endParaRPr lang="zh-CN" altLang="en-US" sz="2000" dirty="0">
              <a:solidFill>
                <a:schemeClr val="tx1"/>
              </a:solidFill>
              <a:cs typeface="+mn-ea"/>
              <a:sym typeface="+mn-lt"/>
            </a:endParaRPr>
          </a:p>
        </p:txBody>
      </p:sp>
      <p:sp>
        <p:nvSpPr>
          <p:cNvPr id="2" name="椭圆 1"/>
          <p:cNvSpPr/>
          <p:nvPr/>
        </p:nvSpPr>
        <p:spPr>
          <a:xfrm>
            <a:off x="2907665" y="5706745"/>
            <a:ext cx="308610" cy="307975"/>
          </a:xfrm>
          <a:prstGeom prst="ellipse">
            <a:avLst/>
          </a:prstGeom>
          <a:solidFill>
            <a:srgbClr val="709E9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p>
            <a:pPr algn="ctr"/>
            <a:endParaRPr lang="zh-CN" altLang="en-US" sz="3200" dirty="0">
              <a:cs typeface="+mn-ea"/>
              <a:sym typeface="+mn-lt"/>
            </a:endParaRPr>
          </a:p>
        </p:txBody>
      </p:sp>
      <p:sp>
        <p:nvSpPr>
          <p:cNvPr id="4" name="泪滴形 3"/>
          <p:cNvSpPr/>
          <p:nvPr/>
        </p:nvSpPr>
        <p:spPr>
          <a:xfrm rot="2700000">
            <a:off x="967105" y="378460"/>
            <a:ext cx="1381760" cy="1381760"/>
          </a:xfrm>
          <a:prstGeom prst="teardrop">
            <a:avLst/>
          </a:prstGeom>
          <a:solidFill>
            <a:srgbClr val="709E9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p>
            <a:pPr algn="ctr"/>
            <a:r>
              <a:rPr lang="zh-CN" altLang="en-US" sz="2000" b="1" dirty="0">
                <a:solidFill>
                  <a:srgbClr val="FFFFFF"/>
                </a:solidFill>
                <a:cs typeface="+mn-ea"/>
                <a:sym typeface="+mn-lt"/>
              </a:rPr>
              <a:t>问题</a:t>
            </a:r>
            <a:r>
              <a:rPr lang="en-US" altLang="zh-CN" sz="2000" b="1" dirty="0">
                <a:solidFill>
                  <a:srgbClr val="FFFFFF"/>
                </a:solidFill>
                <a:cs typeface="+mn-ea"/>
                <a:sym typeface="+mn-lt"/>
              </a:rPr>
              <a:t>1</a:t>
            </a:r>
            <a:endParaRPr lang="en-US" altLang="zh-CN" sz="2000" b="1" dirty="0">
              <a:solidFill>
                <a:srgbClr val="FFFFFF"/>
              </a:solidFill>
              <a:cs typeface="+mn-ea"/>
              <a:sym typeface="+mn-lt"/>
            </a:endParaRPr>
          </a:p>
        </p:txBody>
      </p:sp>
      <p:sp>
        <p:nvSpPr>
          <p:cNvPr id="6" name="矩形 5"/>
          <p:cNvSpPr/>
          <p:nvPr/>
        </p:nvSpPr>
        <p:spPr>
          <a:xfrm>
            <a:off x="3487420" y="838835"/>
            <a:ext cx="7570470" cy="460375"/>
          </a:xfrm>
          <a:prstGeom prst="rect">
            <a:avLst/>
          </a:prstGeom>
        </p:spPr>
        <p:txBody>
          <a:bodyPr wrap="square">
            <a:spAutoFit/>
          </a:bodyPr>
          <a:p>
            <a:pPr>
              <a:lnSpc>
                <a:spcPct val="120000"/>
              </a:lnSpc>
            </a:pPr>
            <a:r>
              <a:rPr lang="zh-CN" altLang="en-US" sz="2000" dirty="0">
                <a:solidFill>
                  <a:schemeClr val="tx1"/>
                </a:solidFill>
                <a:cs typeface="+mn-ea"/>
                <a:sym typeface="+mn-lt"/>
              </a:rPr>
              <a:t>一方面依申请公开数据共享机制建设有待完善。</a:t>
            </a:r>
            <a:endParaRPr lang="zh-CN" altLang="en-US" sz="2000" dirty="0">
              <a:solidFill>
                <a:schemeClr val="tx1"/>
              </a:solidFill>
              <a:cs typeface="+mn-ea"/>
              <a:sym typeface="+mn-lt"/>
            </a:endParaRPr>
          </a:p>
        </p:txBody>
      </p:sp>
      <p:sp>
        <p:nvSpPr>
          <p:cNvPr id="7" name="椭圆 6"/>
          <p:cNvSpPr/>
          <p:nvPr/>
        </p:nvSpPr>
        <p:spPr>
          <a:xfrm>
            <a:off x="2907665" y="2512060"/>
            <a:ext cx="308610" cy="307975"/>
          </a:xfrm>
          <a:prstGeom prst="ellipse">
            <a:avLst/>
          </a:prstGeom>
          <a:solidFill>
            <a:srgbClr val="709E9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p>
            <a:pPr algn="ctr"/>
            <a:endParaRPr lang="zh-CN" altLang="en-US" sz="3200" dirty="0">
              <a:cs typeface="+mn-ea"/>
              <a:sym typeface="+mn-lt"/>
            </a:endParaRPr>
          </a:p>
        </p:txBody>
      </p:sp>
      <p:sp>
        <p:nvSpPr>
          <p:cNvPr id="8" name="椭圆 7"/>
          <p:cNvSpPr/>
          <p:nvPr/>
        </p:nvSpPr>
        <p:spPr>
          <a:xfrm>
            <a:off x="2907665" y="4109085"/>
            <a:ext cx="308610" cy="307975"/>
          </a:xfrm>
          <a:prstGeom prst="ellipse">
            <a:avLst/>
          </a:prstGeom>
          <a:solidFill>
            <a:srgbClr val="709E9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p>
            <a:pPr algn="ctr"/>
            <a:endParaRPr lang="zh-CN" altLang="en-US" sz="3200" dirty="0">
              <a:cs typeface="+mn-ea"/>
              <a:sym typeface="+mn-lt"/>
            </a:endParaRPr>
          </a:p>
        </p:txBody>
      </p:sp>
      <p:sp>
        <p:nvSpPr>
          <p:cNvPr id="9" name="椭圆 8"/>
          <p:cNvSpPr/>
          <p:nvPr/>
        </p:nvSpPr>
        <p:spPr>
          <a:xfrm>
            <a:off x="2907665" y="5706110"/>
            <a:ext cx="308610" cy="307975"/>
          </a:xfrm>
          <a:prstGeom prst="ellipse">
            <a:avLst/>
          </a:prstGeom>
          <a:solidFill>
            <a:srgbClr val="709E9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p>
            <a:pPr algn="ctr"/>
            <a:endParaRPr lang="zh-CN" altLang="en-US" sz="3200" dirty="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left)">
                                      <p:cBhvr>
                                        <p:cTn id="13" dur="500"/>
                                        <p:tgtEl>
                                          <p:spTgt spid="24"/>
                                        </p:tgtEl>
                                      </p:cBhvr>
                                    </p:animEffect>
                                  </p:childTnLst>
                                </p:cTn>
                              </p:par>
                            </p:childTnLst>
                          </p:cTn>
                        </p:par>
                        <p:par>
                          <p:cTn id="14" fill="hold">
                            <p:stCondLst>
                              <p:cond delay="500"/>
                            </p:stCondLst>
                            <p:childTnLst>
                              <p:par>
                                <p:cTn id="15" presetID="53" presetClass="entr" presetSubtype="16"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fltVal val="0"/>
                                          </p:val>
                                        </p:tav>
                                        <p:tav tm="100000">
                                          <p:val>
                                            <p:strVal val="#ppt_h"/>
                                          </p:val>
                                        </p:tav>
                                      </p:tavLst>
                                    </p:anim>
                                    <p:animEffect transition="in" filter="fade">
                                      <p:cBhvr>
                                        <p:cTn id="19" dur="5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1000"/>
                            </p:stCondLst>
                            <p:childTnLst>
                              <p:par>
                                <p:cTn id="31" presetID="22" presetClass="entr" presetSubtype="1"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up)">
                                      <p:cBhvr>
                                        <p:cTn id="33" dur="500"/>
                                        <p:tgtEl>
                                          <p:spTgt spid="19"/>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500" fill="hold"/>
                                        <p:tgtEl>
                                          <p:spTgt spid="2"/>
                                        </p:tgtEl>
                                        <p:attrNameLst>
                                          <p:attrName>ppt_w</p:attrName>
                                        </p:attrNameLst>
                                      </p:cBhvr>
                                      <p:tavLst>
                                        <p:tav tm="0">
                                          <p:val>
                                            <p:fltVal val="0"/>
                                          </p:val>
                                        </p:tav>
                                        <p:tav tm="100000">
                                          <p:val>
                                            <p:strVal val="#ppt_w"/>
                                          </p:val>
                                        </p:tav>
                                      </p:tavLst>
                                    </p:anim>
                                    <p:anim calcmode="lin" valueType="num">
                                      <p:cBhvr>
                                        <p:cTn id="47" dur="500" fill="hold"/>
                                        <p:tgtEl>
                                          <p:spTgt spid="2"/>
                                        </p:tgtEl>
                                        <p:attrNameLst>
                                          <p:attrName>ppt_h</p:attrName>
                                        </p:attrNameLst>
                                      </p:cBhvr>
                                      <p:tavLst>
                                        <p:tav tm="0">
                                          <p:val>
                                            <p:fltVal val="0"/>
                                          </p:val>
                                        </p:tav>
                                        <p:tav tm="100000">
                                          <p:val>
                                            <p:strVal val="#ppt_h"/>
                                          </p:val>
                                        </p:tav>
                                      </p:tavLst>
                                    </p:anim>
                                    <p:animEffect transition="in" filter="fade">
                                      <p:cBhvr>
                                        <p:cTn id="48" dur="500"/>
                                        <p:tgtEl>
                                          <p:spTgt spid="2"/>
                                        </p:tgtEl>
                                      </p:cBhvr>
                                    </p:animEffect>
                                  </p:childTnLst>
                                </p:cTn>
                              </p:par>
                            </p:childTnLst>
                          </p:cTn>
                        </p:par>
                        <p:par>
                          <p:cTn id="49" fill="hold">
                            <p:stCondLst>
                              <p:cond delay="2000"/>
                            </p:stCondLst>
                            <p:childTnLst>
                              <p:par>
                                <p:cTn id="50" presetID="22" presetClass="entr" presetSubtype="8" fill="hold" grpId="0"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left)">
                                      <p:cBhvr>
                                        <p:cTn id="52" dur="500"/>
                                        <p:tgtEl>
                                          <p:spTgt spid="4"/>
                                        </p:tgtEl>
                                      </p:cBhvr>
                                    </p:animEffect>
                                  </p:childTnLst>
                                </p:cTn>
                              </p:par>
                            </p:childTnLst>
                          </p:cTn>
                        </p:par>
                        <p:par>
                          <p:cTn id="53" fill="hold">
                            <p:stCondLst>
                              <p:cond delay="2500"/>
                            </p:stCondLst>
                            <p:childTnLst>
                              <p:par>
                                <p:cTn id="54" presetID="10" presetClass="entr" presetSubtype="0" fill="hold" grpId="0"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fade">
                                      <p:cBhvr>
                                        <p:cTn id="56" dur="500"/>
                                        <p:tgtEl>
                                          <p:spTgt spid="6"/>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p:cTn id="59" dur="500" fill="hold"/>
                                        <p:tgtEl>
                                          <p:spTgt spid="7"/>
                                        </p:tgtEl>
                                        <p:attrNameLst>
                                          <p:attrName>ppt_w</p:attrName>
                                        </p:attrNameLst>
                                      </p:cBhvr>
                                      <p:tavLst>
                                        <p:tav tm="0">
                                          <p:val>
                                            <p:fltVal val="0"/>
                                          </p:val>
                                        </p:tav>
                                        <p:tav tm="100000">
                                          <p:val>
                                            <p:strVal val="#ppt_w"/>
                                          </p:val>
                                        </p:tav>
                                      </p:tavLst>
                                    </p:anim>
                                    <p:anim calcmode="lin" valueType="num">
                                      <p:cBhvr>
                                        <p:cTn id="60" dur="500" fill="hold"/>
                                        <p:tgtEl>
                                          <p:spTgt spid="7"/>
                                        </p:tgtEl>
                                        <p:attrNameLst>
                                          <p:attrName>ppt_h</p:attrName>
                                        </p:attrNameLst>
                                      </p:cBhvr>
                                      <p:tavLst>
                                        <p:tav tm="0">
                                          <p:val>
                                            <p:fltVal val="0"/>
                                          </p:val>
                                        </p:tav>
                                        <p:tav tm="100000">
                                          <p:val>
                                            <p:strVal val="#ppt_h"/>
                                          </p:val>
                                        </p:tav>
                                      </p:tavLst>
                                    </p:anim>
                                    <p:animEffect transition="in" filter="fade">
                                      <p:cBhvr>
                                        <p:cTn id="61" dur="500"/>
                                        <p:tgtEl>
                                          <p:spTgt spid="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8"/>
                                        </p:tgtEl>
                                        <p:attrNameLst>
                                          <p:attrName>style.visibility</p:attrName>
                                        </p:attrNameLst>
                                      </p:cBhvr>
                                      <p:to>
                                        <p:strVal val="visible"/>
                                      </p:to>
                                    </p:set>
                                    <p:anim calcmode="lin" valueType="num">
                                      <p:cBhvr>
                                        <p:cTn id="64" dur="500" fill="hold"/>
                                        <p:tgtEl>
                                          <p:spTgt spid="8"/>
                                        </p:tgtEl>
                                        <p:attrNameLst>
                                          <p:attrName>ppt_w</p:attrName>
                                        </p:attrNameLst>
                                      </p:cBhvr>
                                      <p:tavLst>
                                        <p:tav tm="0">
                                          <p:val>
                                            <p:fltVal val="0"/>
                                          </p:val>
                                        </p:tav>
                                        <p:tav tm="100000">
                                          <p:val>
                                            <p:strVal val="#ppt_w"/>
                                          </p:val>
                                        </p:tav>
                                      </p:tavLst>
                                    </p:anim>
                                    <p:anim calcmode="lin" valueType="num">
                                      <p:cBhvr>
                                        <p:cTn id="65" dur="500" fill="hold"/>
                                        <p:tgtEl>
                                          <p:spTgt spid="8"/>
                                        </p:tgtEl>
                                        <p:attrNameLst>
                                          <p:attrName>ppt_h</p:attrName>
                                        </p:attrNameLst>
                                      </p:cBhvr>
                                      <p:tavLst>
                                        <p:tav tm="0">
                                          <p:val>
                                            <p:fltVal val="0"/>
                                          </p:val>
                                        </p:tav>
                                        <p:tav tm="100000">
                                          <p:val>
                                            <p:strVal val="#ppt_h"/>
                                          </p:val>
                                        </p:tav>
                                      </p:tavLst>
                                    </p:anim>
                                    <p:animEffect transition="in" filter="fade">
                                      <p:cBhvr>
                                        <p:cTn id="66" dur="500"/>
                                        <p:tgtEl>
                                          <p:spTgt spid="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
                                        </p:tgtEl>
                                        <p:attrNameLst>
                                          <p:attrName>style.visibility</p:attrName>
                                        </p:attrNameLst>
                                      </p:cBhvr>
                                      <p:to>
                                        <p:strVal val="visible"/>
                                      </p:to>
                                    </p:set>
                                    <p:anim calcmode="lin" valueType="num">
                                      <p:cBhvr>
                                        <p:cTn id="69" dur="500" fill="hold"/>
                                        <p:tgtEl>
                                          <p:spTgt spid="9"/>
                                        </p:tgtEl>
                                        <p:attrNameLst>
                                          <p:attrName>ppt_w</p:attrName>
                                        </p:attrNameLst>
                                      </p:cBhvr>
                                      <p:tavLst>
                                        <p:tav tm="0">
                                          <p:val>
                                            <p:fltVal val="0"/>
                                          </p:val>
                                        </p:tav>
                                        <p:tav tm="100000">
                                          <p:val>
                                            <p:strVal val="#ppt_w"/>
                                          </p:val>
                                        </p:tav>
                                      </p:tavLst>
                                    </p:anim>
                                    <p:anim calcmode="lin" valueType="num">
                                      <p:cBhvr>
                                        <p:cTn id="70" dur="500" fill="hold"/>
                                        <p:tgtEl>
                                          <p:spTgt spid="9"/>
                                        </p:tgtEl>
                                        <p:attrNameLst>
                                          <p:attrName>ppt_h</p:attrName>
                                        </p:attrNameLst>
                                      </p:cBhvr>
                                      <p:tavLst>
                                        <p:tav tm="0">
                                          <p:val>
                                            <p:fltVal val="0"/>
                                          </p:val>
                                        </p:tav>
                                        <p:tav tm="100000">
                                          <p:val>
                                            <p:strVal val="#ppt_h"/>
                                          </p:val>
                                        </p:tav>
                                      </p:tavLst>
                                    </p:anim>
                                    <p:animEffect transition="in" filter="fade">
                                      <p:cBhvr>
                                        <p:cTn id="7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true"/>
      <p:bldP spid="21" grpId="0" bldLvl="0" animBg="true"/>
      <p:bldP spid="22" grpId="0" bldLvl="0" animBg="true"/>
      <p:bldP spid="23" grpId="0" bldLvl="0" animBg="true"/>
      <p:bldP spid="24" grpId="0" bldLvl="0" animBg="true"/>
      <p:bldP spid="25" grpId="0" bldLvl="0" animBg="true"/>
      <p:bldP spid="26" grpId="0"/>
      <p:bldP spid="27" grpId="0"/>
      <p:bldP spid="28" grpId="0"/>
      <p:bldP spid="2" grpId="0" bldLvl="0" animBg="true"/>
      <p:bldP spid="4" grpId="0" bldLvl="0" animBg="true"/>
      <p:bldP spid="6" grpId="0"/>
      <p:bldP spid="7" grpId="0" bldLvl="0" animBg="true"/>
      <p:bldP spid="8" grpId="0" bldLvl="0" animBg="true"/>
      <p:bldP spid="9" grpId="0" bldLvl="0" animBg="tru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true"/>
          <p:nvPr/>
        </p:nvSpPr>
        <p:spPr>
          <a:xfrm>
            <a:off x="408305" y="130810"/>
            <a:ext cx="3183255" cy="583565"/>
          </a:xfrm>
          <a:prstGeom prst="rect">
            <a:avLst/>
          </a:prstGeom>
          <a:noFill/>
        </p:spPr>
        <p:txBody>
          <a:bodyPr wrap="square" rtlCol="0">
            <a:spAutoFit/>
          </a:bodyPr>
          <a:lstStyle/>
          <a:p>
            <a:pPr algn="l"/>
            <a:r>
              <a:rPr lang="zh-CN" altLang="en-US" sz="3200">
                <a:solidFill>
                  <a:srgbClr val="36807A"/>
                </a:solidFill>
                <a:cs typeface="+mn-ea"/>
                <a:sym typeface="+mn-lt"/>
              </a:rPr>
              <a:t>前</a:t>
            </a:r>
            <a:r>
              <a:rPr lang="en-US" altLang="zh-CN" sz="3200">
                <a:solidFill>
                  <a:srgbClr val="36807A"/>
                </a:solidFill>
                <a:cs typeface="+mn-ea"/>
                <a:sym typeface="+mn-lt"/>
              </a:rPr>
              <a:t> </a:t>
            </a:r>
            <a:r>
              <a:rPr lang="zh-CN" altLang="en-US" sz="3200">
                <a:solidFill>
                  <a:srgbClr val="36807A"/>
                </a:solidFill>
                <a:cs typeface="+mn-ea"/>
                <a:sym typeface="+mn-lt"/>
              </a:rPr>
              <a:t>言</a:t>
            </a:r>
            <a:endParaRPr lang="zh-CN" altLang="en-US" sz="3200">
              <a:solidFill>
                <a:srgbClr val="36807A"/>
              </a:solidFill>
              <a:cs typeface="+mn-ea"/>
              <a:sym typeface="+mn-lt"/>
            </a:endParaRPr>
          </a:p>
        </p:txBody>
      </p:sp>
      <p:sp>
        <p:nvSpPr>
          <p:cNvPr id="25" name="TextBox 24"/>
          <p:cNvSpPr txBox="true"/>
          <p:nvPr/>
        </p:nvSpPr>
        <p:spPr>
          <a:xfrm>
            <a:off x="2369845" y="6652559"/>
            <a:ext cx="1800200" cy="123111"/>
          </a:xfrm>
          <a:prstGeom prst="rect">
            <a:avLst/>
          </a:prstGeom>
          <a:noFill/>
        </p:spPr>
        <p:txBody>
          <a:bodyPr wrap="square" rtlCol="0">
            <a:spAutoFit/>
          </a:bodyPr>
          <a:lstStyle/>
          <a:p>
            <a:pPr>
              <a:lnSpc>
                <a:spcPct val="200000"/>
              </a:lnSpc>
            </a:pPr>
            <a:r>
              <a:rPr lang="en-US" altLang="zh-CN" sz="100" dirty="0" smtClean="0">
                <a:solidFill>
                  <a:schemeClr val="bg1"/>
                </a:solidFill>
                <a:latin typeface="微软雅黑" panose="020B0503020204020204" pitchFamily="34" charset="-122"/>
                <a:ea typeface="微软雅黑" panose="020B0503020204020204" pitchFamily="34" charset="-122"/>
              </a:rPr>
              <a:t>PPT</a:t>
            </a:r>
            <a:r>
              <a:rPr lang="zh-CN" altLang="en-US" sz="100" dirty="0" smtClean="0">
                <a:solidFill>
                  <a:schemeClr val="bg1"/>
                </a:solidFill>
                <a:latin typeface="微软雅黑" panose="020B0503020204020204" pitchFamily="34" charset="-122"/>
                <a:ea typeface="微软雅黑" panose="020B0503020204020204" pitchFamily="34" charset="-122"/>
              </a:rPr>
              <a:t>模板 </a:t>
            </a:r>
            <a:r>
              <a:rPr lang="en-US" altLang="zh-CN" sz="100" dirty="0">
                <a:solidFill>
                  <a:schemeClr val="bg1"/>
                </a:solidFill>
                <a:latin typeface="微软雅黑" panose="020B0503020204020204" pitchFamily="34" charset="-122"/>
                <a:ea typeface="微软雅黑" panose="020B0503020204020204" pitchFamily="34" charset="-122"/>
              </a:rPr>
              <a:t>http://www.1ppt.com/moban/</a:t>
            </a:r>
            <a:r>
              <a:rPr lang="zh-CN" altLang="en-US" sz="100" dirty="0" smtClean="0">
                <a:solidFill>
                  <a:schemeClr val="bg1"/>
                </a:solidFill>
                <a:latin typeface="微软雅黑" panose="020B0503020204020204" pitchFamily="34" charset="-122"/>
                <a:ea typeface="微软雅黑" panose="020B0503020204020204" pitchFamily="34" charset="-122"/>
              </a:rPr>
              <a:t> </a:t>
            </a:r>
            <a:endParaRPr lang="en-US" altLang="zh-CN" sz="100" dirty="0" smtClean="0">
              <a:solidFill>
                <a:schemeClr val="bg1"/>
              </a:solidFill>
              <a:latin typeface="微软雅黑" panose="020B0503020204020204" pitchFamily="34" charset="-122"/>
              <a:ea typeface="微软雅黑" panose="020B0503020204020204" pitchFamily="34" charset="-122"/>
            </a:endParaRPr>
          </a:p>
        </p:txBody>
      </p:sp>
      <p:sp>
        <p:nvSpPr>
          <p:cNvPr id="39" name="文本框 38"/>
          <p:cNvSpPr txBox="true"/>
          <p:nvPr/>
        </p:nvSpPr>
        <p:spPr>
          <a:xfrm>
            <a:off x="1597660" y="2468880"/>
            <a:ext cx="8997315" cy="1770380"/>
          </a:xfrm>
          <a:prstGeom prst="rect">
            <a:avLst/>
          </a:prstGeom>
          <a:noFill/>
        </p:spPr>
        <p:txBody>
          <a:bodyPr wrap="square" rtlCol="0">
            <a:spAutoFit/>
          </a:bodyPr>
          <a:p>
            <a:pPr>
              <a:lnSpc>
                <a:spcPct val="130000"/>
              </a:lnSpc>
            </a:pPr>
            <a:r>
              <a:rPr lang="en-US" altLang="zh-CN" sz="2800">
                <a:cs typeface="+mn-ea"/>
                <a:sym typeface="+mn-lt"/>
              </a:rPr>
              <a:t>    </a:t>
            </a:r>
            <a:r>
              <a:rPr lang="zh-CN" altLang="en-US" sz="2800">
                <a:solidFill>
                  <a:srgbClr val="367F7A"/>
                </a:solidFill>
                <a:cs typeface="+mn-ea"/>
                <a:sym typeface="+mn-lt"/>
              </a:rPr>
              <a:t>本年度报告根据《中华人民共和国政府信息公开条例》（以下简称《条例》）要求编制。所列数据的统计时间为2022年1月1日至2022年12月31日。</a:t>
            </a:r>
            <a:endParaRPr lang="zh-CN" altLang="en-US" sz="2800">
              <a:solidFill>
                <a:srgbClr val="367F7A"/>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圆角矩形 17"/>
          <p:cNvSpPr/>
          <p:nvPr/>
        </p:nvSpPr>
        <p:spPr>
          <a:xfrm>
            <a:off x="381000" y="360045"/>
            <a:ext cx="11620500" cy="6137910"/>
          </a:xfrm>
          <a:prstGeom prst="roundRect">
            <a:avLst>
              <a:gd name="adj" fmla="val 12745"/>
            </a:avLst>
          </a:prstGeom>
          <a:noFill/>
          <a:ln>
            <a:gradFill>
              <a:gsLst>
                <a:gs pos="12000">
                  <a:srgbClr val="36807A"/>
                </a:gs>
                <a:gs pos="88000">
                  <a:srgbClr val="36807A"/>
                </a:gs>
                <a:gs pos="54000">
                  <a:schemeClr val="bg1">
                    <a:alpha val="0"/>
                  </a:schemeClr>
                </a:gs>
              </a:gsLst>
              <a:lin ang="2700000" scaled="true"/>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p:cNvSpPr/>
          <p:nvPr/>
        </p:nvSpPr>
        <p:spPr>
          <a:xfrm>
            <a:off x="1805305" y="2503170"/>
            <a:ext cx="1659890" cy="1659890"/>
          </a:xfrm>
          <a:prstGeom prst="ellipse">
            <a:avLst/>
          </a:prstGeom>
          <a:solidFill>
            <a:srgbClr val="709E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a:cs typeface="+mn-ea"/>
                <a:sym typeface="+mn-lt"/>
              </a:rPr>
              <a:t>六</a:t>
            </a:r>
            <a:endParaRPr lang="zh-CN" altLang="en-US" sz="6000">
              <a:cs typeface="+mn-ea"/>
              <a:sym typeface="+mn-lt"/>
            </a:endParaRPr>
          </a:p>
        </p:txBody>
      </p:sp>
      <p:sp>
        <p:nvSpPr>
          <p:cNvPr id="4" name="文本框 3"/>
          <p:cNvSpPr txBox="true"/>
          <p:nvPr/>
        </p:nvSpPr>
        <p:spPr>
          <a:xfrm>
            <a:off x="3793490" y="2825750"/>
            <a:ext cx="7265670" cy="1014730"/>
          </a:xfrm>
          <a:prstGeom prst="rect">
            <a:avLst/>
          </a:prstGeom>
          <a:noFill/>
        </p:spPr>
        <p:txBody>
          <a:bodyPr wrap="square" rtlCol="0">
            <a:spAutoFit/>
          </a:bodyPr>
          <a:lstStyle/>
          <a:p>
            <a:pPr algn="l"/>
            <a:r>
              <a:rPr lang="zh-CN" altLang="en-US" sz="6000">
                <a:gradFill>
                  <a:gsLst>
                    <a:gs pos="0">
                      <a:srgbClr val="709E9A"/>
                    </a:gs>
                    <a:gs pos="100000">
                      <a:srgbClr val="36807A"/>
                    </a:gs>
                  </a:gsLst>
                  <a:lin ang="5400000" scaled="false"/>
                </a:gradFill>
                <a:cs typeface="+mn-ea"/>
                <a:sym typeface="+mn-lt"/>
              </a:rPr>
              <a:t>其他需要报告的事项</a:t>
            </a:r>
            <a:endParaRPr lang="zh-CN" altLang="en-US" sz="6000">
              <a:gradFill>
                <a:gsLst>
                  <a:gs pos="0">
                    <a:srgbClr val="709E9A"/>
                  </a:gs>
                  <a:gs pos="100000">
                    <a:srgbClr val="36807A"/>
                  </a:gs>
                </a:gsLst>
                <a:lin ang="5400000" scaled="false"/>
              </a:gradFill>
              <a:cs typeface="+mn-ea"/>
              <a:sym typeface="+mn-lt"/>
            </a:endParaRPr>
          </a:p>
        </p:txBody>
      </p:sp>
      <p:pic>
        <p:nvPicPr>
          <p:cNvPr id="5" name="图片 4" descr="1"/>
          <p:cNvPicPr>
            <a:picLocks noChangeAspect="true"/>
          </p:cNvPicPr>
          <p:nvPr userDrawn="true"/>
        </p:nvPicPr>
        <p:blipFill>
          <a:blip r:embed="rId1" cstate="screen">
            <a:lum bright="-6000"/>
          </a:blip>
          <a:srcRect/>
          <a:stretch>
            <a:fillRect/>
          </a:stretch>
        </p:blipFill>
        <p:spPr>
          <a:xfrm rot="16200000" flipH="true">
            <a:off x="8251825" y="-1915795"/>
            <a:ext cx="2024380" cy="5855970"/>
          </a:xfrm>
          <a:prstGeom prst="rect">
            <a:avLst/>
          </a:prstGeom>
        </p:spPr>
      </p:pic>
      <p:pic>
        <p:nvPicPr>
          <p:cNvPr id="6" name="图片 5" descr="3"/>
          <p:cNvPicPr>
            <a:picLocks noChangeAspect="true"/>
          </p:cNvPicPr>
          <p:nvPr userDrawn="true"/>
        </p:nvPicPr>
        <p:blipFill>
          <a:blip r:embed="rId2" cstate="screen">
            <a:lum bright="-6000"/>
          </a:blip>
          <a:srcRect/>
          <a:stretch>
            <a:fillRect/>
          </a:stretch>
        </p:blipFill>
        <p:spPr>
          <a:xfrm rot="5400000" flipV="true">
            <a:off x="548640" y="3614420"/>
            <a:ext cx="2696210" cy="37928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par>
                          <p:cTn id="17" fill="hold">
                            <p:stCondLst>
                              <p:cond delay="1000"/>
                            </p:stCondLst>
                            <p:childTnLst>
                              <p:par>
                                <p:cTn id="18" presetID="23" presetClass="entr" presetSubtype="272"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strVal val="2/3*#ppt_w"/>
                                          </p:val>
                                        </p:tav>
                                        <p:tav tm="100000">
                                          <p:val>
                                            <p:strVal val="#ppt_w"/>
                                          </p:val>
                                        </p:tav>
                                      </p:tavLst>
                                    </p:anim>
                                    <p:anim calcmode="lin" valueType="num">
                                      <p:cBhvr>
                                        <p:cTn id="21" dur="500" fill="hold"/>
                                        <p:tgtEl>
                                          <p:spTgt spid="13"/>
                                        </p:tgtEl>
                                        <p:attrNameLst>
                                          <p:attrName>ppt_h</p:attrName>
                                        </p:attrNameLst>
                                      </p:cBhvr>
                                      <p:tavLst>
                                        <p:tav tm="0">
                                          <p:val>
                                            <p:strVal val="2/3*#ppt_h"/>
                                          </p:val>
                                        </p:tav>
                                        <p:tav tm="100000">
                                          <p:val>
                                            <p:strVal val="#ppt_h"/>
                                          </p:val>
                                        </p:tav>
                                      </p:tavLst>
                                    </p:anim>
                                  </p:childTnLst>
                                </p:cTn>
                              </p:par>
                            </p:childTnLst>
                          </p:cTn>
                        </p:par>
                        <p:par>
                          <p:cTn id="22" fill="hold">
                            <p:stCondLst>
                              <p:cond delay="1500"/>
                            </p:stCondLst>
                            <p:childTnLst>
                              <p:par>
                                <p:cTn id="23" presetID="12" presetClass="entr" presetSubtype="4"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p:tgtEl>
                                          <p:spTgt spid="4"/>
                                        </p:tgtEl>
                                        <p:attrNameLst>
                                          <p:attrName>ppt_y</p:attrName>
                                        </p:attrNameLst>
                                      </p:cBhvr>
                                      <p:tavLst>
                                        <p:tav tm="0">
                                          <p:val>
                                            <p:strVal val="#ppt_y+#ppt_h*1.125000"/>
                                          </p:val>
                                        </p:tav>
                                        <p:tav tm="100000">
                                          <p:val>
                                            <p:strVal val="#ppt_y"/>
                                          </p:val>
                                        </p:tav>
                                      </p:tavLst>
                                    </p:anim>
                                    <p:animEffect transition="in" filter="wipe(up)">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true"/>
      <p:bldP spid="13" grpId="0" bldLvl="0" animBg="true"/>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true"/>
          <p:nvPr/>
        </p:nvSpPr>
        <p:spPr>
          <a:xfrm>
            <a:off x="4424680" y="2889885"/>
            <a:ext cx="6670040" cy="1050290"/>
          </a:xfrm>
          <a:prstGeom prst="rect">
            <a:avLst/>
          </a:prstGeom>
          <a:noFill/>
        </p:spPr>
        <p:txBody>
          <a:bodyPr wrap="square" rtlCol="0">
            <a:spAutoFit/>
          </a:bodyPr>
          <a:p>
            <a:pPr algn="just">
              <a:lnSpc>
                <a:spcPct val="130000"/>
              </a:lnSpc>
            </a:pPr>
            <a:r>
              <a:rPr lang="en-US" sz="2400">
                <a:cs typeface="+mn-ea"/>
                <a:sym typeface="+mn-lt"/>
              </a:rPr>
              <a:t>    </a:t>
            </a:r>
            <a:r>
              <a:rPr sz="2400">
                <a:cs typeface="+mn-ea"/>
                <a:sym typeface="+mn-lt"/>
              </a:rPr>
              <a:t>海盐县人民政府办公室2022年未收取政府信息公开相关处理费。</a:t>
            </a:r>
            <a:endParaRPr sz="2400">
              <a:cs typeface="+mn-ea"/>
              <a:sym typeface="+mn-lt"/>
            </a:endParaRPr>
          </a:p>
        </p:txBody>
      </p:sp>
      <p:grpSp>
        <p:nvGrpSpPr>
          <p:cNvPr id="5" name="组合 4"/>
          <p:cNvGrpSpPr/>
          <p:nvPr/>
        </p:nvGrpSpPr>
        <p:grpSpPr>
          <a:xfrm>
            <a:off x="1167130" y="2154555"/>
            <a:ext cx="2522220" cy="2520950"/>
            <a:chOff x="1102" y="1660"/>
            <a:chExt cx="3972" cy="3970"/>
          </a:xfrm>
        </p:grpSpPr>
        <p:sp>
          <p:nvSpPr>
            <p:cNvPr id="13" name="Oval 9"/>
            <p:cNvSpPr>
              <a:spLocks noChangeArrowheads="true"/>
            </p:cNvSpPr>
            <p:nvPr/>
          </p:nvSpPr>
          <p:spPr bwMode="auto">
            <a:xfrm>
              <a:off x="1102" y="1660"/>
              <a:ext cx="3972" cy="3970"/>
            </a:xfrm>
            <a:prstGeom prst="ellipse">
              <a:avLst/>
            </a:prstGeom>
            <a:solidFill>
              <a:srgbClr val="709E9A"/>
            </a:solidFill>
            <a:ln>
              <a:noFill/>
            </a:ln>
            <a:extLst>
              <a:ext uri="{91240B29-F687-4F45-9708-019B960494DF}">
                <a14:hiddenLine xmlns:a14="http://schemas.microsoft.com/office/drawing/2010/main" w="9525">
                  <a:solidFill>
                    <a:srgbClr val="000000"/>
                  </a:solidFill>
                  <a:round/>
                </a14:hiddenLine>
              </a:ext>
            </a:extLst>
          </p:spPr>
          <p:txBody>
            <a:bodyPr/>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35" name="Freeform 66"/>
            <p:cNvSpPr>
              <a:spLocks noEditPoints="true"/>
            </p:cNvSpPr>
            <p:nvPr/>
          </p:nvSpPr>
          <p:spPr bwMode="auto">
            <a:xfrm>
              <a:off x="2340" y="2787"/>
              <a:ext cx="1496" cy="1716"/>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ln>
          </p:spPr>
          <p:txBody>
            <a:bodyPr vert="horz" wrap="square" lIns="121920" tIns="60960" rIns="121920" bIns="60960" numCol="1" anchor="t" anchorCtr="false" compatLnSpc="true"/>
            <a:p>
              <a:endParaRPr lang="en-US" sz="2400">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
          <p:cNvPicPr>
            <a:picLocks noChangeAspect="true"/>
          </p:cNvPicPr>
          <p:nvPr userDrawn="true"/>
        </p:nvPicPr>
        <p:blipFill>
          <a:blip r:embed="rId1" cstate="screen">
            <a:lum bright="-6000"/>
          </a:blip>
          <a:srcRect/>
          <a:stretch>
            <a:fillRect/>
          </a:stretch>
        </p:blipFill>
        <p:spPr>
          <a:xfrm rot="16200000" flipH="true">
            <a:off x="8707755" y="-1694180"/>
            <a:ext cx="1790065" cy="5178425"/>
          </a:xfrm>
          <a:prstGeom prst="rect">
            <a:avLst/>
          </a:prstGeom>
        </p:spPr>
      </p:pic>
      <p:pic>
        <p:nvPicPr>
          <p:cNvPr id="3" name="图片 2" descr="3"/>
          <p:cNvPicPr>
            <a:picLocks noChangeAspect="true"/>
          </p:cNvPicPr>
          <p:nvPr userDrawn="true"/>
        </p:nvPicPr>
        <p:blipFill>
          <a:blip r:embed="rId2" cstate="screen">
            <a:lum bright="-6000"/>
          </a:blip>
          <a:srcRect/>
          <a:stretch>
            <a:fillRect/>
          </a:stretch>
        </p:blipFill>
        <p:spPr>
          <a:xfrm rot="5400000" flipV="true">
            <a:off x="475615" y="4039870"/>
            <a:ext cx="2338070" cy="3288665"/>
          </a:xfrm>
          <a:prstGeom prst="rect">
            <a:avLst/>
          </a:prstGeom>
        </p:spPr>
      </p:pic>
      <p:sp>
        <p:nvSpPr>
          <p:cNvPr id="24" name="文本框 23"/>
          <p:cNvSpPr txBox="true"/>
          <p:nvPr/>
        </p:nvSpPr>
        <p:spPr>
          <a:xfrm>
            <a:off x="1181735" y="2520950"/>
            <a:ext cx="2107565" cy="1476375"/>
          </a:xfrm>
          <a:prstGeom prst="rect">
            <a:avLst/>
          </a:prstGeom>
          <a:noFill/>
        </p:spPr>
        <p:txBody>
          <a:bodyPr wrap="square" rtlCol="0">
            <a:spAutoFit/>
          </a:bodyPr>
          <a:lstStyle/>
          <a:p>
            <a:pPr algn="ctr"/>
            <a:r>
              <a:rPr lang="zh-CN" altLang="en-US" sz="6600">
                <a:solidFill>
                  <a:srgbClr val="36807A"/>
                </a:solidFill>
                <a:cs typeface="+mn-ea"/>
                <a:sym typeface="+mn-lt"/>
              </a:rPr>
              <a:t>目录</a:t>
            </a:r>
            <a:endParaRPr lang="zh-CN" altLang="en-US" sz="6600">
              <a:solidFill>
                <a:schemeClr val="tx1">
                  <a:lumMod val="95000"/>
                  <a:lumOff val="5000"/>
                </a:schemeClr>
              </a:solidFill>
              <a:cs typeface="+mn-ea"/>
              <a:sym typeface="+mn-lt"/>
            </a:endParaRPr>
          </a:p>
          <a:p>
            <a:pPr algn="ctr"/>
            <a:r>
              <a:rPr lang="zh-CN" altLang="en-US" sz="2400">
                <a:solidFill>
                  <a:srgbClr val="709E9A"/>
                </a:solidFill>
                <a:cs typeface="+mn-ea"/>
                <a:sym typeface="+mn-lt"/>
              </a:rPr>
              <a:t>CONTENTS</a:t>
            </a:r>
            <a:endParaRPr lang="zh-CN" altLang="en-US" sz="2400">
              <a:solidFill>
                <a:srgbClr val="709E9A"/>
              </a:solidFill>
              <a:cs typeface="+mn-ea"/>
              <a:sym typeface="+mn-lt"/>
            </a:endParaRPr>
          </a:p>
        </p:txBody>
      </p:sp>
      <p:sp>
        <p:nvSpPr>
          <p:cNvPr id="18" name="圆角矩形 17"/>
          <p:cNvSpPr/>
          <p:nvPr/>
        </p:nvSpPr>
        <p:spPr>
          <a:xfrm>
            <a:off x="381000" y="360045"/>
            <a:ext cx="11620500" cy="6137910"/>
          </a:xfrm>
          <a:prstGeom prst="roundRect">
            <a:avLst>
              <a:gd name="adj" fmla="val 12745"/>
            </a:avLst>
          </a:prstGeom>
          <a:noFill/>
          <a:ln>
            <a:gradFill>
              <a:gsLst>
                <a:gs pos="12000">
                  <a:srgbClr val="36807A"/>
                </a:gs>
                <a:gs pos="88000">
                  <a:srgbClr val="36807A"/>
                </a:gs>
                <a:gs pos="54000">
                  <a:schemeClr val="bg1">
                    <a:alpha val="0"/>
                  </a:schemeClr>
                </a:gs>
              </a:gsLst>
              <a:lin ang="2700000" scaled="true"/>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4" name="组合 13"/>
          <p:cNvGrpSpPr/>
          <p:nvPr/>
        </p:nvGrpSpPr>
        <p:grpSpPr>
          <a:xfrm>
            <a:off x="4123690" y="1003300"/>
            <a:ext cx="1243330" cy="4958715"/>
            <a:chOff x="8621" y="1589"/>
            <a:chExt cx="1958" cy="7809"/>
          </a:xfrm>
        </p:grpSpPr>
        <p:sp>
          <p:nvSpPr>
            <p:cNvPr id="9" name="圆角矩形 8"/>
            <p:cNvSpPr/>
            <p:nvPr/>
          </p:nvSpPr>
          <p:spPr>
            <a:xfrm>
              <a:off x="8621" y="1589"/>
              <a:ext cx="1959" cy="874"/>
            </a:xfrm>
            <a:prstGeom prst="roundRect">
              <a:avLst>
                <a:gd name="adj" fmla="val 50000"/>
              </a:avLst>
            </a:prstGeom>
            <a:solidFill>
              <a:srgbClr val="3680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cs typeface="+mn-ea"/>
                  <a:sym typeface="+mn-lt"/>
                </a:rPr>
                <a:t>一</a:t>
              </a:r>
              <a:endParaRPr lang="zh-CN" altLang="en-US" sz="3200" dirty="0">
                <a:cs typeface="+mn-ea"/>
                <a:sym typeface="+mn-lt"/>
              </a:endParaRPr>
            </a:p>
          </p:txBody>
        </p:sp>
        <p:sp>
          <p:nvSpPr>
            <p:cNvPr id="17" name="圆角矩形 16"/>
            <p:cNvSpPr/>
            <p:nvPr/>
          </p:nvSpPr>
          <p:spPr>
            <a:xfrm>
              <a:off x="8621" y="2976"/>
              <a:ext cx="1959" cy="874"/>
            </a:xfrm>
            <a:prstGeom prst="roundRect">
              <a:avLst>
                <a:gd name="adj" fmla="val 50000"/>
              </a:avLst>
            </a:prstGeom>
            <a:solidFill>
              <a:srgbClr val="709E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a:cs typeface="+mn-ea"/>
                  <a:sym typeface="+mn-lt"/>
                </a:rPr>
                <a:t>二</a:t>
              </a:r>
              <a:endParaRPr lang="zh-CN" altLang="en-US" sz="3200">
                <a:cs typeface="+mn-ea"/>
                <a:sym typeface="+mn-lt"/>
              </a:endParaRPr>
            </a:p>
          </p:txBody>
        </p:sp>
        <p:sp>
          <p:nvSpPr>
            <p:cNvPr id="20" name="圆角矩形 19"/>
            <p:cNvSpPr/>
            <p:nvPr/>
          </p:nvSpPr>
          <p:spPr>
            <a:xfrm>
              <a:off x="8621" y="4363"/>
              <a:ext cx="1959" cy="874"/>
            </a:xfrm>
            <a:prstGeom prst="roundRect">
              <a:avLst>
                <a:gd name="adj" fmla="val 50000"/>
              </a:avLst>
            </a:prstGeom>
            <a:solidFill>
              <a:srgbClr val="3680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a:cs typeface="+mn-ea"/>
                  <a:sym typeface="+mn-lt"/>
                </a:rPr>
                <a:t>三</a:t>
              </a:r>
              <a:endParaRPr lang="zh-CN" altLang="en-US" sz="3200">
                <a:cs typeface="+mn-ea"/>
                <a:sym typeface="+mn-lt"/>
              </a:endParaRPr>
            </a:p>
          </p:txBody>
        </p:sp>
        <p:sp>
          <p:nvSpPr>
            <p:cNvPr id="22" name="圆角矩形 21"/>
            <p:cNvSpPr/>
            <p:nvPr/>
          </p:nvSpPr>
          <p:spPr>
            <a:xfrm>
              <a:off x="8621" y="5750"/>
              <a:ext cx="1959" cy="874"/>
            </a:xfrm>
            <a:prstGeom prst="roundRect">
              <a:avLst>
                <a:gd name="adj" fmla="val 50000"/>
              </a:avLst>
            </a:prstGeom>
            <a:solidFill>
              <a:srgbClr val="709E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a:cs typeface="+mn-ea"/>
                  <a:sym typeface="+mn-lt"/>
                </a:rPr>
                <a:t>四</a:t>
              </a:r>
              <a:endParaRPr lang="zh-CN" altLang="en-US" sz="3200">
                <a:cs typeface="+mn-ea"/>
                <a:sym typeface="+mn-lt"/>
              </a:endParaRPr>
            </a:p>
          </p:txBody>
        </p:sp>
        <p:sp>
          <p:nvSpPr>
            <p:cNvPr id="8" name="圆角矩形 7"/>
            <p:cNvSpPr/>
            <p:nvPr/>
          </p:nvSpPr>
          <p:spPr>
            <a:xfrm>
              <a:off x="8621" y="7137"/>
              <a:ext cx="1959" cy="874"/>
            </a:xfrm>
            <a:prstGeom prst="roundRect">
              <a:avLst>
                <a:gd name="adj" fmla="val 50000"/>
              </a:avLst>
            </a:prstGeom>
            <a:solidFill>
              <a:srgbClr val="3680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a:cs typeface="+mn-ea"/>
                  <a:sym typeface="+mn-lt"/>
                </a:rPr>
                <a:t>五</a:t>
              </a:r>
              <a:endParaRPr lang="zh-CN" altLang="en-US" sz="3200">
                <a:cs typeface="+mn-ea"/>
                <a:sym typeface="+mn-lt"/>
              </a:endParaRPr>
            </a:p>
          </p:txBody>
        </p:sp>
        <p:sp>
          <p:nvSpPr>
            <p:cNvPr id="10" name="圆角矩形 9"/>
            <p:cNvSpPr/>
            <p:nvPr/>
          </p:nvSpPr>
          <p:spPr>
            <a:xfrm>
              <a:off x="8621" y="8524"/>
              <a:ext cx="1959" cy="874"/>
            </a:xfrm>
            <a:prstGeom prst="roundRect">
              <a:avLst>
                <a:gd name="adj" fmla="val 50000"/>
              </a:avLst>
            </a:prstGeom>
            <a:solidFill>
              <a:srgbClr val="709E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a:cs typeface="+mn-ea"/>
                  <a:sym typeface="+mn-lt"/>
                </a:rPr>
                <a:t>六</a:t>
              </a:r>
              <a:endParaRPr lang="zh-CN" altLang="en-US" sz="3200">
                <a:cs typeface="+mn-ea"/>
                <a:sym typeface="+mn-lt"/>
              </a:endParaRPr>
            </a:p>
          </p:txBody>
        </p:sp>
      </p:grpSp>
      <p:grpSp>
        <p:nvGrpSpPr>
          <p:cNvPr id="15" name="组合 14"/>
          <p:cNvGrpSpPr/>
          <p:nvPr/>
        </p:nvGrpSpPr>
        <p:grpSpPr>
          <a:xfrm>
            <a:off x="6201410" y="1074738"/>
            <a:ext cx="5725160" cy="4815840"/>
            <a:chOff x="10137" y="1804"/>
            <a:chExt cx="9016" cy="7584"/>
          </a:xfrm>
        </p:grpSpPr>
        <p:sp>
          <p:nvSpPr>
            <p:cNvPr id="11" name="文本框 10"/>
            <p:cNvSpPr txBox="true"/>
            <p:nvPr/>
          </p:nvSpPr>
          <p:spPr>
            <a:xfrm>
              <a:off x="10137" y="1804"/>
              <a:ext cx="5013" cy="725"/>
            </a:xfrm>
            <a:prstGeom prst="rect">
              <a:avLst/>
            </a:prstGeom>
            <a:noFill/>
          </p:spPr>
          <p:txBody>
            <a:bodyPr wrap="square" rtlCol="0">
              <a:spAutoFit/>
            </a:bodyPr>
            <a:lstStyle/>
            <a:p>
              <a:pPr algn="l"/>
              <a:r>
                <a:rPr lang="zh-CN" altLang="en-US" sz="2400" dirty="0">
                  <a:solidFill>
                    <a:schemeClr val="tx1">
                      <a:lumMod val="95000"/>
                      <a:lumOff val="5000"/>
                    </a:schemeClr>
                  </a:solidFill>
                  <a:cs typeface="+mn-ea"/>
                  <a:sym typeface="+mn-lt"/>
                </a:rPr>
                <a:t>总体情况</a:t>
              </a:r>
              <a:endParaRPr lang="zh-CN" altLang="en-US" sz="2400" dirty="0">
                <a:solidFill>
                  <a:schemeClr val="tx1">
                    <a:lumMod val="95000"/>
                    <a:lumOff val="5000"/>
                  </a:schemeClr>
                </a:solidFill>
                <a:cs typeface="+mn-ea"/>
                <a:sym typeface="+mn-lt"/>
              </a:endParaRPr>
            </a:p>
          </p:txBody>
        </p:sp>
        <p:sp>
          <p:nvSpPr>
            <p:cNvPr id="19" name="文本框 18"/>
            <p:cNvSpPr txBox="true"/>
            <p:nvPr/>
          </p:nvSpPr>
          <p:spPr>
            <a:xfrm>
              <a:off x="10137" y="3176"/>
              <a:ext cx="7558" cy="725"/>
            </a:xfrm>
            <a:prstGeom prst="rect">
              <a:avLst/>
            </a:prstGeom>
            <a:noFill/>
          </p:spPr>
          <p:txBody>
            <a:bodyPr wrap="square" rtlCol="0">
              <a:spAutoFit/>
            </a:bodyPr>
            <a:lstStyle/>
            <a:p>
              <a:pPr algn="l"/>
              <a:r>
                <a:rPr lang="zh-CN" altLang="en-US" sz="2400">
                  <a:solidFill>
                    <a:schemeClr val="tx1">
                      <a:lumMod val="95000"/>
                      <a:lumOff val="5000"/>
                    </a:schemeClr>
                  </a:solidFill>
                  <a:cs typeface="+mn-ea"/>
                  <a:sym typeface="+mn-lt"/>
                </a:rPr>
                <a:t>主动公开政府信息情况</a:t>
              </a:r>
              <a:endParaRPr lang="zh-CN" altLang="en-US" sz="2400">
                <a:solidFill>
                  <a:schemeClr val="tx1">
                    <a:lumMod val="95000"/>
                    <a:lumOff val="5000"/>
                  </a:schemeClr>
                </a:solidFill>
                <a:cs typeface="+mn-ea"/>
                <a:sym typeface="+mn-lt"/>
              </a:endParaRPr>
            </a:p>
          </p:txBody>
        </p:sp>
        <p:sp>
          <p:nvSpPr>
            <p:cNvPr id="21" name="文本框 20"/>
            <p:cNvSpPr txBox="true"/>
            <p:nvPr/>
          </p:nvSpPr>
          <p:spPr>
            <a:xfrm>
              <a:off x="10137" y="4548"/>
              <a:ext cx="8948" cy="725"/>
            </a:xfrm>
            <a:prstGeom prst="rect">
              <a:avLst/>
            </a:prstGeom>
            <a:noFill/>
          </p:spPr>
          <p:txBody>
            <a:bodyPr wrap="square" rtlCol="0">
              <a:spAutoFit/>
            </a:bodyPr>
            <a:lstStyle/>
            <a:p>
              <a:pPr algn="l"/>
              <a:r>
                <a:rPr lang="zh-CN" altLang="en-US" sz="2400">
                  <a:solidFill>
                    <a:schemeClr val="tx1">
                      <a:lumMod val="95000"/>
                      <a:lumOff val="5000"/>
                    </a:schemeClr>
                  </a:solidFill>
                  <a:cs typeface="+mn-ea"/>
                  <a:sym typeface="+mn-lt"/>
                </a:rPr>
                <a:t>收到和处理政府信息公开申请情况</a:t>
              </a:r>
              <a:endParaRPr lang="zh-CN" altLang="en-US" sz="2400">
                <a:solidFill>
                  <a:schemeClr val="tx1">
                    <a:lumMod val="95000"/>
                    <a:lumOff val="5000"/>
                  </a:schemeClr>
                </a:solidFill>
                <a:cs typeface="+mn-ea"/>
                <a:sym typeface="+mn-lt"/>
              </a:endParaRPr>
            </a:p>
          </p:txBody>
        </p:sp>
        <p:sp>
          <p:nvSpPr>
            <p:cNvPr id="23" name="文本框 22"/>
            <p:cNvSpPr txBox="true"/>
            <p:nvPr/>
          </p:nvSpPr>
          <p:spPr>
            <a:xfrm>
              <a:off x="10137" y="5920"/>
              <a:ext cx="9017" cy="725"/>
            </a:xfrm>
            <a:prstGeom prst="rect">
              <a:avLst/>
            </a:prstGeom>
            <a:noFill/>
          </p:spPr>
          <p:txBody>
            <a:bodyPr wrap="square" rtlCol="0">
              <a:spAutoFit/>
            </a:bodyPr>
            <a:lstStyle/>
            <a:p>
              <a:pPr algn="l"/>
              <a:r>
                <a:rPr lang="zh-CN" altLang="en-US" sz="2400">
                  <a:solidFill>
                    <a:schemeClr val="tx1">
                      <a:lumMod val="95000"/>
                      <a:lumOff val="5000"/>
                    </a:schemeClr>
                  </a:solidFill>
                  <a:cs typeface="+mn-ea"/>
                  <a:sym typeface="+mn-lt"/>
                </a:rPr>
                <a:t>政府信息公开行政复议、行政诉讼情况</a:t>
              </a:r>
              <a:endParaRPr lang="zh-CN" altLang="en-US" sz="2400">
                <a:solidFill>
                  <a:schemeClr val="tx1">
                    <a:lumMod val="95000"/>
                    <a:lumOff val="5000"/>
                  </a:schemeClr>
                </a:solidFill>
                <a:cs typeface="+mn-ea"/>
                <a:sym typeface="+mn-lt"/>
              </a:endParaRPr>
            </a:p>
          </p:txBody>
        </p:sp>
        <p:sp>
          <p:nvSpPr>
            <p:cNvPr id="12" name="文本框 11"/>
            <p:cNvSpPr txBox="true"/>
            <p:nvPr/>
          </p:nvSpPr>
          <p:spPr>
            <a:xfrm>
              <a:off x="10137" y="7292"/>
              <a:ext cx="7981" cy="725"/>
            </a:xfrm>
            <a:prstGeom prst="rect">
              <a:avLst/>
            </a:prstGeom>
            <a:noFill/>
          </p:spPr>
          <p:txBody>
            <a:bodyPr wrap="square" rtlCol="0">
              <a:spAutoFit/>
            </a:bodyPr>
            <a:p>
              <a:pPr algn="l"/>
              <a:r>
                <a:rPr lang="zh-CN" altLang="en-US" sz="2400">
                  <a:solidFill>
                    <a:schemeClr val="tx1">
                      <a:lumMod val="95000"/>
                      <a:lumOff val="5000"/>
                    </a:schemeClr>
                  </a:solidFill>
                  <a:cs typeface="+mn-ea"/>
                  <a:sym typeface="+mn-lt"/>
                </a:rPr>
                <a:t>存在的主要问题及改进情况</a:t>
              </a:r>
              <a:endParaRPr lang="zh-CN" altLang="en-US" sz="2400">
                <a:solidFill>
                  <a:schemeClr val="tx1">
                    <a:lumMod val="95000"/>
                    <a:lumOff val="5000"/>
                  </a:schemeClr>
                </a:solidFill>
                <a:cs typeface="+mn-ea"/>
                <a:sym typeface="+mn-lt"/>
              </a:endParaRPr>
            </a:p>
          </p:txBody>
        </p:sp>
        <p:sp>
          <p:nvSpPr>
            <p:cNvPr id="13" name="文本框 12"/>
            <p:cNvSpPr txBox="true"/>
            <p:nvPr/>
          </p:nvSpPr>
          <p:spPr>
            <a:xfrm>
              <a:off x="10137" y="8664"/>
              <a:ext cx="6951" cy="725"/>
            </a:xfrm>
            <a:prstGeom prst="rect">
              <a:avLst/>
            </a:prstGeom>
            <a:noFill/>
          </p:spPr>
          <p:txBody>
            <a:bodyPr wrap="square" rtlCol="0">
              <a:spAutoFit/>
            </a:bodyPr>
            <a:lstStyle/>
            <a:p>
              <a:pPr algn="l"/>
              <a:r>
                <a:rPr lang="zh-CN" altLang="en-US" sz="2400">
                  <a:solidFill>
                    <a:schemeClr val="tx1">
                      <a:lumMod val="95000"/>
                      <a:lumOff val="5000"/>
                    </a:schemeClr>
                  </a:solidFill>
                  <a:cs typeface="+mn-ea"/>
                  <a:sym typeface="+mn-lt"/>
                </a:rPr>
                <a:t>其他需要报告的事项</a:t>
              </a:r>
              <a:endParaRPr lang="zh-CN" altLang="en-US" sz="2400">
                <a:solidFill>
                  <a:schemeClr val="tx1">
                    <a:lumMod val="95000"/>
                    <a:lumOff val="5000"/>
                  </a:schemeClr>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par>
                          <p:cTn id="17" fill="hold">
                            <p:stCondLst>
                              <p:cond delay="1000"/>
                            </p:stCondLst>
                            <p:childTnLst>
                              <p:par>
                                <p:cTn id="18" presetID="1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500"/>
                                        <p:tgtEl>
                                          <p:spTgt spid="24"/>
                                        </p:tgtEl>
                                        <p:attrNameLst>
                                          <p:attrName>ppt_y</p:attrName>
                                        </p:attrNameLst>
                                      </p:cBhvr>
                                      <p:tavLst>
                                        <p:tav tm="0">
                                          <p:val>
                                            <p:strVal val="#ppt_y+#ppt_h*1.125000"/>
                                          </p:val>
                                        </p:tav>
                                        <p:tav tm="100000">
                                          <p:val>
                                            <p:strVal val="#ppt_y"/>
                                          </p:val>
                                        </p:tav>
                                      </p:tavLst>
                                    </p:anim>
                                    <p:animEffect transition="in" filter="wipe(up)">
                                      <p:cBhvr>
                                        <p:cTn id="2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8" grpId="0" bldLvl="0" animBg="tru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圆角矩形 17"/>
          <p:cNvSpPr/>
          <p:nvPr/>
        </p:nvSpPr>
        <p:spPr>
          <a:xfrm>
            <a:off x="381000" y="360045"/>
            <a:ext cx="11620500" cy="6137910"/>
          </a:xfrm>
          <a:prstGeom prst="roundRect">
            <a:avLst>
              <a:gd name="adj" fmla="val 12745"/>
            </a:avLst>
          </a:prstGeom>
          <a:noFill/>
          <a:ln>
            <a:gradFill>
              <a:gsLst>
                <a:gs pos="12000">
                  <a:srgbClr val="36807A"/>
                </a:gs>
                <a:gs pos="88000">
                  <a:srgbClr val="36807A"/>
                </a:gs>
                <a:gs pos="54000">
                  <a:schemeClr val="bg1">
                    <a:alpha val="0"/>
                  </a:schemeClr>
                </a:gs>
              </a:gsLst>
              <a:lin ang="2700000" scaled="true"/>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p:cNvSpPr/>
          <p:nvPr/>
        </p:nvSpPr>
        <p:spPr>
          <a:xfrm>
            <a:off x="2489835" y="2599055"/>
            <a:ext cx="1659890" cy="1659890"/>
          </a:xfrm>
          <a:prstGeom prst="ellipse">
            <a:avLst/>
          </a:prstGeom>
          <a:solidFill>
            <a:srgbClr val="709E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a:cs typeface="+mn-ea"/>
                <a:sym typeface="+mn-lt"/>
              </a:rPr>
              <a:t>一</a:t>
            </a:r>
            <a:endParaRPr lang="zh-CN" altLang="en-US" sz="6000">
              <a:cs typeface="+mn-ea"/>
              <a:sym typeface="+mn-lt"/>
            </a:endParaRPr>
          </a:p>
        </p:txBody>
      </p:sp>
      <p:sp>
        <p:nvSpPr>
          <p:cNvPr id="4" name="文本框 3"/>
          <p:cNvSpPr txBox="true"/>
          <p:nvPr/>
        </p:nvSpPr>
        <p:spPr>
          <a:xfrm>
            <a:off x="4846320" y="2875598"/>
            <a:ext cx="5396865" cy="1014730"/>
          </a:xfrm>
          <a:prstGeom prst="rect">
            <a:avLst/>
          </a:prstGeom>
          <a:noFill/>
        </p:spPr>
        <p:txBody>
          <a:bodyPr wrap="square" rtlCol="0">
            <a:spAutoFit/>
          </a:bodyPr>
          <a:lstStyle/>
          <a:p>
            <a:pPr algn="l"/>
            <a:r>
              <a:rPr lang="zh-CN" altLang="en-US" sz="6000">
                <a:gradFill>
                  <a:gsLst>
                    <a:gs pos="0">
                      <a:srgbClr val="709E9A"/>
                    </a:gs>
                    <a:gs pos="100000">
                      <a:srgbClr val="36807A"/>
                    </a:gs>
                  </a:gsLst>
                  <a:lin ang="5400000" scaled="false"/>
                </a:gradFill>
                <a:cs typeface="+mn-ea"/>
                <a:sym typeface="+mn-lt"/>
              </a:rPr>
              <a:t>总体情况</a:t>
            </a:r>
            <a:endParaRPr lang="zh-CN" altLang="en-US" sz="6000">
              <a:gradFill>
                <a:gsLst>
                  <a:gs pos="0">
                    <a:srgbClr val="709E9A"/>
                  </a:gs>
                  <a:gs pos="100000">
                    <a:srgbClr val="36807A"/>
                  </a:gs>
                </a:gsLst>
                <a:lin ang="5400000" scaled="false"/>
              </a:gradFill>
              <a:cs typeface="+mn-ea"/>
              <a:sym typeface="+mn-lt"/>
            </a:endParaRPr>
          </a:p>
        </p:txBody>
      </p:sp>
      <p:pic>
        <p:nvPicPr>
          <p:cNvPr id="5" name="图片 4" descr="1"/>
          <p:cNvPicPr>
            <a:picLocks noChangeAspect="true"/>
          </p:cNvPicPr>
          <p:nvPr userDrawn="true"/>
        </p:nvPicPr>
        <p:blipFill>
          <a:blip r:embed="rId1" cstate="screen">
            <a:lum bright="-6000"/>
          </a:blip>
          <a:srcRect/>
          <a:stretch>
            <a:fillRect/>
          </a:stretch>
        </p:blipFill>
        <p:spPr>
          <a:xfrm rot="16200000" flipH="true">
            <a:off x="8251825" y="-1915795"/>
            <a:ext cx="2024380" cy="5855970"/>
          </a:xfrm>
          <a:prstGeom prst="rect">
            <a:avLst/>
          </a:prstGeom>
        </p:spPr>
      </p:pic>
      <p:pic>
        <p:nvPicPr>
          <p:cNvPr id="6" name="图片 5" descr="3"/>
          <p:cNvPicPr>
            <a:picLocks noChangeAspect="true"/>
          </p:cNvPicPr>
          <p:nvPr userDrawn="true"/>
        </p:nvPicPr>
        <p:blipFill>
          <a:blip r:embed="rId2" cstate="screen">
            <a:lum bright="-6000"/>
          </a:blip>
          <a:srcRect/>
          <a:stretch>
            <a:fillRect/>
          </a:stretch>
        </p:blipFill>
        <p:spPr>
          <a:xfrm rot="5400000" flipV="true">
            <a:off x="548640" y="3614420"/>
            <a:ext cx="2696210" cy="37928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par>
                          <p:cTn id="17" fill="hold">
                            <p:stCondLst>
                              <p:cond delay="1000"/>
                            </p:stCondLst>
                            <p:childTnLst>
                              <p:par>
                                <p:cTn id="18" presetID="23" presetClass="entr" presetSubtype="272"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strVal val="2/3*#ppt_w"/>
                                          </p:val>
                                        </p:tav>
                                        <p:tav tm="100000">
                                          <p:val>
                                            <p:strVal val="#ppt_w"/>
                                          </p:val>
                                        </p:tav>
                                      </p:tavLst>
                                    </p:anim>
                                    <p:anim calcmode="lin" valueType="num">
                                      <p:cBhvr>
                                        <p:cTn id="21" dur="500" fill="hold"/>
                                        <p:tgtEl>
                                          <p:spTgt spid="13"/>
                                        </p:tgtEl>
                                        <p:attrNameLst>
                                          <p:attrName>ppt_h</p:attrName>
                                        </p:attrNameLst>
                                      </p:cBhvr>
                                      <p:tavLst>
                                        <p:tav tm="0">
                                          <p:val>
                                            <p:strVal val="2/3*#ppt_h"/>
                                          </p:val>
                                        </p:tav>
                                        <p:tav tm="100000">
                                          <p:val>
                                            <p:strVal val="#ppt_h"/>
                                          </p:val>
                                        </p:tav>
                                      </p:tavLst>
                                    </p:anim>
                                  </p:childTnLst>
                                </p:cTn>
                              </p:par>
                            </p:childTnLst>
                          </p:cTn>
                        </p:par>
                        <p:par>
                          <p:cTn id="22" fill="hold">
                            <p:stCondLst>
                              <p:cond delay="1500"/>
                            </p:stCondLst>
                            <p:childTnLst>
                              <p:par>
                                <p:cTn id="23" presetID="12" presetClass="entr" presetSubtype="4"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p:tgtEl>
                                          <p:spTgt spid="4"/>
                                        </p:tgtEl>
                                        <p:attrNameLst>
                                          <p:attrName>ppt_y</p:attrName>
                                        </p:attrNameLst>
                                      </p:cBhvr>
                                      <p:tavLst>
                                        <p:tav tm="0">
                                          <p:val>
                                            <p:strVal val="#ppt_y+#ppt_h*1.125000"/>
                                          </p:val>
                                        </p:tav>
                                        <p:tav tm="100000">
                                          <p:val>
                                            <p:strVal val="#ppt_y"/>
                                          </p:val>
                                        </p:tav>
                                      </p:tavLst>
                                    </p:anim>
                                    <p:animEffect transition="in" filter="wipe(up)">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true"/>
      <p:bldP spid="13" grpId="0" bldLvl="0" animBg="true"/>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true"/>
          <p:nvPr/>
        </p:nvSpPr>
        <p:spPr>
          <a:xfrm>
            <a:off x="1726565" y="1298575"/>
            <a:ext cx="4089400" cy="374650"/>
          </a:xfrm>
          <a:prstGeom prst="rect">
            <a:avLst/>
          </a:prstGeom>
          <a:noFill/>
        </p:spPr>
        <p:txBody>
          <a:bodyPr lIns="68571" tIns="34285" rIns="68571" bIns="34285">
            <a:spAutoFit/>
          </a:bodyPr>
          <a:lstStyle/>
          <a:p>
            <a:pPr marL="0" marR="0" lvl="0" indent="0" algn="l" defTabSz="914400" eaLnBrk="1" fontAlgn="auto" latinLnBrk="0" hangingPunct="1">
              <a:lnSpc>
                <a:spcPct val="100000"/>
              </a:lnSpc>
              <a:spcBef>
                <a:spcPts val="0"/>
              </a:spcBef>
              <a:spcAft>
                <a:spcPts val="0"/>
              </a:spcAft>
              <a:buClrTx/>
              <a:buSzTx/>
              <a:buFont typeface="Arial" panose="02080604020202020204" pitchFamily="34" charset="0"/>
              <a:buNone/>
              <a:defRPr/>
            </a:pPr>
            <a:r>
              <a:rPr kumimoji="0" lang="zh-CN" altLang="en-US" sz="2000" b="1" i="0" u="none" strike="noStrike" kern="0" cap="none" spc="0" normalizeH="0" baseline="0" noProof="0" dirty="0">
                <a:ln>
                  <a:noFill/>
                </a:ln>
                <a:solidFill>
                  <a:srgbClr val="709E9A"/>
                </a:solidFill>
                <a:effectLst/>
                <a:uLnTx/>
                <a:uFillTx/>
                <a:cs typeface="+mn-ea"/>
                <a:sym typeface="+mn-lt"/>
              </a:rPr>
              <a:t>做好政府信息公开常态化工作</a:t>
            </a:r>
            <a:endParaRPr kumimoji="0" lang="zh-CN" altLang="en-US" sz="2000" b="1" i="0" u="none" strike="noStrike" kern="0" cap="none" spc="0" normalizeH="0" baseline="0" noProof="0" dirty="0">
              <a:ln>
                <a:noFill/>
              </a:ln>
              <a:solidFill>
                <a:srgbClr val="709E9A"/>
              </a:solidFill>
              <a:effectLst/>
              <a:uLnTx/>
              <a:uFillTx/>
              <a:cs typeface="+mn-ea"/>
              <a:sym typeface="+mn-lt"/>
            </a:endParaRPr>
          </a:p>
        </p:txBody>
      </p:sp>
      <p:sp>
        <p:nvSpPr>
          <p:cNvPr id="4" name="TextBox 3"/>
          <p:cNvSpPr txBox="true"/>
          <p:nvPr/>
        </p:nvSpPr>
        <p:spPr>
          <a:xfrm>
            <a:off x="1726565" y="4124325"/>
            <a:ext cx="4089400" cy="374650"/>
          </a:xfrm>
          <a:prstGeom prst="rect">
            <a:avLst/>
          </a:prstGeom>
          <a:noFill/>
        </p:spPr>
        <p:txBody>
          <a:bodyPr lIns="68571" tIns="34285" rIns="68571" bIns="34285">
            <a:spAutoFit/>
          </a:bodyPr>
          <a:lstStyle/>
          <a:p>
            <a:pPr marL="0" marR="0" lvl="0" indent="0" algn="l" defTabSz="914400" eaLnBrk="1" fontAlgn="auto" latinLnBrk="0" hangingPunct="1">
              <a:lnSpc>
                <a:spcPct val="100000"/>
              </a:lnSpc>
              <a:spcBef>
                <a:spcPts val="0"/>
              </a:spcBef>
              <a:spcAft>
                <a:spcPts val="0"/>
              </a:spcAft>
              <a:buClrTx/>
              <a:buSzTx/>
              <a:buFont typeface="Arial" panose="02080604020202020204" pitchFamily="34" charset="0"/>
              <a:buNone/>
              <a:defRPr/>
            </a:pPr>
            <a:r>
              <a:rPr kumimoji="0" lang="zh-CN" altLang="en-US" sz="2000" b="1" i="0" u="none" strike="noStrike" kern="0" cap="none" spc="0" normalizeH="0" baseline="0" noProof="0" dirty="0">
                <a:ln>
                  <a:noFill/>
                </a:ln>
                <a:solidFill>
                  <a:srgbClr val="709E9A"/>
                </a:solidFill>
                <a:effectLst/>
                <a:uLnTx/>
                <a:uFillTx/>
                <a:cs typeface="+mn-ea"/>
                <a:sym typeface="+mn-lt"/>
              </a:rPr>
              <a:t>强化政策解读</a:t>
            </a:r>
            <a:endParaRPr kumimoji="0" lang="zh-CN" altLang="en-US" sz="2000" b="1" i="0" u="none" strike="noStrike" kern="0" cap="none" spc="0" normalizeH="0" baseline="0" noProof="0" dirty="0">
              <a:ln>
                <a:noFill/>
              </a:ln>
              <a:solidFill>
                <a:srgbClr val="709E9A"/>
              </a:solidFill>
              <a:effectLst/>
              <a:uLnTx/>
              <a:uFillTx/>
              <a:cs typeface="+mn-ea"/>
              <a:sym typeface="+mn-lt"/>
            </a:endParaRPr>
          </a:p>
        </p:txBody>
      </p:sp>
      <p:sp>
        <p:nvSpPr>
          <p:cNvPr id="6" name="TextBox 5"/>
          <p:cNvSpPr txBox="true"/>
          <p:nvPr/>
        </p:nvSpPr>
        <p:spPr>
          <a:xfrm>
            <a:off x="1726565" y="2842895"/>
            <a:ext cx="4089400" cy="374650"/>
          </a:xfrm>
          <a:prstGeom prst="rect">
            <a:avLst/>
          </a:prstGeom>
          <a:noFill/>
        </p:spPr>
        <p:txBody>
          <a:bodyPr lIns="68571" tIns="34285" rIns="68571" bIns="34285">
            <a:spAutoFit/>
          </a:bodyPr>
          <a:lstStyle/>
          <a:p>
            <a:pPr marL="0" marR="0" lvl="0" indent="0" algn="l" defTabSz="914400" eaLnBrk="1" fontAlgn="auto" latinLnBrk="0" hangingPunct="1">
              <a:lnSpc>
                <a:spcPct val="100000"/>
              </a:lnSpc>
              <a:spcBef>
                <a:spcPts val="0"/>
              </a:spcBef>
              <a:spcAft>
                <a:spcPts val="0"/>
              </a:spcAft>
              <a:buClrTx/>
              <a:buSzTx/>
              <a:buFont typeface="Arial" panose="02080604020202020204" pitchFamily="34" charset="0"/>
              <a:buNone/>
              <a:defRPr/>
            </a:pPr>
            <a:r>
              <a:rPr kumimoji="0" lang="zh-CN" altLang="en-US" sz="2000" b="1" i="0" u="none" strike="noStrike" kern="0" cap="none" spc="0" normalizeH="0" baseline="0" noProof="0" dirty="0">
                <a:ln>
                  <a:noFill/>
                </a:ln>
                <a:solidFill>
                  <a:srgbClr val="709E9A"/>
                </a:solidFill>
                <a:effectLst/>
                <a:uLnTx/>
                <a:uFillTx/>
                <a:cs typeface="+mn-ea"/>
                <a:sym typeface="+mn-lt"/>
              </a:rPr>
              <a:t>高效回应社会关切</a:t>
            </a:r>
            <a:endParaRPr kumimoji="0" lang="zh-CN" altLang="en-US" sz="2000" b="1" i="0" u="none" strike="noStrike" kern="0" cap="none" spc="0" normalizeH="0" baseline="0" noProof="0" dirty="0">
              <a:ln>
                <a:noFill/>
              </a:ln>
              <a:solidFill>
                <a:srgbClr val="709E9A"/>
              </a:solidFill>
              <a:effectLst/>
              <a:uLnTx/>
              <a:uFillTx/>
              <a:cs typeface="+mn-ea"/>
              <a:sym typeface="+mn-lt"/>
            </a:endParaRPr>
          </a:p>
        </p:txBody>
      </p:sp>
      <p:sp>
        <p:nvSpPr>
          <p:cNvPr id="8" name="椭圆 7"/>
          <p:cNvSpPr/>
          <p:nvPr/>
        </p:nvSpPr>
        <p:spPr bwMode="auto">
          <a:xfrm>
            <a:off x="1017905" y="1214120"/>
            <a:ext cx="543560" cy="543560"/>
          </a:xfrm>
          <a:prstGeom prst="ellipse">
            <a:avLst/>
          </a:prstGeom>
          <a:solidFill>
            <a:srgbClr val="709E9A"/>
          </a:solidFill>
          <a:ln w="9525" cap="flat" cmpd="sng" algn="ctr">
            <a:noFill/>
            <a:prstDash val="solid"/>
            <a:round/>
            <a:headEnd type="none" w="med" len="med"/>
            <a:tailEnd type="none" w="med" len="med"/>
          </a:ln>
          <a:effectLst/>
        </p:spPr>
        <p:txBody>
          <a:bodyPr vert="horz" wrap="square" lIns="68571" tIns="34285" rIns="68571" bIns="34285" numCol="1" rtlCol="0" anchor="t" anchorCtr="false" compatLnSpc="true"/>
          <a:lstStyle/>
          <a:p>
            <a:pPr marL="0" marR="0" lvl="0" indent="0" algn="ctr" defTabSz="685165"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srgbClr val="FFFFFF"/>
                </a:solidFill>
                <a:effectLst/>
                <a:uLnTx/>
                <a:uFillTx/>
                <a:cs typeface="+mn-ea"/>
                <a:sym typeface="+mn-lt"/>
              </a:rPr>
              <a:t>1</a:t>
            </a:r>
            <a:endParaRPr kumimoji="0" lang="en-US" altLang="zh-CN" sz="2400" b="1" i="0" u="none" strike="noStrike" kern="0" cap="none" spc="0" normalizeH="0" baseline="0" noProof="0" dirty="0">
              <a:ln>
                <a:noFill/>
              </a:ln>
              <a:solidFill>
                <a:srgbClr val="FFFFFF"/>
              </a:solidFill>
              <a:effectLst/>
              <a:uLnTx/>
              <a:uFillTx/>
              <a:cs typeface="+mn-ea"/>
              <a:sym typeface="+mn-lt"/>
            </a:endParaRPr>
          </a:p>
        </p:txBody>
      </p:sp>
      <p:sp>
        <p:nvSpPr>
          <p:cNvPr id="9" name="椭圆 8"/>
          <p:cNvSpPr/>
          <p:nvPr/>
        </p:nvSpPr>
        <p:spPr bwMode="auto">
          <a:xfrm>
            <a:off x="1017905" y="2758440"/>
            <a:ext cx="543560" cy="543560"/>
          </a:xfrm>
          <a:prstGeom prst="ellipse">
            <a:avLst/>
          </a:prstGeom>
          <a:solidFill>
            <a:srgbClr val="709E9A"/>
          </a:solidFill>
          <a:ln w="9525" cap="flat" cmpd="sng" algn="ctr">
            <a:noFill/>
            <a:prstDash val="solid"/>
            <a:round/>
            <a:headEnd type="none" w="med" len="med"/>
            <a:tailEnd type="none" w="med" len="med"/>
          </a:ln>
          <a:effectLst/>
        </p:spPr>
        <p:txBody>
          <a:bodyPr vert="horz" wrap="square" lIns="68571" tIns="34285" rIns="68571" bIns="34285" numCol="1" rtlCol="0" anchor="t" anchorCtr="false" compatLnSpc="true"/>
          <a:lstStyle/>
          <a:p>
            <a:pPr marL="0" marR="0" lvl="0" indent="0" algn="ctr" defTabSz="685165"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srgbClr val="FFFFFF"/>
                </a:solidFill>
                <a:effectLst/>
                <a:uLnTx/>
                <a:uFillTx/>
                <a:cs typeface="+mn-ea"/>
                <a:sym typeface="+mn-lt"/>
              </a:rPr>
              <a:t>2</a:t>
            </a:r>
            <a:endParaRPr kumimoji="0" lang="en-US" altLang="zh-CN" sz="2400" b="1" i="0" u="none" strike="noStrike" kern="0" cap="none" spc="0" normalizeH="0" baseline="0" noProof="0" dirty="0">
              <a:ln>
                <a:noFill/>
              </a:ln>
              <a:solidFill>
                <a:srgbClr val="FFFFFF"/>
              </a:solidFill>
              <a:effectLst/>
              <a:uLnTx/>
              <a:uFillTx/>
              <a:cs typeface="+mn-ea"/>
              <a:sym typeface="+mn-lt"/>
            </a:endParaRPr>
          </a:p>
        </p:txBody>
      </p:sp>
      <p:sp>
        <p:nvSpPr>
          <p:cNvPr id="10" name="椭圆 9"/>
          <p:cNvSpPr/>
          <p:nvPr/>
        </p:nvSpPr>
        <p:spPr bwMode="auto">
          <a:xfrm>
            <a:off x="1017905" y="4039870"/>
            <a:ext cx="543560" cy="543560"/>
          </a:xfrm>
          <a:prstGeom prst="ellipse">
            <a:avLst/>
          </a:prstGeom>
          <a:solidFill>
            <a:srgbClr val="709E9A"/>
          </a:solidFill>
          <a:ln w="9525" cap="flat" cmpd="sng" algn="ctr">
            <a:noFill/>
            <a:prstDash val="solid"/>
            <a:round/>
            <a:headEnd type="none" w="med" len="med"/>
            <a:tailEnd type="none" w="med" len="med"/>
          </a:ln>
          <a:effectLst/>
        </p:spPr>
        <p:txBody>
          <a:bodyPr vert="horz" wrap="square" lIns="68571" tIns="34285" rIns="68571" bIns="34285" numCol="1" rtlCol="0" anchor="t" anchorCtr="false" compatLnSpc="true"/>
          <a:lstStyle/>
          <a:p>
            <a:pPr marL="0" marR="0" lvl="0" indent="0" algn="ctr" defTabSz="685165"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srgbClr val="FFFFFF"/>
                </a:solidFill>
                <a:effectLst/>
                <a:uLnTx/>
                <a:uFillTx/>
                <a:cs typeface="+mn-ea"/>
                <a:sym typeface="+mn-lt"/>
              </a:rPr>
              <a:t>3</a:t>
            </a:r>
            <a:endParaRPr kumimoji="0" lang="en-US" altLang="zh-CN" sz="2400" b="1" i="0" u="none" strike="noStrike" kern="0" cap="none" spc="0" normalizeH="0" baseline="0" noProof="0" dirty="0">
              <a:ln>
                <a:noFill/>
              </a:ln>
              <a:solidFill>
                <a:srgbClr val="FFFFFF"/>
              </a:solidFill>
              <a:effectLst/>
              <a:uLnTx/>
              <a:uFillTx/>
              <a:cs typeface="+mn-ea"/>
              <a:sym typeface="+mn-lt"/>
            </a:endParaRPr>
          </a:p>
        </p:txBody>
      </p:sp>
      <p:grpSp>
        <p:nvGrpSpPr>
          <p:cNvPr id="12" name="组合 11"/>
          <p:cNvGrpSpPr/>
          <p:nvPr/>
        </p:nvGrpSpPr>
        <p:grpSpPr>
          <a:xfrm flipV="true">
            <a:off x="3631565" y="1407160"/>
            <a:ext cx="7305040" cy="157480"/>
            <a:chOff x="254044" y="-1008856"/>
            <a:chExt cx="7290550" cy="156708"/>
          </a:xfrm>
          <a:solidFill>
            <a:srgbClr val="709E9A"/>
          </a:solidFill>
        </p:grpSpPr>
        <p:sp>
          <p:nvSpPr>
            <p:cNvPr id="25" name="矩形 24"/>
            <p:cNvSpPr/>
            <p:nvPr/>
          </p:nvSpPr>
          <p:spPr>
            <a:xfrm>
              <a:off x="5715794" y="-1008856"/>
              <a:ext cx="1828800" cy="1567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矩形 25"/>
            <p:cNvSpPr/>
            <p:nvPr/>
          </p:nvSpPr>
          <p:spPr>
            <a:xfrm>
              <a:off x="254044" y="-1008856"/>
              <a:ext cx="1828800" cy="156708"/>
            </a:xfrm>
            <a:prstGeom prst="rect">
              <a:avLst/>
            </a:prstGeom>
            <a:solidFill>
              <a:srgbClr val="709E9A">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矩形 26"/>
            <p:cNvSpPr/>
            <p:nvPr/>
          </p:nvSpPr>
          <p:spPr>
            <a:xfrm>
              <a:off x="2058194" y="-1008856"/>
              <a:ext cx="1828800" cy="156708"/>
            </a:xfrm>
            <a:prstGeom prst="rect">
              <a:avLst/>
            </a:prstGeom>
            <a:solidFill>
              <a:srgbClr val="709E9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矩形 27"/>
            <p:cNvSpPr/>
            <p:nvPr/>
          </p:nvSpPr>
          <p:spPr>
            <a:xfrm>
              <a:off x="3886994" y="-1008856"/>
              <a:ext cx="1828800" cy="156708"/>
            </a:xfrm>
            <a:prstGeom prst="rect">
              <a:avLst/>
            </a:prstGeom>
            <a:solidFill>
              <a:srgbClr val="709E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4" name="组合 13"/>
          <p:cNvGrpSpPr/>
          <p:nvPr/>
        </p:nvGrpSpPr>
        <p:grpSpPr>
          <a:xfrm flipV="true">
            <a:off x="3631565" y="2951480"/>
            <a:ext cx="7305040" cy="157480"/>
            <a:chOff x="254044" y="-1008856"/>
            <a:chExt cx="7290550" cy="156708"/>
          </a:xfrm>
          <a:solidFill>
            <a:srgbClr val="709E9A"/>
          </a:solidFill>
        </p:grpSpPr>
        <p:sp>
          <p:nvSpPr>
            <p:cNvPr id="15" name="矩形 14"/>
            <p:cNvSpPr/>
            <p:nvPr/>
          </p:nvSpPr>
          <p:spPr>
            <a:xfrm>
              <a:off x="5715794" y="-1008856"/>
              <a:ext cx="1828800" cy="1567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矩形 15"/>
            <p:cNvSpPr/>
            <p:nvPr/>
          </p:nvSpPr>
          <p:spPr>
            <a:xfrm>
              <a:off x="254044" y="-1008856"/>
              <a:ext cx="1828800" cy="156708"/>
            </a:xfrm>
            <a:prstGeom prst="rect">
              <a:avLst/>
            </a:prstGeom>
            <a:solidFill>
              <a:srgbClr val="709E9A">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矩形 16"/>
            <p:cNvSpPr/>
            <p:nvPr/>
          </p:nvSpPr>
          <p:spPr>
            <a:xfrm>
              <a:off x="2058194" y="-1008856"/>
              <a:ext cx="1828800" cy="156708"/>
            </a:xfrm>
            <a:prstGeom prst="rect">
              <a:avLst/>
            </a:prstGeom>
            <a:solidFill>
              <a:srgbClr val="709E9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p:cNvSpPr/>
            <p:nvPr/>
          </p:nvSpPr>
          <p:spPr>
            <a:xfrm>
              <a:off x="3886994" y="-1008856"/>
              <a:ext cx="1828800" cy="156708"/>
            </a:xfrm>
            <a:prstGeom prst="rect">
              <a:avLst/>
            </a:prstGeom>
            <a:solidFill>
              <a:srgbClr val="709E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9" name="组合 18"/>
          <p:cNvGrpSpPr/>
          <p:nvPr/>
        </p:nvGrpSpPr>
        <p:grpSpPr>
          <a:xfrm flipV="true">
            <a:off x="3631565" y="4232910"/>
            <a:ext cx="7305040" cy="157480"/>
            <a:chOff x="254044" y="-1008856"/>
            <a:chExt cx="7290550" cy="156708"/>
          </a:xfrm>
          <a:solidFill>
            <a:srgbClr val="709E9A"/>
          </a:solidFill>
        </p:grpSpPr>
        <p:sp>
          <p:nvSpPr>
            <p:cNvPr id="20" name="矩形 19"/>
            <p:cNvSpPr/>
            <p:nvPr/>
          </p:nvSpPr>
          <p:spPr>
            <a:xfrm>
              <a:off x="5715794" y="-1008856"/>
              <a:ext cx="1828800" cy="1567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矩形 20"/>
            <p:cNvSpPr/>
            <p:nvPr/>
          </p:nvSpPr>
          <p:spPr>
            <a:xfrm>
              <a:off x="254044" y="-1008856"/>
              <a:ext cx="1828800" cy="156708"/>
            </a:xfrm>
            <a:prstGeom prst="rect">
              <a:avLst/>
            </a:prstGeom>
            <a:solidFill>
              <a:srgbClr val="709E9A">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矩形 21"/>
            <p:cNvSpPr/>
            <p:nvPr/>
          </p:nvSpPr>
          <p:spPr>
            <a:xfrm>
              <a:off x="2058194" y="-1008856"/>
              <a:ext cx="1828800" cy="156708"/>
            </a:xfrm>
            <a:prstGeom prst="rect">
              <a:avLst/>
            </a:prstGeom>
            <a:solidFill>
              <a:srgbClr val="709E9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矩形 22"/>
            <p:cNvSpPr/>
            <p:nvPr/>
          </p:nvSpPr>
          <p:spPr>
            <a:xfrm>
              <a:off x="3886994" y="-1008856"/>
              <a:ext cx="1828800" cy="156708"/>
            </a:xfrm>
            <a:prstGeom prst="rect">
              <a:avLst/>
            </a:prstGeom>
            <a:solidFill>
              <a:srgbClr val="709E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4" name="文本框 23"/>
          <p:cNvSpPr txBox="true"/>
          <p:nvPr/>
        </p:nvSpPr>
        <p:spPr>
          <a:xfrm>
            <a:off x="1726565" y="1711960"/>
            <a:ext cx="8997315" cy="1050925"/>
          </a:xfrm>
          <a:prstGeom prst="rect">
            <a:avLst/>
          </a:prstGeom>
          <a:noFill/>
        </p:spPr>
        <p:txBody>
          <a:bodyPr wrap="square" rtlCol="0">
            <a:spAutoFit/>
          </a:bodyPr>
          <a:lstStyle/>
          <a:p>
            <a:pPr algn="just">
              <a:lnSpc>
                <a:spcPct val="130000"/>
              </a:lnSpc>
            </a:pPr>
            <a:r>
              <a:rPr lang="zh-CN" altLang="en-US" sz="1600">
                <a:cs typeface="+mn-ea"/>
                <a:sym typeface="+mn-lt"/>
              </a:rPr>
              <a:t>依托海盐县人民政府门户网站全年主动公开政府信息242条，涵盖机构信息、政策文件、规划计划等栏目；全方位公开2022年县政府工作报告，向社会公开政府工作报告重点任务、民生实事项目的执行情况；严格按照政府常务会议信息公开常态化机制，运用视频文字等方式公开会议决策事项。</a:t>
            </a:r>
            <a:endParaRPr lang="zh-CN" altLang="en-US" sz="1600">
              <a:cs typeface="+mn-ea"/>
              <a:sym typeface="+mn-lt"/>
            </a:endParaRPr>
          </a:p>
        </p:txBody>
      </p:sp>
      <p:sp>
        <p:nvSpPr>
          <p:cNvPr id="39" name="文本框 38"/>
          <p:cNvSpPr txBox="true"/>
          <p:nvPr/>
        </p:nvSpPr>
        <p:spPr>
          <a:xfrm>
            <a:off x="1726565" y="3302000"/>
            <a:ext cx="8997315" cy="730885"/>
          </a:xfrm>
          <a:prstGeom prst="rect">
            <a:avLst/>
          </a:prstGeom>
          <a:noFill/>
        </p:spPr>
        <p:txBody>
          <a:bodyPr wrap="square" rtlCol="0">
            <a:spAutoFit/>
          </a:bodyPr>
          <a:lstStyle/>
          <a:p>
            <a:pPr algn="just">
              <a:lnSpc>
                <a:spcPct val="130000"/>
              </a:lnSpc>
            </a:pPr>
            <a:r>
              <a:rPr lang="zh-CN" altLang="en-US" sz="1600">
                <a:cs typeface="+mn-ea"/>
                <a:sym typeface="+mn-lt"/>
              </a:rPr>
              <a:t>全年向社会公开征求意见3次，收到网上意见6条、书面反映9件并及时反馈；公开征集2023年海盐县政府民生实事项目，共征集到意见建议148条并及时公布反馈意见。</a:t>
            </a:r>
            <a:endParaRPr lang="zh-CN" altLang="en-US" sz="1600">
              <a:cs typeface="+mn-ea"/>
              <a:sym typeface="+mn-lt"/>
            </a:endParaRPr>
          </a:p>
        </p:txBody>
      </p:sp>
      <p:sp>
        <p:nvSpPr>
          <p:cNvPr id="40" name="文本框 39"/>
          <p:cNvSpPr txBox="true"/>
          <p:nvPr/>
        </p:nvSpPr>
        <p:spPr>
          <a:xfrm>
            <a:off x="1726565" y="4583430"/>
            <a:ext cx="8997315" cy="410845"/>
          </a:xfrm>
          <a:prstGeom prst="rect">
            <a:avLst/>
          </a:prstGeom>
          <a:noFill/>
        </p:spPr>
        <p:txBody>
          <a:bodyPr wrap="square" rtlCol="0">
            <a:spAutoFit/>
          </a:bodyPr>
          <a:lstStyle/>
          <a:p>
            <a:pPr>
              <a:lnSpc>
                <a:spcPct val="130000"/>
              </a:lnSpc>
            </a:pPr>
            <a:r>
              <a:rPr lang="zh-CN" altLang="en-US" sz="1600">
                <a:cs typeface="+mn-ea"/>
                <a:sym typeface="+mn-lt"/>
              </a:rPr>
              <a:t>全年共公开行政规范性文件22件，运用视频图片等多形式同步政策解读22件。</a:t>
            </a:r>
            <a:endParaRPr lang="zh-CN" altLang="en-US" sz="1600">
              <a:cs typeface="+mn-ea"/>
              <a:sym typeface="+mn-lt"/>
            </a:endParaRPr>
          </a:p>
        </p:txBody>
      </p:sp>
      <p:grpSp>
        <p:nvGrpSpPr>
          <p:cNvPr id="5" name="组合 4"/>
          <p:cNvGrpSpPr/>
          <p:nvPr/>
        </p:nvGrpSpPr>
        <p:grpSpPr>
          <a:xfrm>
            <a:off x="260350" y="143510"/>
            <a:ext cx="3940810" cy="583565"/>
            <a:chOff x="489" y="120"/>
            <a:chExt cx="6206" cy="919"/>
          </a:xfrm>
        </p:grpSpPr>
        <p:sp>
          <p:nvSpPr>
            <p:cNvPr id="2" name="圆角矩形 1"/>
            <p:cNvSpPr/>
            <p:nvPr/>
          </p:nvSpPr>
          <p:spPr>
            <a:xfrm>
              <a:off x="489" y="234"/>
              <a:ext cx="1282" cy="690"/>
            </a:xfrm>
            <a:prstGeom prst="roundRect">
              <a:avLst>
                <a:gd name="adj" fmla="val 50000"/>
              </a:avLst>
            </a:prstGeom>
            <a:solidFill>
              <a:srgbClr val="3680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cs typeface="+mn-ea"/>
                  <a:sym typeface="+mn-lt"/>
                </a:rPr>
                <a:t>01</a:t>
              </a:r>
              <a:endParaRPr lang="en-US" altLang="zh-CN" sz="3200">
                <a:cs typeface="+mn-ea"/>
                <a:sym typeface="+mn-lt"/>
              </a:endParaRPr>
            </a:p>
          </p:txBody>
        </p:sp>
        <p:sp>
          <p:nvSpPr>
            <p:cNvPr id="11" name="文本框 10"/>
            <p:cNvSpPr txBox="true"/>
            <p:nvPr/>
          </p:nvSpPr>
          <p:spPr>
            <a:xfrm>
              <a:off x="1682" y="120"/>
              <a:ext cx="5013" cy="919"/>
            </a:xfrm>
            <a:prstGeom prst="rect">
              <a:avLst/>
            </a:prstGeom>
            <a:noFill/>
          </p:spPr>
          <p:txBody>
            <a:bodyPr wrap="square" rtlCol="0">
              <a:spAutoFit/>
            </a:bodyPr>
            <a:lstStyle/>
            <a:p>
              <a:pPr algn="l"/>
              <a:r>
                <a:rPr lang="zh-CN" altLang="en-US" sz="3200">
                  <a:solidFill>
                    <a:srgbClr val="36807A"/>
                  </a:solidFill>
                  <a:cs typeface="+mn-ea"/>
                  <a:sym typeface="+mn-lt"/>
                </a:rPr>
                <a:t>主动公开情况</a:t>
              </a:r>
              <a:endParaRPr lang="zh-CN" altLang="en-US" sz="3200">
                <a:solidFill>
                  <a:srgbClr val="36807A"/>
                </a:solidFill>
                <a:cs typeface="+mn-ea"/>
                <a:sym typeface="+mn-lt"/>
              </a:endParaRPr>
            </a:p>
          </p:txBody>
        </p:sp>
      </p:grpSp>
      <p:sp>
        <p:nvSpPr>
          <p:cNvPr id="7" name="椭圆 6"/>
          <p:cNvSpPr/>
          <p:nvPr/>
        </p:nvSpPr>
        <p:spPr bwMode="auto">
          <a:xfrm>
            <a:off x="1017905" y="5071745"/>
            <a:ext cx="543560" cy="543560"/>
          </a:xfrm>
          <a:prstGeom prst="ellipse">
            <a:avLst/>
          </a:prstGeom>
          <a:solidFill>
            <a:srgbClr val="709E9A"/>
          </a:solidFill>
          <a:ln w="9525" cap="flat" cmpd="sng" algn="ctr">
            <a:noFill/>
            <a:prstDash val="solid"/>
            <a:round/>
            <a:headEnd type="none" w="med" len="med"/>
            <a:tailEnd type="none" w="med" len="med"/>
          </a:ln>
          <a:effectLst/>
        </p:spPr>
        <p:txBody>
          <a:bodyPr vert="horz" wrap="square" lIns="68571" tIns="34285" rIns="68571" bIns="34285" numCol="1" rtlCol="0" anchor="t" anchorCtr="false" compatLnSpc="true"/>
          <a:p>
            <a:pPr marL="0" marR="0" lvl="0" indent="0" algn="ctr" defTabSz="685165"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srgbClr val="FFFFFF"/>
                </a:solidFill>
                <a:effectLst/>
                <a:uLnTx/>
                <a:uFillTx/>
                <a:cs typeface="+mn-ea"/>
                <a:sym typeface="+mn-lt"/>
              </a:rPr>
              <a:t>4</a:t>
            </a:r>
            <a:endParaRPr kumimoji="0" lang="en-US" altLang="zh-CN" sz="2400" b="1" i="0" u="none" strike="noStrike" kern="0" cap="none" spc="0" normalizeH="0" baseline="0" noProof="0" dirty="0">
              <a:ln>
                <a:noFill/>
              </a:ln>
              <a:solidFill>
                <a:srgbClr val="FFFFFF"/>
              </a:solidFill>
              <a:effectLst/>
              <a:uLnTx/>
              <a:uFillTx/>
              <a:cs typeface="+mn-ea"/>
              <a:sym typeface="+mn-lt"/>
            </a:endParaRPr>
          </a:p>
        </p:txBody>
      </p:sp>
      <p:sp>
        <p:nvSpPr>
          <p:cNvPr id="13" name="TextBox 3"/>
          <p:cNvSpPr txBox="true"/>
          <p:nvPr/>
        </p:nvSpPr>
        <p:spPr>
          <a:xfrm>
            <a:off x="1726565" y="5156200"/>
            <a:ext cx="4089400" cy="374650"/>
          </a:xfrm>
          <a:prstGeom prst="rect">
            <a:avLst/>
          </a:prstGeom>
          <a:noFill/>
        </p:spPr>
        <p:txBody>
          <a:bodyPr lIns="68571" tIns="34285" rIns="68571" bIns="34285">
            <a:spAutoFit/>
          </a:bodyPr>
          <a:p>
            <a:pPr marL="0" marR="0" lvl="0" indent="0" algn="l" defTabSz="914400" eaLnBrk="1" fontAlgn="auto" latinLnBrk="0" hangingPunct="1">
              <a:lnSpc>
                <a:spcPct val="100000"/>
              </a:lnSpc>
              <a:spcBef>
                <a:spcPts val="0"/>
              </a:spcBef>
              <a:spcAft>
                <a:spcPts val="0"/>
              </a:spcAft>
              <a:buClrTx/>
              <a:buSzTx/>
              <a:buFont typeface="Arial" panose="02080604020202020204" pitchFamily="34" charset="0"/>
              <a:buNone/>
              <a:defRPr/>
            </a:pPr>
            <a:r>
              <a:rPr kumimoji="0" lang="zh-CN" altLang="en-US" sz="2000" b="1" i="0" u="none" strike="noStrike" kern="0" cap="none" spc="0" normalizeH="0" baseline="0" noProof="0" dirty="0">
                <a:ln>
                  <a:noFill/>
                </a:ln>
                <a:solidFill>
                  <a:srgbClr val="709E9A"/>
                </a:solidFill>
                <a:effectLst/>
                <a:uLnTx/>
                <a:uFillTx/>
                <a:cs typeface="+mn-ea"/>
                <a:sym typeface="+mn-lt"/>
              </a:rPr>
              <a:t>政务新媒体管理工作</a:t>
            </a:r>
            <a:endParaRPr kumimoji="0" lang="zh-CN" altLang="en-US" sz="2000" b="1" i="0" u="none" strike="noStrike" kern="0" cap="none" spc="0" normalizeH="0" baseline="0" noProof="0" dirty="0">
              <a:ln>
                <a:noFill/>
              </a:ln>
              <a:solidFill>
                <a:srgbClr val="709E9A"/>
              </a:solidFill>
              <a:effectLst/>
              <a:uLnTx/>
              <a:uFillTx/>
              <a:cs typeface="+mn-ea"/>
              <a:sym typeface="+mn-lt"/>
            </a:endParaRPr>
          </a:p>
        </p:txBody>
      </p:sp>
      <p:grpSp>
        <p:nvGrpSpPr>
          <p:cNvPr id="29" name="组合 28"/>
          <p:cNvGrpSpPr/>
          <p:nvPr/>
        </p:nvGrpSpPr>
        <p:grpSpPr>
          <a:xfrm flipV="true">
            <a:off x="3631565" y="5264785"/>
            <a:ext cx="7305040" cy="157480"/>
            <a:chOff x="254044" y="-1008856"/>
            <a:chExt cx="7290550" cy="156708"/>
          </a:xfrm>
          <a:solidFill>
            <a:srgbClr val="709E9A"/>
          </a:solidFill>
        </p:grpSpPr>
        <p:sp>
          <p:nvSpPr>
            <p:cNvPr id="30" name="矩形 29"/>
            <p:cNvSpPr/>
            <p:nvPr/>
          </p:nvSpPr>
          <p:spPr>
            <a:xfrm>
              <a:off x="5715794" y="-1008856"/>
              <a:ext cx="1828800" cy="1567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31" name="矩形 30"/>
            <p:cNvSpPr/>
            <p:nvPr/>
          </p:nvSpPr>
          <p:spPr>
            <a:xfrm>
              <a:off x="254044" y="-1008856"/>
              <a:ext cx="1828800" cy="156708"/>
            </a:xfrm>
            <a:prstGeom prst="rect">
              <a:avLst/>
            </a:prstGeom>
            <a:solidFill>
              <a:srgbClr val="709E9A">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32" name="矩形 31"/>
            <p:cNvSpPr/>
            <p:nvPr/>
          </p:nvSpPr>
          <p:spPr>
            <a:xfrm>
              <a:off x="2058194" y="-1008856"/>
              <a:ext cx="1828800" cy="156708"/>
            </a:xfrm>
            <a:prstGeom prst="rect">
              <a:avLst/>
            </a:prstGeom>
            <a:solidFill>
              <a:srgbClr val="709E9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33" name="矩形 32"/>
            <p:cNvSpPr/>
            <p:nvPr/>
          </p:nvSpPr>
          <p:spPr>
            <a:xfrm>
              <a:off x="3886994" y="-1008856"/>
              <a:ext cx="1828800" cy="156708"/>
            </a:xfrm>
            <a:prstGeom prst="rect">
              <a:avLst/>
            </a:prstGeom>
            <a:solidFill>
              <a:srgbClr val="709E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grpSp>
      <p:sp>
        <p:nvSpPr>
          <p:cNvPr id="41" name="文本框 40"/>
          <p:cNvSpPr txBox="true"/>
          <p:nvPr/>
        </p:nvSpPr>
        <p:spPr>
          <a:xfrm>
            <a:off x="1726565" y="5615305"/>
            <a:ext cx="8997315" cy="730885"/>
          </a:xfrm>
          <a:prstGeom prst="rect">
            <a:avLst/>
          </a:prstGeom>
          <a:noFill/>
        </p:spPr>
        <p:txBody>
          <a:bodyPr wrap="square" rtlCol="0">
            <a:spAutoFit/>
          </a:bodyPr>
          <a:p>
            <a:pPr>
              <a:lnSpc>
                <a:spcPct val="130000"/>
              </a:lnSpc>
            </a:pPr>
            <a:r>
              <a:rPr lang="zh-CN" altLang="en-US" sz="1600">
                <a:cs typeface="+mn-ea"/>
                <a:sym typeface="+mn-lt"/>
              </a:rPr>
              <a:t>依托全省政务新媒体管理平台加强政务新媒体账号管理，将全县32个新媒体账号纳入监管范围，关停整合20个新媒体账号。</a:t>
            </a:r>
            <a:endParaRPr lang="zh-CN" altLang="en-US" sz="160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1000"/>
                                        <p:tgtEl>
                                          <p:spTgt spid="12"/>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1000"/>
                                        <p:tgtEl>
                                          <p:spTgt spid="14"/>
                                        </p:tgtEl>
                                      </p:cBhvr>
                                    </p:animEffect>
                                  </p:childTnLst>
                                </p:cTn>
                              </p:par>
                            </p:childTnLst>
                          </p:cTn>
                        </p:par>
                        <p:par>
                          <p:cTn id="36" fill="hold">
                            <p:stCondLst>
                              <p:cond delay="4500"/>
                            </p:stCondLst>
                            <p:childTnLst>
                              <p:par>
                                <p:cTn id="37" presetID="10" presetClass="entr" presetSubtype="0"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500"/>
                                        <p:tgtEl>
                                          <p:spTgt spid="39"/>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5500"/>
                            </p:stCondLst>
                            <p:childTnLst>
                              <p:par>
                                <p:cTn id="47" presetID="10" presetClass="entr" presetSubtype="0" fill="hold" grpId="0" nodeType="after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500"/>
                                        <p:tgtEl>
                                          <p:spTgt spid="4"/>
                                        </p:tgtEl>
                                      </p:cBhvr>
                                    </p:animEffect>
                                  </p:childTnLst>
                                </p:cTn>
                              </p:par>
                            </p:childTnLst>
                          </p:cTn>
                        </p:par>
                        <p:par>
                          <p:cTn id="50" fill="hold">
                            <p:stCondLst>
                              <p:cond delay="6000"/>
                            </p:stCondLst>
                            <p:childTnLst>
                              <p:par>
                                <p:cTn id="51" presetID="22" presetClass="entr" presetSubtype="8" fill="hold" nodeType="after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wipe(left)">
                                      <p:cBhvr>
                                        <p:cTn id="53" dur="1000"/>
                                        <p:tgtEl>
                                          <p:spTgt spid="19"/>
                                        </p:tgtEl>
                                      </p:cBhvr>
                                    </p:animEffect>
                                  </p:childTnLst>
                                </p:cTn>
                              </p:par>
                            </p:childTnLst>
                          </p:cTn>
                        </p:par>
                        <p:par>
                          <p:cTn id="54" fill="hold">
                            <p:stCondLst>
                              <p:cond delay="7000"/>
                            </p:stCondLst>
                            <p:childTnLst>
                              <p:par>
                                <p:cTn id="55" presetID="10" presetClass="entr" presetSubtype="0" fill="hold" grpId="0" nodeType="after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fade">
                                      <p:cBhvr>
                                        <p:cTn id="57" dur="500"/>
                                        <p:tgtEl>
                                          <p:spTgt spid="40"/>
                                        </p:tgtEl>
                                      </p:cBhvr>
                                    </p:animEffect>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p:cTn id="61" dur="500" fill="hold"/>
                                        <p:tgtEl>
                                          <p:spTgt spid="7"/>
                                        </p:tgtEl>
                                        <p:attrNameLst>
                                          <p:attrName>ppt_w</p:attrName>
                                        </p:attrNameLst>
                                      </p:cBhvr>
                                      <p:tavLst>
                                        <p:tav tm="0">
                                          <p:val>
                                            <p:fltVal val="0"/>
                                          </p:val>
                                        </p:tav>
                                        <p:tav tm="100000">
                                          <p:val>
                                            <p:strVal val="#ppt_w"/>
                                          </p:val>
                                        </p:tav>
                                      </p:tavLst>
                                    </p:anim>
                                    <p:anim calcmode="lin" valueType="num">
                                      <p:cBhvr>
                                        <p:cTn id="62" dur="500" fill="hold"/>
                                        <p:tgtEl>
                                          <p:spTgt spid="7"/>
                                        </p:tgtEl>
                                        <p:attrNameLst>
                                          <p:attrName>ppt_h</p:attrName>
                                        </p:attrNameLst>
                                      </p:cBhvr>
                                      <p:tavLst>
                                        <p:tav tm="0">
                                          <p:val>
                                            <p:fltVal val="0"/>
                                          </p:val>
                                        </p:tav>
                                        <p:tav tm="100000">
                                          <p:val>
                                            <p:strVal val="#ppt_h"/>
                                          </p:val>
                                        </p:tav>
                                      </p:tavLst>
                                    </p:anim>
                                    <p:animEffect transition="in" filter="fade">
                                      <p:cBhvr>
                                        <p:cTn id="63" dur="500"/>
                                        <p:tgtEl>
                                          <p:spTgt spid="7"/>
                                        </p:tgtEl>
                                      </p:cBhvr>
                                    </p:animEffect>
                                  </p:childTnLst>
                                </p:cTn>
                              </p:par>
                            </p:childTnLst>
                          </p:cTn>
                        </p:par>
                        <p:par>
                          <p:cTn id="64" fill="hold">
                            <p:stCondLst>
                              <p:cond delay="8000"/>
                            </p:stCondLst>
                            <p:childTnLst>
                              <p:par>
                                <p:cTn id="65" presetID="10" presetClass="entr" presetSubtype="0" fill="hold" grpId="0" nodeType="after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fade">
                                      <p:cBhvr>
                                        <p:cTn id="67" dur="500"/>
                                        <p:tgtEl>
                                          <p:spTgt spid="13"/>
                                        </p:tgtEl>
                                      </p:cBhvr>
                                    </p:animEffect>
                                  </p:childTnLst>
                                </p:cTn>
                              </p:par>
                            </p:childTnLst>
                          </p:cTn>
                        </p:par>
                        <p:par>
                          <p:cTn id="68" fill="hold">
                            <p:stCondLst>
                              <p:cond delay="8500"/>
                            </p:stCondLst>
                            <p:childTnLst>
                              <p:par>
                                <p:cTn id="69" presetID="22" presetClass="entr" presetSubtype="8" fill="hold"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left)">
                                      <p:cBhvr>
                                        <p:cTn id="71" dur="1000"/>
                                        <p:tgtEl>
                                          <p:spTgt spid="29"/>
                                        </p:tgtEl>
                                      </p:cBhvr>
                                    </p:animEffect>
                                  </p:childTnLst>
                                </p:cTn>
                              </p:par>
                            </p:childTnLst>
                          </p:cTn>
                        </p:par>
                        <p:par>
                          <p:cTn id="72" fill="hold">
                            <p:stCondLst>
                              <p:cond delay="9500"/>
                            </p:stCondLst>
                            <p:childTnLst>
                              <p:par>
                                <p:cTn id="73" presetID="10" presetClass="entr" presetSubtype="0"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Effect transition="in" filter="fade">
                                      <p:cBhvr>
                                        <p:cTn id="7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8" grpId="0" bldLvl="0" animBg="true"/>
      <p:bldP spid="9" grpId="0" bldLvl="0" animBg="true"/>
      <p:bldP spid="10" grpId="0" bldLvl="0" animBg="true"/>
      <p:bldP spid="24" grpId="0"/>
      <p:bldP spid="39" grpId="0"/>
      <p:bldP spid="40" grpId="0"/>
      <p:bldP spid="7" grpId="0" bldLvl="0" animBg="true"/>
      <p:bldP spid="13" grpId="0"/>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60350" y="143510"/>
            <a:ext cx="4425950" cy="583565"/>
            <a:chOff x="489" y="120"/>
            <a:chExt cx="6970" cy="919"/>
          </a:xfrm>
        </p:grpSpPr>
        <p:sp>
          <p:nvSpPr>
            <p:cNvPr id="7" name="圆角矩形 6"/>
            <p:cNvSpPr/>
            <p:nvPr/>
          </p:nvSpPr>
          <p:spPr>
            <a:xfrm>
              <a:off x="489" y="234"/>
              <a:ext cx="1282" cy="690"/>
            </a:xfrm>
            <a:prstGeom prst="roundRect">
              <a:avLst>
                <a:gd name="adj" fmla="val 50000"/>
              </a:avLst>
            </a:prstGeom>
            <a:solidFill>
              <a:srgbClr val="3680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cs typeface="+mn-ea"/>
                  <a:sym typeface="+mn-lt"/>
                </a:rPr>
                <a:t>01</a:t>
              </a:r>
              <a:endParaRPr lang="en-US" altLang="zh-CN" sz="3200">
                <a:cs typeface="+mn-ea"/>
                <a:sym typeface="+mn-lt"/>
              </a:endParaRPr>
            </a:p>
          </p:txBody>
        </p:sp>
        <p:sp>
          <p:nvSpPr>
            <p:cNvPr id="4" name="文本框 3"/>
            <p:cNvSpPr txBox="true"/>
            <p:nvPr/>
          </p:nvSpPr>
          <p:spPr>
            <a:xfrm>
              <a:off x="1682" y="120"/>
              <a:ext cx="5777" cy="919"/>
            </a:xfrm>
            <a:prstGeom prst="rect">
              <a:avLst/>
            </a:prstGeom>
            <a:noFill/>
          </p:spPr>
          <p:txBody>
            <a:bodyPr wrap="square" rtlCol="0">
              <a:spAutoFit/>
            </a:bodyPr>
            <a:lstStyle/>
            <a:p>
              <a:pPr algn="l"/>
              <a:r>
                <a:rPr lang="zh-CN" altLang="en-US" sz="3200">
                  <a:solidFill>
                    <a:srgbClr val="36807A"/>
                  </a:solidFill>
                  <a:cs typeface="+mn-ea"/>
                  <a:sym typeface="+mn-lt"/>
                </a:rPr>
                <a:t>主动公开情况</a:t>
              </a:r>
              <a:endParaRPr lang="zh-CN" altLang="en-US" sz="3200">
                <a:solidFill>
                  <a:srgbClr val="36807A"/>
                </a:solidFill>
                <a:cs typeface="+mn-ea"/>
                <a:sym typeface="+mn-lt"/>
              </a:endParaRPr>
            </a:p>
          </p:txBody>
        </p:sp>
      </p:grpSp>
      <p:graphicFrame>
        <p:nvGraphicFramePr>
          <p:cNvPr id="58" name="表格 57"/>
          <p:cNvGraphicFramePr/>
          <p:nvPr/>
        </p:nvGraphicFramePr>
        <p:xfrm>
          <a:off x="1074420" y="1594485"/>
          <a:ext cx="10198100" cy="4022090"/>
        </p:xfrm>
        <a:graphic>
          <a:graphicData uri="http://schemas.openxmlformats.org/drawingml/2006/table">
            <a:tbl>
              <a:tblPr firstRow="true" bandRow="true">
                <a:tableStyleId>{5C22544A-7EE6-4342-B048-85BDC9FD1C3A}</a:tableStyleId>
              </a:tblPr>
              <a:tblGrid>
                <a:gridCol w="2039620"/>
                <a:gridCol w="2039620"/>
                <a:gridCol w="2039620"/>
                <a:gridCol w="2039620"/>
                <a:gridCol w="2039620"/>
              </a:tblGrid>
              <a:tr h="2011045">
                <a:tc>
                  <a:txBody>
                    <a:bodyPr/>
                    <a:p>
                      <a:pPr>
                        <a:buNone/>
                      </a:pPr>
                      <a:endParaRPr lang="zh-CN" altLang="en-US"/>
                    </a:p>
                  </a:txBody>
                  <a:tcPr>
                    <a:solidFill>
                      <a:srgbClr val="36807A"/>
                    </a:solidFill>
                  </a:tcPr>
                </a:tc>
                <a:tc>
                  <a:txBody>
                    <a:bodyPr/>
                    <a:p>
                      <a:pPr>
                        <a:buNone/>
                      </a:pPr>
                      <a:endParaRPr lang="zh-CN" altLang="en-US"/>
                    </a:p>
                  </a:txBody>
                  <a:tcPr>
                    <a:solidFill>
                      <a:srgbClr val="709E9A"/>
                    </a:solidFill>
                  </a:tcPr>
                </a:tc>
                <a:tc>
                  <a:txBody>
                    <a:bodyPr/>
                    <a:p>
                      <a:pPr>
                        <a:buNone/>
                      </a:pPr>
                      <a:endParaRPr lang="zh-CN" altLang="en-US"/>
                    </a:p>
                  </a:txBody>
                  <a:tcPr>
                    <a:solidFill>
                      <a:srgbClr val="36807A"/>
                    </a:solidFill>
                  </a:tcPr>
                </a:tc>
                <a:tc>
                  <a:txBody>
                    <a:bodyPr/>
                    <a:p>
                      <a:pPr>
                        <a:buNone/>
                      </a:pPr>
                      <a:endParaRPr lang="zh-CN" altLang="en-US"/>
                    </a:p>
                  </a:txBody>
                  <a:tcPr>
                    <a:solidFill>
                      <a:srgbClr val="709E9A"/>
                    </a:solidFill>
                  </a:tcPr>
                </a:tc>
                <a:tc>
                  <a:txBody>
                    <a:bodyPr/>
                    <a:p>
                      <a:pPr>
                        <a:buNone/>
                      </a:pPr>
                      <a:endParaRPr lang="zh-CN" altLang="en-US"/>
                    </a:p>
                  </a:txBody>
                  <a:tcPr>
                    <a:solidFill>
                      <a:srgbClr val="36807A"/>
                    </a:solidFill>
                  </a:tcPr>
                </a:tc>
              </a:tr>
              <a:tr h="2011045">
                <a:tc>
                  <a:txBody>
                    <a:bodyPr/>
                    <a:p>
                      <a:pPr>
                        <a:buNone/>
                      </a:pPr>
                      <a:endParaRPr lang="zh-CN" altLang="en-US"/>
                    </a:p>
                  </a:txBody>
                  <a:tcPr>
                    <a:solidFill>
                      <a:srgbClr val="709E9A"/>
                    </a:solidFill>
                  </a:tcPr>
                </a:tc>
                <a:tc>
                  <a:txBody>
                    <a:bodyPr/>
                    <a:p>
                      <a:pPr>
                        <a:buNone/>
                      </a:pPr>
                      <a:endParaRPr lang="zh-CN" altLang="en-US"/>
                    </a:p>
                  </a:txBody>
                  <a:tcPr>
                    <a:solidFill>
                      <a:srgbClr val="36807A"/>
                    </a:solidFill>
                  </a:tcPr>
                </a:tc>
                <a:tc>
                  <a:txBody>
                    <a:bodyPr/>
                    <a:p>
                      <a:pPr>
                        <a:buNone/>
                      </a:pPr>
                      <a:endParaRPr lang="zh-CN" altLang="en-US"/>
                    </a:p>
                  </a:txBody>
                  <a:tcPr>
                    <a:solidFill>
                      <a:srgbClr val="709E9A"/>
                    </a:solidFill>
                  </a:tcPr>
                </a:tc>
                <a:tc>
                  <a:txBody>
                    <a:bodyPr/>
                    <a:p>
                      <a:pPr>
                        <a:buNone/>
                      </a:pPr>
                      <a:endParaRPr lang="zh-CN" altLang="en-US"/>
                    </a:p>
                  </a:txBody>
                  <a:tcPr>
                    <a:solidFill>
                      <a:srgbClr val="36807A"/>
                    </a:solidFill>
                  </a:tcPr>
                </a:tc>
                <a:tc>
                  <a:txBody>
                    <a:bodyPr/>
                    <a:p>
                      <a:pPr>
                        <a:buNone/>
                      </a:pPr>
                      <a:endParaRPr lang="zh-CN" altLang="en-US"/>
                    </a:p>
                  </a:txBody>
                  <a:tcPr>
                    <a:solidFill>
                      <a:srgbClr val="709E9A"/>
                    </a:solidFill>
                  </a:tcPr>
                </a:tc>
              </a:tr>
            </a:tbl>
          </a:graphicData>
        </a:graphic>
      </p:graphicFrame>
      <p:sp>
        <p:nvSpPr>
          <p:cNvPr id="59" name="文本框 58"/>
          <p:cNvSpPr txBox="true"/>
          <p:nvPr/>
        </p:nvSpPr>
        <p:spPr>
          <a:xfrm>
            <a:off x="1293495" y="1681480"/>
            <a:ext cx="1642110" cy="460375"/>
          </a:xfrm>
          <a:prstGeom prst="rect">
            <a:avLst/>
          </a:prstGeom>
          <a:noFill/>
        </p:spPr>
        <p:txBody>
          <a:bodyPr wrap="square" rtlCol="0">
            <a:spAutoFit/>
          </a:bodyPr>
          <a:p>
            <a:pPr algn="ctr"/>
            <a:r>
              <a:rPr lang="zh-CN" altLang="en-US" sz="2400" b="1">
                <a:solidFill>
                  <a:schemeClr val="bg1"/>
                </a:solidFill>
              </a:rPr>
              <a:t>机构信息</a:t>
            </a:r>
            <a:endParaRPr lang="zh-CN" altLang="en-US" sz="2400" b="1">
              <a:solidFill>
                <a:schemeClr val="bg1"/>
              </a:solidFill>
            </a:endParaRPr>
          </a:p>
        </p:txBody>
      </p:sp>
      <p:sp>
        <p:nvSpPr>
          <p:cNvPr id="63" name="文本框 62"/>
          <p:cNvSpPr txBox="true"/>
          <p:nvPr/>
        </p:nvSpPr>
        <p:spPr>
          <a:xfrm>
            <a:off x="3112770" y="1681480"/>
            <a:ext cx="1985010" cy="460375"/>
          </a:xfrm>
          <a:prstGeom prst="rect">
            <a:avLst/>
          </a:prstGeom>
          <a:noFill/>
        </p:spPr>
        <p:txBody>
          <a:bodyPr wrap="square" rtlCol="0">
            <a:spAutoFit/>
          </a:bodyPr>
          <a:p>
            <a:pPr algn="ctr"/>
            <a:r>
              <a:rPr lang="zh-CN" altLang="en-US" sz="2400" b="1">
                <a:solidFill>
                  <a:schemeClr val="bg1"/>
                </a:solidFill>
              </a:rPr>
              <a:t>县政府会议</a:t>
            </a:r>
            <a:endParaRPr lang="zh-CN" altLang="en-US" sz="2400" b="1">
              <a:solidFill>
                <a:schemeClr val="bg1"/>
              </a:solidFill>
            </a:endParaRPr>
          </a:p>
        </p:txBody>
      </p:sp>
      <p:sp>
        <p:nvSpPr>
          <p:cNvPr id="64" name="文本框 63"/>
          <p:cNvSpPr txBox="true"/>
          <p:nvPr/>
        </p:nvSpPr>
        <p:spPr>
          <a:xfrm>
            <a:off x="5274945" y="1681480"/>
            <a:ext cx="1642110" cy="460375"/>
          </a:xfrm>
          <a:prstGeom prst="rect">
            <a:avLst/>
          </a:prstGeom>
          <a:noFill/>
        </p:spPr>
        <p:txBody>
          <a:bodyPr wrap="square" rtlCol="0">
            <a:spAutoFit/>
          </a:bodyPr>
          <a:p>
            <a:pPr algn="ctr"/>
            <a:r>
              <a:rPr lang="zh-CN" altLang="en-US" sz="2400" b="1">
                <a:solidFill>
                  <a:schemeClr val="bg1"/>
                </a:solidFill>
              </a:rPr>
              <a:t>政策文件</a:t>
            </a:r>
            <a:endParaRPr lang="zh-CN" altLang="en-US" sz="2400" b="1">
              <a:solidFill>
                <a:schemeClr val="bg1"/>
              </a:solidFill>
            </a:endParaRPr>
          </a:p>
        </p:txBody>
      </p:sp>
      <p:sp>
        <p:nvSpPr>
          <p:cNvPr id="65" name="文本框 64"/>
          <p:cNvSpPr txBox="true"/>
          <p:nvPr/>
        </p:nvSpPr>
        <p:spPr>
          <a:xfrm>
            <a:off x="7138670" y="1681480"/>
            <a:ext cx="2099945" cy="460375"/>
          </a:xfrm>
          <a:prstGeom prst="rect">
            <a:avLst/>
          </a:prstGeom>
          <a:noFill/>
        </p:spPr>
        <p:txBody>
          <a:bodyPr wrap="square" rtlCol="0">
            <a:spAutoFit/>
          </a:bodyPr>
          <a:p>
            <a:pPr algn="ctr"/>
            <a:r>
              <a:rPr lang="zh-CN" altLang="en-US" sz="2400" b="1">
                <a:solidFill>
                  <a:schemeClr val="bg1"/>
                </a:solidFill>
              </a:rPr>
              <a:t>政府工作报告</a:t>
            </a:r>
            <a:endParaRPr lang="zh-CN" altLang="en-US" sz="2400" b="1">
              <a:solidFill>
                <a:schemeClr val="bg1"/>
              </a:solidFill>
            </a:endParaRPr>
          </a:p>
        </p:txBody>
      </p:sp>
      <p:sp>
        <p:nvSpPr>
          <p:cNvPr id="66" name="文本框 65"/>
          <p:cNvSpPr txBox="true"/>
          <p:nvPr/>
        </p:nvSpPr>
        <p:spPr>
          <a:xfrm>
            <a:off x="9482455" y="1681480"/>
            <a:ext cx="1642110" cy="460375"/>
          </a:xfrm>
          <a:prstGeom prst="rect">
            <a:avLst/>
          </a:prstGeom>
          <a:noFill/>
        </p:spPr>
        <p:txBody>
          <a:bodyPr wrap="square" rtlCol="0">
            <a:spAutoFit/>
          </a:bodyPr>
          <a:p>
            <a:pPr algn="ctr"/>
            <a:r>
              <a:rPr lang="zh-CN" altLang="en-US" sz="2400" b="1">
                <a:solidFill>
                  <a:schemeClr val="bg1"/>
                </a:solidFill>
              </a:rPr>
              <a:t>建议提案</a:t>
            </a:r>
            <a:endParaRPr lang="zh-CN" altLang="en-US" sz="2400" b="1">
              <a:solidFill>
                <a:schemeClr val="bg1"/>
              </a:solidFill>
            </a:endParaRPr>
          </a:p>
        </p:txBody>
      </p:sp>
      <p:sp>
        <p:nvSpPr>
          <p:cNvPr id="67" name="文本框 66"/>
          <p:cNvSpPr txBox="true"/>
          <p:nvPr/>
        </p:nvSpPr>
        <p:spPr>
          <a:xfrm>
            <a:off x="1293495" y="3667760"/>
            <a:ext cx="1642110" cy="460375"/>
          </a:xfrm>
          <a:prstGeom prst="rect">
            <a:avLst/>
          </a:prstGeom>
          <a:noFill/>
        </p:spPr>
        <p:txBody>
          <a:bodyPr wrap="square" rtlCol="0">
            <a:spAutoFit/>
          </a:bodyPr>
          <a:p>
            <a:pPr algn="ctr"/>
            <a:r>
              <a:rPr lang="zh-CN" altLang="en-US" sz="2400" b="1">
                <a:solidFill>
                  <a:schemeClr val="bg1"/>
                </a:solidFill>
              </a:rPr>
              <a:t>规划计划</a:t>
            </a:r>
            <a:endParaRPr lang="zh-CN" altLang="en-US" sz="2400" b="1">
              <a:solidFill>
                <a:schemeClr val="bg1"/>
              </a:solidFill>
            </a:endParaRPr>
          </a:p>
        </p:txBody>
      </p:sp>
      <p:sp>
        <p:nvSpPr>
          <p:cNvPr id="68" name="文本框 67"/>
          <p:cNvSpPr txBox="true"/>
          <p:nvPr/>
        </p:nvSpPr>
        <p:spPr>
          <a:xfrm>
            <a:off x="3336290" y="3667760"/>
            <a:ext cx="1642110" cy="460375"/>
          </a:xfrm>
          <a:prstGeom prst="rect">
            <a:avLst/>
          </a:prstGeom>
          <a:noFill/>
        </p:spPr>
        <p:txBody>
          <a:bodyPr wrap="square" rtlCol="0">
            <a:spAutoFit/>
          </a:bodyPr>
          <a:p>
            <a:pPr algn="ctr"/>
            <a:r>
              <a:rPr lang="zh-CN" altLang="en-US" sz="2400" b="1">
                <a:solidFill>
                  <a:schemeClr val="bg1"/>
                </a:solidFill>
              </a:rPr>
              <a:t>工作信息</a:t>
            </a:r>
            <a:endParaRPr lang="zh-CN" altLang="en-US" sz="2400" b="1">
              <a:solidFill>
                <a:schemeClr val="bg1"/>
              </a:solidFill>
            </a:endParaRPr>
          </a:p>
        </p:txBody>
      </p:sp>
      <p:sp>
        <p:nvSpPr>
          <p:cNvPr id="69" name="文本框 68"/>
          <p:cNvSpPr txBox="true"/>
          <p:nvPr/>
        </p:nvSpPr>
        <p:spPr>
          <a:xfrm>
            <a:off x="5426710" y="3667760"/>
            <a:ext cx="1642110" cy="460375"/>
          </a:xfrm>
          <a:prstGeom prst="rect">
            <a:avLst/>
          </a:prstGeom>
          <a:noFill/>
        </p:spPr>
        <p:txBody>
          <a:bodyPr wrap="square" rtlCol="0">
            <a:spAutoFit/>
          </a:bodyPr>
          <a:p>
            <a:pPr algn="ctr"/>
            <a:r>
              <a:rPr lang="zh-CN" altLang="en-US" sz="2400" b="1">
                <a:solidFill>
                  <a:schemeClr val="bg1"/>
                </a:solidFill>
              </a:rPr>
              <a:t>人事信息</a:t>
            </a:r>
            <a:endParaRPr lang="zh-CN" altLang="en-US" sz="2400" b="1">
              <a:solidFill>
                <a:schemeClr val="bg1"/>
              </a:solidFill>
            </a:endParaRPr>
          </a:p>
        </p:txBody>
      </p:sp>
      <p:sp>
        <p:nvSpPr>
          <p:cNvPr id="70" name="文本框 69"/>
          <p:cNvSpPr txBox="true"/>
          <p:nvPr/>
        </p:nvSpPr>
        <p:spPr>
          <a:xfrm>
            <a:off x="7367270" y="3667760"/>
            <a:ext cx="1642110" cy="460375"/>
          </a:xfrm>
          <a:prstGeom prst="rect">
            <a:avLst/>
          </a:prstGeom>
          <a:noFill/>
        </p:spPr>
        <p:txBody>
          <a:bodyPr wrap="square" rtlCol="0">
            <a:spAutoFit/>
          </a:bodyPr>
          <a:p>
            <a:pPr algn="ctr"/>
            <a:r>
              <a:rPr lang="zh-CN" altLang="en-US" sz="2400" b="1">
                <a:solidFill>
                  <a:schemeClr val="bg1"/>
                </a:solidFill>
              </a:rPr>
              <a:t>财政信息</a:t>
            </a:r>
            <a:endParaRPr lang="zh-CN" altLang="en-US" sz="2400" b="1">
              <a:solidFill>
                <a:schemeClr val="bg1"/>
              </a:solidFill>
            </a:endParaRPr>
          </a:p>
        </p:txBody>
      </p:sp>
      <p:sp>
        <p:nvSpPr>
          <p:cNvPr id="71" name="文本框 70"/>
          <p:cNvSpPr txBox="true"/>
          <p:nvPr/>
        </p:nvSpPr>
        <p:spPr>
          <a:xfrm>
            <a:off x="9237980" y="3667760"/>
            <a:ext cx="2034540" cy="460375"/>
          </a:xfrm>
          <a:prstGeom prst="rect">
            <a:avLst/>
          </a:prstGeom>
          <a:noFill/>
        </p:spPr>
        <p:txBody>
          <a:bodyPr wrap="square" rtlCol="0">
            <a:spAutoFit/>
          </a:bodyPr>
          <a:p>
            <a:pPr algn="ctr"/>
            <a:r>
              <a:rPr lang="zh-CN" altLang="en-US" sz="2400" b="1">
                <a:solidFill>
                  <a:schemeClr val="bg1"/>
                </a:solidFill>
              </a:rPr>
              <a:t>重点公开领域</a:t>
            </a:r>
            <a:endParaRPr lang="zh-CN" altLang="en-US" sz="2400" b="1">
              <a:solidFill>
                <a:schemeClr val="bg1"/>
              </a:solidFill>
            </a:endParaRPr>
          </a:p>
        </p:txBody>
      </p:sp>
      <p:sp>
        <p:nvSpPr>
          <p:cNvPr id="72" name="文本框 71"/>
          <p:cNvSpPr txBox="true"/>
          <p:nvPr/>
        </p:nvSpPr>
        <p:spPr>
          <a:xfrm>
            <a:off x="1293495" y="2284095"/>
            <a:ext cx="1642110" cy="460375"/>
          </a:xfrm>
          <a:prstGeom prst="rect">
            <a:avLst/>
          </a:prstGeom>
          <a:noFill/>
        </p:spPr>
        <p:txBody>
          <a:bodyPr wrap="square" rtlCol="0">
            <a:spAutoFit/>
          </a:bodyPr>
          <a:p>
            <a:pPr algn="ctr"/>
            <a:r>
              <a:rPr lang="en-US" altLang="zh-CN" sz="2400" b="1">
                <a:solidFill>
                  <a:schemeClr val="bg1"/>
                </a:solidFill>
              </a:rPr>
              <a:t>16</a:t>
            </a:r>
            <a:endParaRPr lang="en-US" altLang="zh-CN" sz="2400" b="1">
              <a:solidFill>
                <a:schemeClr val="bg1"/>
              </a:solidFill>
            </a:endParaRPr>
          </a:p>
        </p:txBody>
      </p:sp>
      <p:sp>
        <p:nvSpPr>
          <p:cNvPr id="73" name="文本框 72"/>
          <p:cNvSpPr txBox="true"/>
          <p:nvPr/>
        </p:nvSpPr>
        <p:spPr>
          <a:xfrm>
            <a:off x="3284220" y="2284095"/>
            <a:ext cx="1642110" cy="460375"/>
          </a:xfrm>
          <a:prstGeom prst="rect">
            <a:avLst/>
          </a:prstGeom>
          <a:noFill/>
        </p:spPr>
        <p:txBody>
          <a:bodyPr wrap="square" rtlCol="0">
            <a:spAutoFit/>
          </a:bodyPr>
          <a:p>
            <a:pPr algn="ctr"/>
            <a:r>
              <a:rPr lang="en-US" altLang="zh-CN" sz="2400" b="1">
                <a:solidFill>
                  <a:schemeClr val="bg1"/>
                </a:solidFill>
              </a:rPr>
              <a:t>17</a:t>
            </a:r>
            <a:endParaRPr lang="en-US" altLang="zh-CN" sz="2400" b="1">
              <a:solidFill>
                <a:schemeClr val="bg1"/>
              </a:solidFill>
            </a:endParaRPr>
          </a:p>
        </p:txBody>
      </p:sp>
      <p:sp>
        <p:nvSpPr>
          <p:cNvPr id="74" name="文本框 73"/>
          <p:cNvSpPr txBox="true"/>
          <p:nvPr/>
        </p:nvSpPr>
        <p:spPr>
          <a:xfrm>
            <a:off x="5352415" y="2284095"/>
            <a:ext cx="1642110" cy="460375"/>
          </a:xfrm>
          <a:prstGeom prst="rect">
            <a:avLst/>
          </a:prstGeom>
          <a:noFill/>
        </p:spPr>
        <p:txBody>
          <a:bodyPr wrap="square" rtlCol="0">
            <a:spAutoFit/>
          </a:bodyPr>
          <a:p>
            <a:pPr algn="ctr"/>
            <a:r>
              <a:rPr lang="en-US" altLang="zh-CN" sz="2400" b="1">
                <a:solidFill>
                  <a:schemeClr val="bg1"/>
                </a:solidFill>
              </a:rPr>
              <a:t>51</a:t>
            </a:r>
            <a:endParaRPr lang="en-US" altLang="zh-CN" sz="2400" b="1">
              <a:solidFill>
                <a:schemeClr val="bg1"/>
              </a:solidFill>
            </a:endParaRPr>
          </a:p>
        </p:txBody>
      </p:sp>
      <p:sp>
        <p:nvSpPr>
          <p:cNvPr id="75" name="文本框 74"/>
          <p:cNvSpPr txBox="true"/>
          <p:nvPr/>
        </p:nvSpPr>
        <p:spPr>
          <a:xfrm>
            <a:off x="7367905" y="2284095"/>
            <a:ext cx="1642110" cy="460375"/>
          </a:xfrm>
          <a:prstGeom prst="rect">
            <a:avLst/>
          </a:prstGeom>
          <a:noFill/>
        </p:spPr>
        <p:txBody>
          <a:bodyPr wrap="square" rtlCol="0">
            <a:spAutoFit/>
          </a:bodyPr>
          <a:p>
            <a:pPr algn="ctr"/>
            <a:r>
              <a:rPr lang="en-US" altLang="zh-CN" sz="2400" b="1">
                <a:solidFill>
                  <a:schemeClr val="bg1"/>
                </a:solidFill>
              </a:rPr>
              <a:t>10</a:t>
            </a:r>
            <a:endParaRPr lang="en-US" altLang="zh-CN" sz="2400" b="1">
              <a:solidFill>
                <a:schemeClr val="bg1"/>
              </a:solidFill>
            </a:endParaRPr>
          </a:p>
        </p:txBody>
      </p:sp>
      <p:sp>
        <p:nvSpPr>
          <p:cNvPr id="76" name="文本框 75"/>
          <p:cNvSpPr txBox="true"/>
          <p:nvPr/>
        </p:nvSpPr>
        <p:spPr>
          <a:xfrm>
            <a:off x="9434195" y="2284095"/>
            <a:ext cx="1642110" cy="460375"/>
          </a:xfrm>
          <a:prstGeom prst="rect">
            <a:avLst/>
          </a:prstGeom>
          <a:noFill/>
        </p:spPr>
        <p:txBody>
          <a:bodyPr wrap="square" rtlCol="0">
            <a:spAutoFit/>
          </a:bodyPr>
          <a:p>
            <a:pPr algn="ctr"/>
            <a:r>
              <a:rPr lang="en-US" altLang="zh-CN" sz="2400" b="1">
                <a:solidFill>
                  <a:schemeClr val="bg1"/>
                </a:solidFill>
              </a:rPr>
              <a:t>6</a:t>
            </a:r>
            <a:endParaRPr lang="en-US" altLang="zh-CN" sz="2400" b="1">
              <a:solidFill>
                <a:schemeClr val="bg1"/>
              </a:solidFill>
            </a:endParaRPr>
          </a:p>
        </p:txBody>
      </p:sp>
      <p:sp>
        <p:nvSpPr>
          <p:cNvPr id="77" name="文本框 76"/>
          <p:cNvSpPr txBox="true"/>
          <p:nvPr/>
        </p:nvSpPr>
        <p:spPr>
          <a:xfrm>
            <a:off x="1293495" y="4237990"/>
            <a:ext cx="1642110" cy="460375"/>
          </a:xfrm>
          <a:prstGeom prst="rect">
            <a:avLst/>
          </a:prstGeom>
          <a:noFill/>
        </p:spPr>
        <p:txBody>
          <a:bodyPr wrap="square" rtlCol="0">
            <a:spAutoFit/>
          </a:bodyPr>
          <a:p>
            <a:pPr algn="ctr"/>
            <a:r>
              <a:rPr lang="en-US" altLang="zh-CN" sz="2400" b="1">
                <a:solidFill>
                  <a:schemeClr val="bg1"/>
                </a:solidFill>
              </a:rPr>
              <a:t>24</a:t>
            </a:r>
            <a:endParaRPr lang="en-US" altLang="zh-CN" sz="2400" b="1">
              <a:solidFill>
                <a:schemeClr val="bg1"/>
              </a:solidFill>
            </a:endParaRPr>
          </a:p>
        </p:txBody>
      </p:sp>
      <p:sp>
        <p:nvSpPr>
          <p:cNvPr id="78" name="文本框 77"/>
          <p:cNvSpPr txBox="true"/>
          <p:nvPr/>
        </p:nvSpPr>
        <p:spPr>
          <a:xfrm>
            <a:off x="3284220" y="4237990"/>
            <a:ext cx="1642110" cy="460375"/>
          </a:xfrm>
          <a:prstGeom prst="rect">
            <a:avLst/>
          </a:prstGeom>
          <a:noFill/>
        </p:spPr>
        <p:txBody>
          <a:bodyPr wrap="square" rtlCol="0">
            <a:spAutoFit/>
          </a:bodyPr>
          <a:p>
            <a:pPr algn="ctr"/>
            <a:r>
              <a:rPr lang="en-US" altLang="zh-CN" sz="2400" b="1">
                <a:solidFill>
                  <a:schemeClr val="bg1"/>
                </a:solidFill>
              </a:rPr>
              <a:t>27</a:t>
            </a:r>
            <a:endParaRPr lang="en-US" altLang="zh-CN" sz="2400" b="1">
              <a:solidFill>
                <a:schemeClr val="bg1"/>
              </a:solidFill>
            </a:endParaRPr>
          </a:p>
        </p:txBody>
      </p:sp>
      <p:sp>
        <p:nvSpPr>
          <p:cNvPr id="79" name="文本框 78"/>
          <p:cNvSpPr txBox="true"/>
          <p:nvPr/>
        </p:nvSpPr>
        <p:spPr>
          <a:xfrm>
            <a:off x="5352415" y="4237990"/>
            <a:ext cx="1642110" cy="460375"/>
          </a:xfrm>
          <a:prstGeom prst="rect">
            <a:avLst/>
          </a:prstGeom>
          <a:noFill/>
        </p:spPr>
        <p:txBody>
          <a:bodyPr wrap="square" rtlCol="0">
            <a:spAutoFit/>
          </a:bodyPr>
          <a:p>
            <a:pPr algn="ctr"/>
            <a:r>
              <a:rPr lang="en-US" altLang="zh-CN" sz="2400" b="1">
                <a:solidFill>
                  <a:schemeClr val="bg1"/>
                </a:solidFill>
              </a:rPr>
              <a:t>17</a:t>
            </a:r>
            <a:endParaRPr lang="en-US" altLang="zh-CN" sz="2400" b="1">
              <a:solidFill>
                <a:schemeClr val="bg1"/>
              </a:solidFill>
            </a:endParaRPr>
          </a:p>
        </p:txBody>
      </p:sp>
      <p:sp>
        <p:nvSpPr>
          <p:cNvPr id="80" name="文本框 79"/>
          <p:cNvSpPr txBox="true"/>
          <p:nvPr/>
        </p:nvSpPr>
        <p:spPr>
          <a:xfrm>
            <a:off x="7454265" y="4237990"/>
            <a:ext cx="1642110" cy="460375"/>
          </a:xfrm>
          <a:prstGeom prst="rect">
            <a:avLst/>
          </a:prstGeom>
          <a:noFill/>
        </p:spPr>
        <p:txBody>
          <a:bodyPr wrap="square" rtlCol="0">
            <a:spAutoFit/>
          </a:bodyPr>
          <a:p>
            <a:pPr algn="ctr"/>
            <a:r>
              <a:rPr lang="en-US" altLang="zh-CN" sz="2400" b="1">
                <a:solidFill>
                  <a:schemeClr val="bg1"/>
                </a:solidFill>
              </a:rPr>
              <a:t>5</a:t>
            </a:r>
            <a:endParaRPr lang="en-US" altLang="zh-CN" sz="2400" b="1">
              <a:solidFill>
                <a:schemeClr val="bg1"/>
              </a:solidFill>
            </a:endParaRPr>
          </a:p>
        </p:txBody>
      </p:sp>
      <p:sp>
        <p:nvSpPr>
          <p:cNvPr id="81" name="文本框 80"/>
          <p:cNvSpPr txBox="true"/>
          <p:nvPr/>
        </p:nvSpPr>
        <p:spPr>
          <a:xfrm>
            <a:off x="9482455" y="4237990"/>
            <a:ext cx="1642110" cy="460375"/>
          </a:xfrm>
          <a:prstGeom prst="rect">
            <a:avLst/>
          </a:prstGeom>
          <a:noFill/>
        </p:spPr>
        <p:txBody>
          <a:bodyPr wrap="square" rtlCol="0">
            <a:spAutoFit/>
          </a:bodyPr>
          <a:p>
            <a:pPr algn="ctr"/>
            <a:r>
              <a:rPr lang="en-US" altLang="zh-CN" sz="2400" b="1">
                <a:solidFill>
                  <a:schemeClr val="bg1"/>
                </a:solidFill>
              </a:rPr>
              <a:t>59</a:t>
            </a:r>
            <a:endParaRPr lang="en-US" altLang="zh-CN" sz="2400" b="1">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60350" y="143510"/>
            <a:ext cx="3940810" cy="583565"/>
            <a:chOff x="489" y="120"/>
            <a:chExt cx="6206" cy="919"/>
          </a:xfrm>
        </p:grpSpPr>
        <p:sp>
          <p:nvSpPr>
            <p:cNvPr id="7" name="圆角矩形 6"/>
            <p:cNvSpPr/>
            <p:nvPr/>
          </p:nvSpPr>
          <p:spPr>
            <a:xfrm>
              <a:off x="489" y="234"/>
              <a:ext cx="1282" cy="690"/>
            </a:xfrm>
            <a:prstGeom prst="roundRect">
              <a:avLst>
                <a:gd name="adj" fmla="val 50000"/>
              </a:avLst>
            </a:prstGeom>
            <a:solidFill>
              <a:srgbClr val="3680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cs typeface="+mn-ea"/>
                  <a:sym typeface="+mn-lt"/>
                </a:rPr>
                <a:t>02</a:t>
              </a:r>
              <a:endParaRPr lang="en-US" altLang="zh-CN" sz="3200">
                <a:cs typeface="+mn-ea"/>
                <a:sym typeface="+mn-lt"/>
              </a:endParaRPr>
            </a:p>
          </p:txBody>
        </p:sp>
        <p:sp>
          <p:nvSpPr>
            <p:cNvPr id="4" name="文本框 3"/>
            <p:cNvSpPr txBox="true"/>
            <p:nvPr/>
          </p:nvSpPr>
          <p:spPr>
            <a:xfrm>
              <a:off x="1682" y="120"/>
              <a:ext cx="5013" cy="919"/>
            </a:xfrm>
            <a:prstGeom prst="rect">
              <a:avLst/>
            </a:prstGeom>
            <a:noFill/>
          </p:spPr>
          <p:txBody>
            <a:bodyPr wrap="square" rtlCol="0">
              <a:spAutoFit/>
            </a:bodyPr>
            <a:lstStyle/>
            <a:p>
              <a:pPr algn="l"/>
              <a:r>
                <a:rPr lang="zh-CN" altLang="en-US" sz="3200">
                  <a:solidFill>
                    <a:srgbClr val="36807A"/>
                  </a:solidFill>
                  <a:cs typeface="+mn-ea"/>
                  <a:sym typeface="+mn-lt"/>
                </a:rPr>
                <a:t>依申请公开情况</a:t>
              </a:r>
              <a:endParaRPr lang="zh-CN" altLang="en-US" sz="3200">
                <a:solidFill>
                  <a:srgbClr val="36807A"/>
                </a:solidFill>
                <a:cs typeface="+mn-ea"/>
                <a:sym typeface="+mn-lt"/>
              </a:endParaRPr>
            </a:p>
          </p:txBody>
        </p:sp>
      </p:grpSp>
      <p:sp>
        <p:nvSpPr>
          <p:cNvPr id="24" name="文本框 23"/>
          <p:cNvSpPr txBox="true"/>
          <p:nvPr/>
        </p:nvSpPr>
        <p:spPr>
          <a:xfrm>
            <a:off x="4300855" y="2424430"/>
            <a:ext cx="6757670" cy="2009775"/>
          </a:xfrm>
          <a:prstGeom prst="rect">
            <a:avLst/>
          </a:prstGeom>
          <a:noFill/>
        </p:spPr>
        <p:txBody>
          <a:bodyPr wrap="square" rtlCol="0">
            <a:spAutoFit/>
          </a:bodyPr>
          <a:p>
            <a:pPr algn="just">
              <a:lnSpc>
                <a:spcPct val="130000"/>
              </a:lnSpc>
            </a:pPr>
            <a:r>
              <a:rPr lang="en-US" altLang="zh-CN" sz="2000">
                <a:cs typeface="+mn-ea"/>
                <a:sym typeface="+mn-lt"/>
              </a:rPr>
              <a:t>   </a:t>
            </a:r>
            <a:r>
              <a:rPr lang="zh-CN" altLang="en-US" sz="2400">
                <a:cs typeface="+mn-ea"/>
                <a:sym typeface="+mn-lt"/>
              </a:rPr>
              <a:t>2022年，海盐县人民政府办公室共办理公民、法人依申请政府信息公开10件，10件均按期答复。2022年未因信息公开申请引起行政复议或行政诉讼案件。</a:t>
            </a:r>
            <a:endParaRPr lang="zh-CN" altLang="en-US" sz="2400">
              <a:cs typeface="+mn-ea"/>
              <a:sym typeface="+mn-lt"/>
            </a:endParaRPr>
          </a:p>
        </p:txBody>
      </p:sp>
      <p:grpSp>
        <p:nvGrpSpPr>
          <p:cNvPr id="5" name="组合 4"/>
          <p:cNvGrpSpPr/>
          <p:nvPr/>
        </p:nvGrpSpPr>
        <p:grpSpPr>
          <a:xfrm>
            <a:off x="1167130" y="2154555"/>
            <a:ext cx="2522220" cy="2520950"/>
            <a:chOff x="1102" y="1660"/>
            <a:chExt cx="3972" cy="3970"/>
          </a:xfrm>
        </p:grpSpPr>
        <p:sp>
          <p:nvSpPr>
            <p:cNvPr id="13" name="Oval 9"/>
            <p:cNvSpPr>
              <a:spLocks noChangeArrowheads="true"/>
            </p:cNvSpPr>
            <p:nvPr/>
          </p:nvSpPr>
          <p:spPr bwMode="auto">
            <a:xfrm>
              <a:off x="1102" y="1660"/>
              <a:ext cx="3972" cy="3970"/>
            </a:xfrm>
            <a:prstGeom prst="ellipse">
              <a:avLst/>
            </a:prstGeom>
            <a:solidFill>
              <a:srgbClr val="709E9A"/>
            </a:solidFill>
            <a:ln>
              <a:noFill/>
            </a:ln>
            <a:extLst>
              <a:ext uri="{91240B29-F687-4F45-9708-019B960494DF}">
                <a14:hiddenLine xmlns:a14="http://schemas.microsoft.com/office/drawing/2010/main" w="9525">
                  <a:solidFill>
                    <a:srgbClr val="000000"/>
                  </a:solidFill>
                  <a:round/>
                </a14:hiddenLine>
              </a:ext>
            </a:extLst>
          </p:spPr>
          <p:txBody>
            <a:bodyPr/>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35" name="Freeform 66"/>
            <p:cNvSpPr>
              <a:spLocks noEditPoints="true"/>
            </p:cNvSpPr>
            <p:nvPr/>
          </p:nvSpPr>
          <p:spPr bwMode="auto">
            <a:xfrm>
              <a:off x="2340" y="2787"/>
              <a:ext cx="1496" cy="1716"/>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ln>
          </p:spPr>
          <p:txBody>
            <a:bodyPr vert="horz" wrap="square" lIns="121920" tIns="60960" rIns="121920" bIns="60960" numCol="1" anchor="t" anchorCtr="false" compatLnSpc="true"/>
            <a:p>
              <a:endParaRPr lang="en-US" sz="2400">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60350" y="143510"/>
            <a:ext cx="4363720" cy="583565"/>
            <a:chOff x="489" y="120"/>
            <a:chExt cx="6872" cy="919"/>
          </a:xfrm>
        </p:grpSpPr>
        <p:sp>
          <p:nvSpPr>
            <p:cNvPr id="7" name="圆角矩形 6"/>
            <p:cNvSpPr/>
            <p:nvPr/>
          </p:nvSpPr>
          <p:spPr>
            <a:xfrm>
              <a:off x="489" y="234"/>
              <a:ext cx="1282" cy="690"/>
            </a:xfrm>
            <a:prstGeom prst="roundRect">
              <a:avLst>
                <a:gd name="adj" fmla="val 50000"/>
              </a:avLst>
            </a:prstGeom>
            <a:solidFill>
              <a:srgbClr val="3680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cs typeface="+mn-ea"/>
                  <a:sym typeface="+mn-lt"/>
                </a:rPr>
                <a:t>03</a:t>
              </a:r>
              <a:endParaRPr lang="en-US" altLang="zh-CN" sz="3200">
                <a:cs typeface="+mn-ea"/>
                <a:sym typeface="+mn-lt"/>
              </a:endParaRPr>
            </a:p>
          </p:txBody>
        </p:sp>
        <p:sp>
          <p:nvSpPr>
            <p:cNvPr id="4" name="文本框 3"/>
            <p:cNvSpPr txBox="true"/>
            <p:nvPr/>
          </p:nvSpPr>
          <p:spPr>
            <a:xfrm>
              <a:off x="1682" y="120"/>
              <a:ext cx="5679" cy="919"/>
            </a:xfrm>
            <a:prstGeom prst="rect">
              <a:avLst/>
            </a:prstGeom>
            <a:noFill/>
          </p:spPr>
          <p:txBody>
            <a:bodyPr wrap="square" rtlCol="0">
              <a:spAutoFit/>
            </a:bodyPr>
            <a:lstStyle/>
            <a:p>
              <a:pPr algn="l"/>
              <a:r>
                <a:rPr lang="zh-CN" altLang="en-US" sz="3200">
                  <a:solidFill>
                    <a:srgbClr val="36807A"/>
                  </a:solidFill>
                  <a:cs typeface="+mn-ea"/>
                  <a:sym typeface="+mn-lt"/>
                </a:rPr>
                <a:t>政府信息管理情况</a:t>
              </a:r>
              <a:endParaRPr lang="zh-CN" altLang="en-US" sz="3200">
                <a:solidFill>
                  <a:srgbClr val="36807A"/>
                </a:solidFill>
                <a:cs typeface="+mn-ea"/>
                <a:sym typeface="+mn-lt"/>
              </a:endParaRPr>
            </a:p>
          </p:txBody>
        </p:sp>
      </p:grpSp>
      <p:sp>
        <p:nvSpPr>
          <p:cNvPr id="24" name="文本框 23"/>
          <p:cNvSpPr txBox="true"/>
          <p:nvPr/>
        </p:nvSpPr>
        <p:spPr>
          <a:xfrm>
            <a:off x="4350385" y="1945005"/>
            <a:ext cx="6670040" cy="2968625"/>
          </a:xfrm>
          <a:prstGeom prst="rect">
            <a:avLst/>
          </a:prstGeom>
          <a:noFill/>
        </p:spPr>
        <p:txBody>
          <a:bodyPr wrap="square" rtlCol="0">
            <a:spAutoFit/>
          </a:bodyPr>
          <a:p>
            <a:pPr algn="just">
              <a:lnSpc>
                <a:spcPct val="130000"/>
              </a:lnSpc>
            </a:pPr>
            <a:r>
              <a:rPr lang="en-US" sz="2400">
                <a:cs typeface="+mn-ea"/>
                <a:sym typeface="+mn-lt"/>
              </a:rPr>
              <a:t>    </a:t>
            </a:r>
            <a:r>
              <a:rPr sz="2400">
                <a:cs typeface="+mn-ea"/>
                <a:sym typeface="+mn-lt"/>
              </a:rPr>
              <a:t>根据条例和上级有关文件，及时编制《海盐县人民政府办公室信息公开指南》，印发《2022年海盐县政务公开重点工作责任清单》（盐政办发[2022]23号）。同时发布海盐县人民政府办公室关于全面推进政务新媒体规范化建设的实施意见，推进政务新媒体规范化建设。</a:t>
            </a:r>
            <a:endParaRPr sz="2400">
              <a:cs typeface="+mn-ea"/>
              <a:sym typeface="+mn-lt"/>
            </a:endParaRPr>
          </a:p>
        </p:txBody>
      </p:sp>
      <p:grpSp>
        <p:nvGrpSpPr>
          <p:cNvPr id="5" name="组合 4"/>
          <p:cNvGrpSpPr/>
          <p:nvPr/>
        </p:nvGrpSpPr>
        <p:grpSpPr>
          <a:xfrm>
            <a:off x="1167130" y="2154555"/>
            <a:ext cx="2522220" cy="2520950"/>
            <a:chOff x="1102" y="1660"/>
            <a:chExt cx="3972" cy="3970"/>
          </a:xfrm>
        </p:grpSpPr>
        <p:sp>
          <p:nvSpPr>
            <p:cNvPr id="13" name="Oval 9"/>
            <p:cNvSpPr>
              <a:spLocks noChangeArrowheads="true"/>
            </p:cNvSpPr>
            <p:nvPr/>
          </p:nvSpPr>
          <p:spPr bwMode="auto">
            <a:xfrm>
              <a:off x="1102" y="1660"/>
              <a:ext cx="3972" cy="3970"/>
            </a:xfrm>
            <a:prstGeom prst="ellipse">
              <a:avLst/>
            </a:prstGeom>
            <a:solidFill>
              <a:srgbClr val="709E9A"/>
            </a:solidFill>
            <a:ln>
              <a:noFill/>
            </a:ln>
            <a:extLst>
              <a:ext uri="{91240B29-F687-4F45-9708-019B960494DF}">
                <a14:hiddenLine xmlns:a14="http://schemas.microsoft.com/office/drawing/2010/main" w="9525">
                  <a:solidFill>
                    <a:srgbClr val="000000"/>
                  </a:solidFill>
                  <a:round/>
                </a14:hiddenLine>
              </a:ext>
            </a:extLst>
          </p:spPr>
          <p:txBody>
            <a:bodyPr/>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35" name="Freeform 66"/>
            <p:cNvSpPr>
              <a:spLocks noEditPoints="true"/>
            </p:cNvSpPr>
            <p:nvPr/>
          </p:nvSpPr>
          <p:spPr bwMode="auto">
            <a:xfrm>
              <a:off x="2340" y="2787"/>
              <a:ext cx="1496" cy="1716"/>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ln>
          </p:spPr>
          <p:txBody>
            <a:bodyPr vert="horz" wrap="square" lIns="121920" tIns="60960" rIns="121920" bIns="60960" numCol="1" anchor="t" anchorCtr="false" compatLnSpc="true"/>
            <a:p>
              <a:endParaRPr lang="en-US" sz="2400">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Oval 5"/>
          <p:cNvSpPr>
            <a:spLocks noChangeArrowheads="true"/>
          </p:cNvSpPr>
          <p:nvPr/>
        </p:nvSpPr>
        <p:spPr bwMode="auto">
          <a:xfrm>
            <a:off x="4874260" y="2418715"/>
            <a:ext cx="2400935" cy="2383155"/>
          </a:xfrm>
          <a:prstGeom prst="ellipse">
            <a:avLst/>
          </a:prstGeom>
          <a:noFill/>
          <a:ln w="19050" cap="rnd">
            <a:solidFill>
              <a:srgbClr val="709E9A"/>
            </a:solidFill>
            <a:prstDash val="sysDot"/>
            <a:round/>
          </a:ln>
        </p:spPr>
        <p:txBody>
          <a:bodyPr wrap="none" anchor="ctr"/>
          <a:lstStyle>
            <a:lvl1pPr eaLnBrk="0" hangingPunct="0">
              <a:defRPr>
                <a:solidFill>
                  <a:schemeClr val="tx1"/>
                </a:solidFill>
              </a:defRPr>
            </a:lvl1pPr>
            <a:lvl2pPr marL="742950" indent="-285750" eaLnBrk="0" hangingPunct="0">
              <a:defRPr>
                <a:solidFill>
                  <a:schemeClr val="tx1"/>
                </a:solidFill>
              </a:defRPr>
            </a:lvl2pPr>
            <a:lvl3pPr marL="1143000" indent="-228600" eaLnBrk="0" hangingPunct="0">
              <a:defRPr>
                <a:solidFill>
                  <a:schemeClr val="tx1"/>
                </a:solidFill>
              </a:defRPr>
            </a:lvl3pPr>
            <a:lvl4pPr marL="1600200" indent="-228600" eaLnBrk="0" hangingPunct="0">
              <a:defRPr>
                <a:solidFill>
                  <a:schemeClr val="tx1"/>
                </a:solidFill>
              </a:defRPr>
            </a:lvl4pPr>
            <a:lvl5pPr marL="2057400" indent="-228600" eaLnBrk="0" hangingPunct="0">
              <a:defRPr>
                <a:solidFill>
                  <a:schemeClr val="tx1"/>
                </a:solidFill>
              </a:defRPr>
            </a:lvl5pPr>
            <a:lvl6pPr marL="2514600" indent="-228600" eaLnBrk="0" fontAlgn="base" hangingPunct="0">
              <a:spcBef>
                <a:spcPct val="0"/>
              </a:spcBef>
              <a:spcAft>
                <a:spcPct val="0"/>
              </a:spcAft>
              <a:defRPr>
                <a:solidFill>
                  <a:schemeClr val="tx1"/>
                </a:solidFill>
              </a:defRPr>
            </a:lvl6pPr>
            <a:lvl7pPr marL="2971800" indent="-228600" eaLnBrk="0" fontAlgn="base" hangingPunct="0">
              <a:spcBef>
                <a:spcPct val="0"/>
              </a:spcBef>
              <a:spcAft>
                <a:spcPct val="0"/>
              </a:spcAft>
              <a:defRPr>
                <a:solidFill>
                  <a:schemeClr val="tx1"/>
                </a:solidFill>
              </a:defRPr>
            </a:lvl7pPr>
            <a:lvl8pPr marL="3429000" indent="-228600" eaLnBrk="0" fontAlgn="base" hangingPunct="0">
              <a:spcBef>
                <a:spcPct val="0"/>
              </a:spcBef>
              <a:spcAft>
                <a:spcPct val="0"/>
              </a:spcAft>
              <a:defRPr>
                <a:solidFill>
                  <a:schemeClr val="tx1"/>
                </a:solidFill>
              </a:defRPr>
            </a:lvl8pPr>
            <a:lvl9pPr marL="3886200" indent="-228600" eaLnBrk="0" fontAlgn="base" hangingPunct="0">
              <a:spcBef>
                <a:spcPct val="0"/>
              </a:spcBef>
              <a:spcAft>
                <a:spcPct val="0"/>
              </a:spcAft>
              <a:defRPr>
                <a:solidFill>
                  <a:schemeClr val="tx1"/>
                </a:solidFill>
              </a:defRPr>
            </a:lvl9pPr>
          </a:lstStyle>
          <a:p>
            <a:pPr algn="ctr" eaLnBrk="1" hangingPunct="1"/>
            <a:r>
              <a:rPr lang="zh-CN" altLang="zh-CN" sz="2400" b="1" dirty="0">
                <a:solidFill>
                  <a:srgbClr val="709E9A"/>
                </a:solidFill>
                <a:cs typeface="+mn-ea"/>
                <a:sym typeface="+mn-lt"/>
              </a:rPr>
              <a:t>平台建设</a:t>
            </a:r>
            <a:endParaRPr lang="zh-CN" altLang="zh-CN" sz="2400" b="1" dirty="0">
              <a:solidFill>
                <a:srgbClr val="709E9A"/>
              </a:solidFill>
              <a:cs typeface="+mn-ea"/>
              <a:sym typeface="+mn-lt"/>
            </a:endParaRPr>
          </a:p>
        </p:txBody>
      </p:sp>
      <p:sp>
        <p:nvSpPr>
          <p:cNvPr id="40" name="未知"/>
          <p:cNvSpPr/>
          <p:nvPr/>
        </p:nvSpPr>
        <p:spPr bwMode="auto">
          <a:xfrm rot="5400000">
            <a:off x="3074035" y="1950085"/>
            <a:ext cx="4534535" cy="2859405"/>
          </a:xfrm>
          <a:custGeom>
            <a:avLst/>
            <a:gdLst>
              <a:gd name="T0" fmla="*/ 224 w 2848"/>
              <a:gd name="T1" fmla="*/ 484 h 1795"/>
              <a:gd name="T2" fmla="*/ 231 w 2848"/>
              <a:gd name="T3" fmla="*/ 587 h 1795"/>
              <a:gd name="T4" fmla="*/ 246 w 2848"/>
              <a:gd name="T5" fmla="*/ 687 h 1795"/>
              <a:gd name="T6" fmla="*/ 267 w 2848"/>
              <a:gd name="T7" fmla="*/ 785 h 1795"/>
              <a:gd name="T8" fmla="*/ 295 w 2848"/>
              <a:gd name="T9" fmla="*/ 881 h 1795"/>
              <a:gd name="T10" fmla="*/ 329 w 2848"/>
              <a:gd name="T11" fmla="*/ 973 h 1795"/>
              <a:gd name="T12" fmla="*/ 371 w 2848"/>
              <a:gd name="T13" fmla="*/ 1062 h 1795"/>
              <a:gd name="T14" fmla="*/ 419 w 2848"/>
              <a:gd name="T15" fmla="*/ 1147 h 1795"/>
              <a:gd name="T16" fmla="*/ 472 w 2848"/>
              <a:gd name="T17" fmla="*/ 1228 h 1795"/>
              <a:gd name="T18" fmla="*/ 531 w 2848"/>
              <a:gd name="T19" fmla="*/ 1305 h 1795"/>
              <a:gd name="T20" fmla="*/ 595 w 2848"/>
              <a:gd name="T21" fmla="*/ 1377 h 1795"/>
              <a:gd name="T22" fmla="*/ 665 w 2848"/>
              <a:gd name="T23" fmla="*/ 1445 h 1795"/>
              <a:gd name="T24" fmla="*/ 739 w 2848"/>
              <a:gd name="T25" fmla="*/ 1508 h 1795"/>
              <a:gd name="T26" fmla="*/ 817 w 2848"/>
              <a:gd name="T27" fmla="*/ 1565 h 1795"/>
              <a:gd name="T28" fmla="*/ 900 w 2848"/>
              <a:gd name="T29" fmla="*/ 1617 h 1795"/>
              <a:gd name="T30" fmla="*/ 986 w 2848"/>
              <a:gd name="T31" fmla="*/ 1662 h 1795"/>
              <a:gd name="T32" fmla="*/ 1076 w 2848"/>
              <a:gd name="T33" fmla="*/ 1702 h 1795"/>
              <a:gd name="T34" fmla="*/ 1169 w 2848"/>
              <a:gd name="T35" fmla="*/ 1734 h 1795"/>
              <a:gd name="T36" fmla="*/ 1266 w 2848"/>
              <a:gd name="T37" fmla="*/ 1761 h 1795"/>
              <a:gd name="T38" fmla="*/ 1365 w 2848"/>
              <a:gd name="T39" fmla="*/ 1780 h 1795"/>
              <a:gd name="T40" fmla="*/ 1467 w 2848"/>
              <a:gd name="T41" fmla="*/ 1790 h 1795"/>
              <a:gd name="T42" fmla="*/ 1569 w 2848"/>
              <a:gd name="T43" fmla="*/ 1795 h 1795"/>
              <a:gd name="T44" fmla="*/ 1680 w 2848"/>
              <a:gd name="T45" fmla="*/ 1790 h 1795"/>
              <a:gd name="T46" fmla="*/ 1842 w 2848"/>
              <a:gd name="T47" fmla="*/ 1767 h 1795"/>
              <a:gd name="T48" fmla="*/ 1997 w 2848"/>
              <a:gd name="T49" fmla="*/ 1725 h 1795"/>
              <a:gd name="T50" fmla="*/ 2143 w 2848"/>
              <a:gd name="T51" fmla="*/ 1666 h 1795"/>
              <a:gd name="T52" fmla="*/ 2281 w 2848"/>
              <a:gd name="T53" fmla="*/ 1592 h 1795"/>
              <a:gd name="T54" fmla="*/ 2408 w 2848"/>
              <a:gd name="T55" fmla="*/ 1501 h 1795"/>
              <a:gd name="T56" fmla="*/ 2525 w 2848"/>
              <a:gd name="T57" fmla="*/ 1397 h 1795"/>
              <a:gd name="T58" fmla="*/ 2627 w 2848"/>
              <a:gd name="T59" fmla="*/ 1280 h 1795"/>
              <a:gd name="T60" fmla="*/ 2716 w 2848"/>
              <a:gd name="T61" fmla="*/ 1153 h 1795"/>
              <a:gd name="T62" fmla="*/ 2790 w 2848"/>
              <a:gd name="T63" fmla="*/ 1015 h 1795"/>
              <a:gd name="T64" fmla="*/ 2848 w 2848"/>
              <a:gd name="T65" fmla="*/ 867 h 1795"/>
              <a:gd name="T66" fmla="*/ 2721 w 2848"/>
              <a:gd name="T67" fmla="*/ 994 h 1795"/>
              <a:gd name="T68" fmla="*/ 2691 w 2848"/>
              <a:gd name="T69" fmla="*/ 1003 h 1795"/>
              <a:gd name="T70" fmla="*/ 2671 w 2848"/>
              <a:gd name="T71" fmla="*/ 999 h 1795"/>
              <a:gd name="T72" fmla="*/ 2415 w 2848"/>
              <a:gd name="T73" fmla="*/ 749 h 1795"/>
              <a:gd name="T74" fmla="*/ 2390 w 2848"/>
              <a:gd name="T75" fmla="*/ 813 h 1795"/>
              <a:gd name="T76" fmla="*/ 2343 w 2848"/>
              <a:gd name="T77" fmla="*/ 905 h 1795"/>
              <a:gd name="T78" fmla="*/ 2286 w 2848"/>
              <a:gd name="T79" fmla="*/ 990 h 1795"/>
              <a:gd name="T80" fmla="*/ 2220 w 2848"/>
              <a:gd name="T81" fmla="*/ 1066 h 1795"/>
              <a:gd name="T82" fmla="*/ 2146 w 2848"/>
              <a:gd name="T83" fmla="*/ 1136 h 1795"/>
              <a:gd name="T84" fmla="*/ 2064 w 2848"/>
              <a:gd name="T85" fmla="*/ 1198 h 1795"/>
              <a:gd name="T86" fmla="*/ 1976 w 2848"/>
              <a:gd name="T87" fmla="*/ 1249 h 1795"/>
              <a:gd name="T88" fmla="*/ 1882 w 2848"/>
              <a:gd name="T89" fmla="*/ 1291 h 1795"/>
              <a:gd name="T90" fmla="*/ 1782 w 2848"/>
              <a:gd name="T91" fmla="*/ 1320 h 1795"/>
              <a:gd name="T92" fmla="*/ 1678 w 2848"/>
              <a:gd name="T93" fmla="*/ 1339 h 1795"/>
              <a:gd name="T94" fmla="*/ 1569 w 2848"/>
              <a:gd name="T95" fmla="*/ 1346 h 1795"/>
              <a:gd name="T96" fmla="*/ 1478 w 2848"/>
              <a:gd name="T97" fmla="*/ 1342 h 1795"/>
              <a:gd name="T98" fmla="*/ 1345 w 2848"/>
              <a:gd name="T99" fmla="*/ 1318 h 1795"/>
              <a:gd name="T100" fmla="*/ 1221 w 2848"/>
              <a:gd name="T101" fmla="*/ 1275 h 1795"/>
              <a:gd name="T102" fmla="*/ 1104 w 2848"/>
              <a:gd name="T103" fmla="*/ 1216 h 1795"/>
              <a:gd name="T104" fmla="*/ 999 w 2848"/>
              <a:gd name="T105" fmla="*/ 1141 h 1795"/>
              <a:gd name="T106" fmla="*/ 906 w 2848"/>
              <a:gd name="T107" fmla="*/ 1052 h 1795"/>
              <a:gd name="T108" fmla="*/ 825 w 2848"/>
              <a:gd name="T109" fmla="*/ 951 h 1795"/>
              <a:gd name="T110" fmla="*/ 760 w 2848"/>
              <a:gd name="T111" fmla="*/ 839 h 1795"/>
              <a:gd name="T112" fmla="*/ 713 w 2848"/>
              <a:gd name="T113" fmla="*/ 716 h 1795"/>
              <a:gd name="T114" fmla="*/ 683 w 2848"/>
              <a:gd name="T115" fmla="*/ 586 h 1795"/>
              <a:gd name="T116" fmla="*/ 673 w 2848"/>
              <a:gd name="T117" fmla="*/ 449 h 1795"/>
              <a:gd name="T118" fmla="*/ 0 w 2848"/>
              <a:gd name="T119" fmla="*/ 449 h 179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848"/>
              <a:gd name="T181" fmla="*/ 0 h 1795"/>
              <a:gd name="T182" fmla="*/ 2848 w 2848"/>
              <a:gd name="T183" fmla="*/ 1795 h 179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848" h="1795">
                <a:moveTo>
                  <a:pt x="224" y="449"/>
                </a:moveTo>
                <a:lnTo>
                  <a:pt x="224" y="449"/>
                </a:lnTo>
                <a:lnTo>
                  <a:pt x="224" y="484"/>
                </a:lnTo>
                <a:lnTo>
                  <a:pt x="226" y="519"/>
                </a:lnTo>
                <a:lnTo>
                  <a:pt x="228" y="553"/>
                </a:lnTo>
                <a:lnTo>
                  <a:pt x="231" y="587"/>
                </a:lnTo>
                <a:lnTo>
                  <a:pt x="235" y="620"/>
                </a:lnTo>
                <a:lnTo>
                  <a:pt x="240" y="654"/>
                </a:lnTo>
                <a:lnTo>
                  <a:pt x="246" y="687"/>
                </a:lnTo>
                <a:lnTo>
                  <a:pt x="252" y="720"/>
                </a:lnTo>
                <a:lnTo>
                  <a:pt x="259" y="754"/>
                </a:lnTo>
                <a:lnTo>
                  <a:pt x="267" y="785"/>
                </a:lnTo>
                <a:lnTo>
                  <a:pt x="275" y="817"/>
                </a:lnTo>
                <a:lnTo>
                  <a:pt x="285" y="849"/>
                </a:lnTo>
                <a:lnTo>
                  <a:pt x="295" y="881"/>
                </a:lnTo>
                <a:lnTo>
                  <a:pt x="306" y="912"/>
                </a:lnTo>
                <a:lnTo>
                  <a:pt x="318" y="942"/>
                </a:lnTo>
                <a:lnTo>
                  <a:pt x="329" y="973"/>
                </a:lnTo>
                <a:lnTo>
                  <a:pt x="342" y="1003"/>
                </a:lnTo>
                <a:lnTo>
                  <a:pt x="357" y="1032"/>
                </a:lnTo>
                <a:lnTo>
                  <a:pt x="371" y="1062"/>
                </a:lnTo>
                <a:lnTo>
                  <a:pt x="386" y="1090"/>
                </a:lnTo>
                <a:lnTo>
                  <a:pt x="403" y="1118"/>
                </a:lnTo>
                <a:lnTo>
                  <a:pt x="419" y="1147"/>
                </a:lnTo>
                <a:lnTo>
                  <a:pt x="436" y="1174"/>
                </a:lnTo>
                <a:lnTo>
                  <a:pt x="453" y="1201"/>
                </a:lnTo>
                <a:lnTo>
                  <a:pt x="472" y="1228"/>
                </a:lnTo>
                <a:lnTo>
                  <a:pt x="491" y="1254"/>
                </a:lnTo>
                <a:lnTo>
                  <a:pt x="511" y="1280"/>
                </a:lnTo>
                <a:lnTo>
                  <a:pt x="531" y="1305"/>
                </a:lnTo>
                <a:lnTo>
                  <a:pt x="553" y="1330"/>
                </a:lnTo>
                <a:lnTo>
                  <a:pt x="574" y="1353"/>
                </a:lnTo>
                <a:lnTo>
                  <a:pt x="595" y="1377"/>
                </a:lnTo>
                <a:lnTo>
                  <a:pt x="618" y="1401"/>
                </a:lnTo>
                <a:lnTo>
                  <a:pt x="641" y="1423"/>
                </a:lnTo>
                <a:lnTo>
                  <a:pt x="665" y="1445"/>
                </a:lnTo>
                <a:lnTo>
                  <a:pt x="690" y="1467"/>
                </a:lnTo>
                <a:lnTo>
                  <a:pt x="713" y="1487"/>
                </a:lnTo>
                <a:lnTo>
                  <a:pt x="739" y="1508"/>
                </a:lnTo>
                <a:lnTo>
                  <a:pt x="764" y="1527"/>
                </a:lnTo>
                <a:lnTo>
                  <a:pt x="791" y="1546"/>
                </a:lnTo>
                <a:lnTo>
                  <a:pt x="817" y="1565"/>
                </a:lnTo>
                <a:lnTo>
                  <a:pt x="844" y="1582"/>
                </a:lnTo>
                <a:lnTo>
                  <a:pt x="872" y="1600"/>
                </a:lnTo>
                <a:lnTo>
                  <a:pt x="900" y="1617"/>
                </a:lnTo>
                <a:lnTo>
                  <a:pt x="928" y="1632"/>
                </a:lnTo>
                <a:lnTo>
                  <a:pt x="957" y="1647"/>
                </a:lnTo>
                <a:lnTo>
                  <a:pt x="986" y="1662"/>
                </a:lnTo>
                <a:lnTo>
                  <a:pt x="1016" y="1676"/>
                </a:lnTo>
                <a:lnTo>
                  <a:pt x="1046" y="1689"/>
                </a:lnTo>
                <a:lnTo>
                  <a:pt x="1076" y="1702"/>
                </a:lnTo>
                <a:lnTo>
                  <a:pt x="1106" y="1714"/>
                </a:lnTo>
                <a:lnTo>
                  <a:pt x="1138" y="1724"/>
                </a:lnTo>
                <a:lnTo>
                  <a:pt x="1169" y="1734"/>
                </a:lnTo>
                <a:lnTo>
                  <a:pt x="1201" y="1743"/>
                </a:lnTo>
                <a:lnTo>
                  <a:pt x="1233" y="1752"/>
                </a:lnTo>
                <a:lnTo>
                  <a:pt x="1266" y="1761"/>
                </a:lnTo>
                <a:lnTo>
                  <a:pt x="1299" y="1768"/>
                </a:lnTo>
                <a:lnTo>
                  <a:pt x="1332" y="1774"/>
                </a:lnTo>
                <a:lnTo>
                  <a:pt x="1365" y="1780"/>
                </a:lnTo>
                <a:lnTo>
                  <a:pt x="1398" y="1784"/>
                </a:lnTo>
                <a:lnTo>
                  <a:pt x="1432" y="1788"/>
                </a:lnTo>
                <a:lnTo>
                  <a:pt x="1467" y="1790"/>
                </a:lnTo>
                <a:lnTo>
                  <a:pt x="1501" y="1793"/>
                </a:lnTo>
                <a:lnTo>
                  <a:pt x="1535" y="1794"/>
                </a:lnTo>
                <a:lnTo>
                  <a:pt x="1569" y="1795"/>
                </a:lnTo>
                <a:lnTo>
                  <a:pt x="1625" y="1794"/>
                </a:lnTo>
                <a:lnTo>
                  <a:pt x="1680" y="1790"/>
                </a:lnTo>
                <a:lnTo>
                  <a:pt x="1735" y="1784"/>
                </a:lnTo>
                <a:lnTo>
                  <a:pt x="1789" y="1777"/>
                </a:lnTo>
                <a:lnTo>
                  <a:pt x="1842" y="1767"/>
                </a:lnTo>
                <a:lnTo>
                  <a:pt x="1894" y="1755"/>
                </a:lnTo>
                <a:lnTo>
                  <a:pt x="1946" y="1742"/>
                </a:lnTo>
                <a:lnTo>
                  <a:pt x="1997" y="1725"/>
                </a:lnTo>
                <a:lnTo>
                  <a:pt x="2046" y="1708"/>
                </a:lnTo>
                <a:lnTo>
                  <a:pt x="2096" y="1688"/>
                </a:lnTo>
                <a:lnTo>
                  <a:pt x="2143" y="1666"/>
                </a:lnTo>
                <a:lnTo>
                  <a:pt x="2191" y="1643"/>
                </a:lnTo>
                <a:lnTo>
                  <a:pt x="2237" y="1618"/>
                </a:lnTo>
                <a:lnTo>
                  <a:pt x="2281" y="1592"/>
                </a:lnTo>
                <a:lnTo>
                  <a:pt x="2325" y="1562"/>
                </a:lnTo>
                <a:lnTo>
                  <a:pt x="2368" y="1533"/>
                </a:lnTo>
                <a:lnTo>
                  <a:pt x="2408" y="1501"/>
                </a:lnTo>
                <a:lnTo>
                  <a:pt x="2448" y="1468"/>
                </a:lnTo>
                <a:lnTo>
                  <a:pt x="2487" y="1434"/>
                </a:lnTo>
                <a:lnTo>
                  <a:pt x="2525" y="1397"/>
                </a:lnTo>
                <a:lnTo>
                  <a:pt x="2560" y="1359"/>
                </a:lnTo>
                <a:lnTo>
                  <a:pt x="2594" y="1322"/>
                </a:lnTo>
                <a:lnTo>
                  <a:pt x="2627" y="1280"/>
                </a:lnTo>
                <a:lnTo>
                  <a:pt x="2658" y="1239"/>
                </a:lnTo>
                <a:lnTo>
                  <a:pt x="2689" y="1196"/>
                </a:lnTo>
                <a:lnTo>
                  <a:pt x="2716" y="1153"/>
                </a:lnTo>
                <a:lnTo>
                  <a:pt x="2743" y="1108"/>
                </a:lnTo>
                <a:lnTo>
                  <a:pt x="2768" y="1062"/>
                </a:lnTo>
                <a:lnTo>
                  <a:pt x="2790" y="1015"/>
                </a:lnTo>
                <a:lnTo>
                  <a:pt x="2812" y="966"/>
                </a:lnTo>
                <a:lnTo>
                  <a:pt x="2832" y="918"/>
                </a:lnTo>
                <a:lnTo>
                  <a:pt x="2848" y="867"/>
                </a:lnTo>
                <a:lnTo>
                  <a:pt x="2728" y="987"/>
                </a:lnTo>
                <a:lnTo>
                  <a:pt x="2721" y="994"/>
                </a:lnTo>
                <a:lnTo>
                  <a:pt x="2711" y="999"/>
                </a:lnTo>
                <a:lnTo>
                  <a:pt x="2702" y="1002"/>
                </a:lnTo>
                <a:lnTo>
                  <a:pt x="2691" y="1003"/>
                </a:lnTo>
                <a:lnTo>
                  <a:pt x="2681" y="1002"/>
                </a:lnTo>
                <a:lnTo>
                  <a:pt x="2671" y="999"/>
                </a:lnTo>
                <a:lnTo>
                  <a:pt x="2662" y="994"/>
                </a:lnTo>
                <a:lnTo>
                  <a:pt x="2653" y="987"/>
                </a:lnTo>
                <a:lnTo>
                  <a:pt x="2415" y="749"/>
                </a:lnTo>
                <a:lnTo>
                  <a:pt x="2403" y="782"/>
                </a:lnTo>
                <a:lnTo>
                  <a:pt x="2390" y="813"/>
                </a:lnTo>
                <a:lnTo>
                  <a:pt x="2375" y="844"/>
                </a:lnTo>
                <a:lnTo>
                  <a:pt x="2359" y="875"/>
                </a:lnTo>
                <a:lnTo>
                  <a:pt x="2343" y="905"/>
                </a:lnTo>
                <a:lnTo>
                  <a:pt x="2325" y="933"/>
                </a:lnTo>
                <a:lnTo>
                  <a:pt x="2306" y="961"/>
                </a:lnTo>
                <a:lnTo>
                  <a:pt x="2286" y="990"/>
                </a:lnTo>
                <a:lnTo>
                  <a:pt x="2265" y="1016"/>
                </a:lnTo>
                <a:lnTo>
                  <a:pt x="2243" y="1042"/>
                </a:lnTo>
                <a:lnTo>
                  <a:pt x="2220" y="1066"/>
                </a:lnTo>
                <a:lnTo>
                  <a:pt x="2196" y="1091"/>
                </a:lnTo>
                <a:lnTo>
                  <a:pt x="2172" y="1114"/>
                </a:lnTo>
                <a:lnTo>
                  <a:pt x="2146" y="1136"/>
                </a:lnTo>
                <a:lnTo>
                  <a:pt x="2120" y="1157"/>
                </a:lnTo>
                <a:lnTo>
                  <a:pt x="2093" y="1179"/>
                </a:lnTo>
                <a:lnTo>
                  <a:pt x="2064" y="1198"/>
                </a:lnTo>
                <a:lnTo>
                  <a:pt x="2036" y="1215"/>
                </a:lnTo>
                <a:lnTo>
                  <a:pt x="2006" y="1233"/>
                </a:lnTo>
                <a:lnTo>
                  <a:pt x="1976" y="1249"/>
                </a:lnTo>
                <a:lnTo>
                  <a:pt x="1945" y="1264"/>
                </a:lnTo>
                <a:lnTo>
                  <a:pt x="1914" y="1278"/>
                </a:lnTo>
                <a:lnTo>
                  <a:pt x="1882" y="1291"/>
                </a:lnTo>
                <a:lnTo>
                  <a:pt x="1849" y="1301"/>
                </a:lnTo>
                <a:lnTo>
                  <a:pt x="1816" y="1312"/>
                </a:lnTo>
                <a:lnTo>
                  <a:pt x="1782" y="1320"/>
                </a:lnTo>
                <a:lnTo>
                  <a:pt x="1748" y="1329"/>
                </a:lnTo>
                <a:lnTo>
                  <a:pt x="1713" y="1334"/>
                </a:lnTo>
                <a:lnTo>
                  <a:pt x="1678" y="1339"/>
                </a:lnTo>
                <a:lnTo>
                  <a:pt x="1643" y="1343"/>
                </a:lnTo>
                <a:lnTo>
                  <a:pt x="1606" y="1345"/>
                </a:lnTo>
                <a:lnTo>
                  <a:pt x="1569" y="1346"/>
                </a:lnTo>
                <a:lnTo>
                  <a:pt x="1523" y="1345"/>
                </a:lnTo>
                <a:lnTo>
                  <a:pt x="1478" y="1342"/>
                </a:lnTo>
                <a:lnTo>
                  <a:pt x="1434" y="1336"/>
                </a:lnTo>
                <a:lnTo>
                  <a:pt x="1389" y="1327"/>
                </a:lnTo>
                <a:lnTo>
                  <a:pt x="1345" y="1318"/>
                </a:lnTo>
                <a:lnTo>
                  <a:pt x="1303" y="1306"/>
                </a:lnTo>
                <a:lnTo>
                  <a:pt x="1261" y="1292"/>
                </a:lnTo>
                <a:lnTo>
                  <a:pt x="1221" y="1275"/>
                </a:lnTo>
                <a:lnTo>
                  <a:pt x="1181" y="1258"/>
                </a:lnTo>
                <a:lnTo>
                  <a:pt x="1142" y="1238"/>
                </a:lnTo>
                <a:lnTo>
                  <a:pt x="1104" y="1216"/>
                </a:lnTo>
                <a:lnTo>
                  <a:pt x="1069" y="1193"/>
                </a:lnTo>
                <a:lnTo>
                  <a:pt x="1033" y="1168"/>
                </a:lnTo>
                <a:lnTo>
                  <a:pt x="999" y="1141"/>
                </a:lnTo>
                <a:lnTo>
                  <a:pt x="966" y="1114"/>
                </a:lnTo>
                <a:lnTo>
                  <a:pt x="935" y="1083"/>
                </a:lnTo>
                <a:lnTo>
                  <a:pt x="906" y="1052"/>
                </a:lnTo>
                <a:lnTo>
                  <a:pt x="877" y="1019"/>
                </a:lnTo>
                <a:lnTo>
                  <a:pt x="850" y="986"/>
                </a:lnTo>
                <a:lnTo>
                  <a:pt x="825" y="951"/>
                </a:lnTo>
                <a:lnTo>
                  <a:pt x="803" y="914"/>
                </a:lnTo>
                <a:lnTo>
                  <a:pt x="781" y="876"/>
                </a:lnTo>
                <a:lnTo>
                  <a:pt x="760" y="839"/>
                </a:lnTo>
                <a:lnTo>
                  <a:pt x="743" y="798"/>
                </a:lnTo>
                <a:lnTo>
                  <a:pt x="727" y="757"/>
                </a:lnTo>
                <a:lnTo>
                  <a:pt x="713" y="716"/>
                </a:lnTo>
                <a:lnTo>
                  <a:pt x="700" y="673"/>
                </a:lnTo>
                <a:lnTo>
                  <a:pt x="691" y="630"/>
                </a:lnTo>
                <a:lnTo>
                  <a:pt x="683" y="586"/>
                </a:lnTo>
                <a:lnTo>
                  <a:pt x="677" y="541"/>
                </a:lnTo>
                <a:lnTo>
                  <a:pt x="674" y="495"/>
                </a:lnTo>
                <a:lnTo>
                  <a:pt x="673" y="449"/>
                </a:lnTo>
                <a:lnTo>
                  <a:pt x="897" y="449"/>
                </a:lnTo>
                <a:lnTo>
                  <a:pt x="449" y="0"/>
                </a:lnTo>
                <a:lnTo>
                  <a:pt x="0" y="449"/>
                </a:lnTo>
                <a:lnTo>
                  <a:pt x="224" y="449"/>
                </a:lnTo>
                <a:close/>
              </a:path>
            </a:pathLst>
          </a:custGeom>
          <a:solidFill>
            <a:srgbClr val="709E9A"/>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cs typeface="+mn-ea"/>
              <a:sym typeface="+mn-lt"/>
            </a:endParaRPr>
          </a:p>
        </p:txBody>
      </p:sp>
      <p:sp>
        <p:nvSpPr>
          <p:cNvPr id="41" name="未知"/>
          <p:cNvSpPr/>
          <p:nvPr/>
        </p:nvSpPr>
        <p:spPr bwMode="auto">
          <a:xfrm rot="5400000">
            <a:off x="4501515" y="2414905"/>
            <a:ext cx="4535805" cy="2858135"/>
          </a:xfrm>
          <a:custGeom>
            <a:avLst/>
            <a:gdLst>
              <a:gd name="T0" fmla="*/ 2623 w 2849"/>
              <a:gd name="T1" fmla="*/ 1311 h 1794"/>
              <a:gd name="T2" fmla="*/ 2618 w 2849"/>
              <a:gd name="T3" fmla="*/ 1208 h 1794"/>
              <a:gd name="T4" fmla="*/ 2603 w 2849"/>
              <a:gd name="T5" fmla="*/ 1106 h 1794"/>
              <a:gd name="T6" fmla="*/ 2582 w 2849"/>
              <a:gd name="T7" fmla="*/ 1008 h 1794"/>
              <a:gd name="T8" fmla="*/ 2554 w 2849"/>
              <a:gd name="T9" fmla="*/ 914 h 1794"/>
              <a:gd name="T10" fmla="*/ 2518 w 2849"/>
              <a:gd name="T11" fmla="*/ 822 h 1794"/>
              <a:gd name="T12" fmla="*/ 2477 w 2849"/>
              <a:gd name="T13" fmla="*/ 732 h 1794"/>
              <a:gd name="T14" fmla="*/ 2430 w 2849"/>
              <a:gd name="T15" fmla="*/ 647 h 1794"/>
              <a:gd name="T16" fmla="*/ 2377 w 2849"/>
              <a:gd name="T17" fmla="*/ 567 h 1794"/>
              <a:gd name="T18" fmla="*/ 2318 w 2849"/>
              <a:gd name="T19" fmla="*/ 489 h 1794"/>
              <a:gd name="T20" fmla="*/ 2253 w 2849"/>
              <a:gd name="T21" fmla="*/ 417 h 1794"/>
              <a:gd name="T22" fmla="*/ 2183 w 2849"/>
              <a:gd name="T23" fmla="*/ 350 h 1794"/>
              <a:gd name="T24" fmla="*/ 2110 w 2849"/>
              <a:gd name="T25" fmla="*/ 287 h 1794"/>
              <a:gd name="T26" fmla="*/ 2031 w 2849"/>
              <a:gd name="T27" fmla="*/ 229 h 1794"/>
              <a:gd name="T28" fmla="*/ 1948 w 2849"/>
              <a:gd name="T29" fmla="*/ 178 h 1794"/>
              <a:gd name="T30" fmla="*/ 1862 w 2849"/>
              <a:gd name="T31" fmla="*/ 132 h 1794"/>
              <a:gd name="T32" fmla="*/ 1772 w 2849"/>
              <a:gd name="T33" fmla="*/ 93 h 1794"/>
              <a:gd name="T34" fmla="*/ 1679 w 2849"/>
              <a:gd name="T35" fmla="*/ 60 h 1794"/>
              <a:gd name="T36" fmla="*/ 1583 w 2849"/>
              <a:gd name="T37" fmla="*/ 34 h 1794"/>
              <a:gd name="T38" fmla="*/ 1484 w 2849"/>
              <a:gd name="T39" fmla="*/ 15 h 1794"/>
              <a:gd name="T40" fmla="*/ 1382 w 2849"/>
              <a:gd name="T41" fmla="*/ 4 h 1794"/>
              <a:gd name="T42" fmla="*/ 1278 w 2849"/>
              <a:gd name="T43" fmla="*/ 0 h 1794"/>
              <a:gd name="T44" fmla="*/ 1167 w 2849"/>
              <a:gd name="T45" fmla="*/ 4 h 1794"/>
              <a:gd name="T46" fmla="*/ 1007 w 2849"/>
              <a:gd name="T47" fmla="*/ 27 h 1794"/>
              <a:gd name="T48" fmla="*/ 852 w 2849"/>
              <a:gd name="T49" fmla="*/ 68 h 1794"/>
              <a:gd name="T50" fmla="*/ 704 w 2849"/>
              <a:gd name="T51" fmla="*/ 128 h 1794"/>
              <a:gd name="T52" fmla="*/ 568 w 2849"/>
              <a:gd name="T53" fmla="*/ 203 h 1794"/>
              <a:gd name="T54" fmla="*/ 440 w 2849"/>
              <a:gd name="T55" fmla="*/ 293 h 1794"/>
              <a:gd name="T56" fmla="*/ 324 w 2849"/>
              <a:gd name="T57" fmla="*/ 397 h 1794"/>
              <a:gd name="T58" fmla="*/ 222 w 2849"/>
              <a:gd name="T59" fmla="*/ 514 h 1794"/>
              <a:gd name="T60" fmla="*/ 132 w 2849"/>
              <a:gd name="T61" fmla="*/ 641 h 1794"/>
              <a:gd name="T62" fmla="*/ 57 w 2849"/>
              <a:gd name="T63" fmla="*/ 779 h 1794"/>
              <a:gd name="T64" fmla="*/ 0 w 2849"/>
              <a:gd name="T65" fmla="*/ 927 h 1794"/>
              <a:gd name="T66" fmla="*/ 128 w 2849"/>
              <a:gd name="T67" fmla="*/ 801 h 1794"/>
              <a:gd name="T68" fmla="*/ 158 w 2849"/>
              <a:gd name="T69" fmla="*/ 791 h 1794"/>
              <a:gd name="T70" fmla="*/ 178 w 2849"/>
              <a:gd name="T71" fmla="*/ 795 h 1794"/>
              <a:gd name="T72" fmla="*/ 433 w 2849"/>
              <a:gd name="T73" fmla="*/ 1045 h 1794"/>
              <a:gd name="T74" fmla="*/ 459 w 2849"/>
              <a:gd name="T75" fmla="*/ 981 h 1794"/>
              <a:gd name="T76" fmla="*/ 506 w 2849"/>
              <a:gd name="T77" fmla="*/ 890 h 1794"/>
              <a:gd name="T78" fmla="*/ 563 w 2849"/>
              <a:gd name="T79" fmla="*/ 805 h 1794"/>
              <a:gd name="T80" fmla="*/ 628 w 2849"/>
              <a:gd name="T81" fmla="*/ 727 h 1794"/>
              <a:gd name="T82" fmla="*/ 702 w 2849"/>
              <a:gd name="T83" fmla="*/ 658 h 1794"/>
              <a:gd name="T84" fmla="*/ 784 w 2849"/>
              <a:gd name="T85" fmla="*/ 596 h 1794"/>
              <a:gd name="T86" fmla="*/ 872 w 2849"/>
              <a:gd name="T87" fmla="*/ 546 h 1794"/>
              <a:gd name="T88" fmla="*/ 967 w 2849"/>
              <a:gd name="T89" fmla="*/ 504 h 1794"/>
              <a:gd name="T90" fmla="*/ 1066 w 2849"/>
              <a:gd name="T91" fmla="*/ 473 h 1794"/>
              <a:gd name="T92" fmla="*/ 1171 w 2849"/>
              <a:gd name="T93" fmla="*/ 455 h 1794"/>
              <a:gd name="T94" fmla="*/ 1278 w 2849"/>
              <a:gd name="T95" fmla="*/ 448 h 1794"/>
              <a:gd name="T96" fmla="*/ 1371 w 2849"/>
              <a:gd name="T97" fmla="*/ 452 h 1794"/>
              <a:gd name="T98" fmla="*/ 1503 w 2849"/>
              <a:gd name="T99" fmla="*/ 476 h 1794"/>
              <a:gd name="T100" fmla="*/ 1628 w 2849"/>
              <a:gd name="T101" fmla="*/ 518 h 1794"/>
              <a:gd name="T102" fmla="*/ 1744 w 2849"/>
              <a:gd name="T103" fmla="*/ 577 h 1794"/>
              <a:gd name="T104" fmla="*/ 1850 w 2849"/>
              <a:gd name="T105" fmla="*/ 653 h 1794"/>
              <a:gd name="T106" fmla="*/ 1943 w 2849"/>
              <a:gd name="T107" fmla="*/ 742 h 1794"/>
              <a:gd name="T108" fmla="*/ 2022 w 2849"/>
              <a:gd name="T109" fmla="*/ 843 h 1794"/>
              <a:gd name="T110" fmla="*/ 2087 w 2849"/>
              <a:gd name="T111" fmla="*/ 956 h 1794"/>
              <a:gd name="T112" fmla="*/ 2136 w 2849"/>
              <a:gd name="T113" fmla="*/ 1078 h 1794"/>
              <a:gd name="T114" fmla="*/ 2165 w 2849"/>
              <a:gd name="T115" fmla="*/ 1208 h 1794"/>
              <a:gd name="T116" fmla="*/ 2176 w 2849"/>
              <a:gd name="T117" fmla="*/ 1345 h 1794"/>
              <a:gd name="T118" fmla="*/ 2849 w 2849"/>
              <a:gd name="T119" fmla="*/ 1345 h 179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849"/>
              <a:gd name="T181" fmla="*/ 0 h 1794"/>
              <a:gd name="T182" fmla="*/ 2849 w 2849"/>
              <a:gd name="T183" fmla="*/ 1794 h 179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849" h="1794">
                <a:moveTo>
                  <a:pt x="2625" y="1345"/>
                </a:moveTo>
                <a:lnTo>
                  <a:pt x="2625" y="1345"/>
                </a:lnTo>
                <a:lnTo>
                  <a:pt x="2623" y="1311"/>
                </a:lnTo>
                <a:lnTo>
                  <a:pt x="2622" y="1276"/>
                </a:lnTo>
                <a:lnTo>
                  <a:pt x="2620" y="1242"/>
                </a:lnTo>
                <a:lnTo>
                  <a:pt x="2618" y="1208"/>
                </a:lnTo>
                <a:lnTo>
                  <a:pt x="2614" y="1174"/>
                </a:lnTo>
                <a:lnTo>
                  <a:pt x="2609" y="1141"/>
                </a:lnTo>
                <a:lnTo>
                  <a:pt x="2603" y="1106"/>
                </a:lnTo>
                <a:lnTo>
                  <a:pt x="2597" y="1075"/>
                </a:lnTo>
                <a:lnTo>
                  <a:pt x="2590" y="1041"/>
                </a:lnTo>
                <a:lnTo>
                  <a:pt x="2582" y="1008"/>
                </a:lnTo>
                <a:lnTo>
                  <a:pt x="2574" y="977"/>
                </a:lnTo>
                <a:lnTo>
                  <a:pt x="2564" y="945"/>
                </a:lnTo>
                <a:lnTo>
                  <a:pt x="2554" y="914"/>
                </a:lnTo>
                <a:lnTo>
                  <a:pt x="2543" y="882"/>
                </a:lnTo>
                <a:lnTo>
                  <a:pt x="2531" y="851"/>
                </a:lnTo>
                <a:lnTo>
                  <a:pt x="2518" y="822"/>
                </a:lnTo>
                <a:lnTo>
                  <a:pt x="2505" y="791"/>
                </a:lnTo>
                <a:lnTo>
                  <a:pt x="2491" y="762"/>
                </a:lnTo>
                <a:lnTo>
                  <a:pt x="2477" y="732"/>
                </a:lnTo>
                <a:lnTo>
                  <a:pt x="2462" y="704"/>
                </a:lnTo>
                <a:lnTo>
                  <a:pt x="2446" y="675"/>
                </a:lnTo>
                <a:lnTo>
                  <a:pt x="2430" y="647"/>
                </a:lnTo>
                <a:lnTo>
                  <a:pt x="2412" y="620"/>
                </a:lnTo>
                <a:lnTo>
                  <a:pt x="2394" y="593"/>
                </a:lnTo>
                <a:lnTo>
                  <a:pt x="2377" y="567"/>
                </a:lnTo>
                <a:lnTo>
                  <a:pt x="2357" y="540"/>
                </a:lnTo>
                <a:lnTo>
                  <a:pt x="2338" y="515"/>
                </a:lnTo>
                <a:lnTo>
                  <a:pt x="2318" y="489"/>
                </a:lnTo>
                <a:lnTo>
                  <a:pt x="2296" y="464"/>
                </a:lnTo>
                <a:lnTo>
                  <a:pt x="2275" y="440"/>
                </a:lnTo>
                <a:lnTo>
                  <a:pt x="2253" y="417"/>
                </a:lnTo>
                <a:lnTo>
                  <a:pt x="2230" y="393"/>
                </a:lnTo>
                <a:lnTo>
                  <a:pt x="2207" y="371"/>
                </a:lnTo>
                <a:lnTo>
                  <a:pt x="2183" y="350"/>
                </a:lnTo>
                <a:lnTo>
                  <a:pt x="2159" y="328"/>
                </a:lnTo>
                <a:lnTo>
                  <a:pt x="2135" y="307"/>
                </a:lnTo>
                <a:lnTo>
                  <a:pt x="2110" y="287"/>
                </a:lnTo>
                <a:lnTo>
                  <a:pt x="2084" y="267"/>
                </a:lnTo>
                <a:lnTo>
                  <a:pt x="2058" y="248"/>
                </a:lnTo>
                <a:lnTo>
                  <a:pt x="2031" y="229"/>
                </a:lnTo>
                <a:lnTo>
                  <a:pt x="2003" y="211"/>
                </a:lnTo>
                <a:lnTo>
                  <a:pt x="1976" y="195"/>
                </a:lnTo>
                <a:lnTo>
                  <a:pt x="1948" y="178"/>
                </a:lnTo>
                <a:lnTo>
                  <a:pt x="1920" y="162"/>
                </a:lnTo>
                <a:lnTo>
                  <a:pt x="1891" y="146"/>
                </a:lnTo>
                <a:lnTo>
                  <a:pt x="1862" y="132"/>
                </a:lnTo>
                <a:lnTo>
                  <a:pt x="1832" y="118"/>
                </a:lnTo>
                <a:lnTo>
                  <a:pt x="1803" y="105"/>
                </a:lnTo>
                <a:lnTo>
                  <a:pt x="1772" y="93"/>
                </a:lnTo>
                <a:lnTo>
                  <a:pt x="1741" y="81"/>
                </a:lnTo>
                <a:lnTo>
                  <a:pt x="1711" y="71"/>
                </a:lnTo>
                <a:lnTo>
                  <a:pt x="1679" y="60"/>
                </a:lnTo>
                <a:lnTo>
                  <a:pt x="1647" y="51"/>
                </a:lnTo>
                <a:lnTo>
                  <a:pt x="1615" y="43"/>
                </a:lnTo>
                <a:lnTo>
                  <a:pt x="1583" y="34"/>
                </a:lnTo>
                <a:lnTo>
                  <a:pt x="1550" y="27"/>
                </a:lnTo>
                <a:lnTo>
                  <a:pt x="1517" y="20"/>
                </a:lnTo>
                <a:lnTo>
                  <a:pt x="1484" y="15"/>
                </a:lnTo>
                <a:lnTo>
                  <a:pt x="1450" y="11"/>
                </a:lnTo>
                <a:lnTo>
                  <a:pt x="1417" y="7"/>
                </a:lnTo>
                <a:lnTo>
                  <a:pt x="1382" y="4"/>
                </a:lnTo>
                <a:lnTo>
                  <a:pt x="1348" y="1"/>
                </a:lnTo>
                <a:lnTo>
                  <a:pt x="1314" y="0"/>
                </a:lnTo>
                <a:lnTo>
                  <a:pt x="1278" y="0"/>
                </a:lnTo>
                <a:lnTo>
                  <a:pt x="1223" y="1"/>
                </a:lnTo>
                <a:lnTo>
                  <a:pt x="1167" y="4"/>
                </a:lnTo>
                <a:lnTo>
                  <a:pt x="1113" y="9"/>
                </a:lnTo>
                <a:lnTo>
                  <a:pt x="1060" y="18"/>
                </a:lnTo>
                <a:lnTo>
                  <a:pt x="1007" y="27"/>
                </a:lnTo>
                <a:lnTo>
                  <a:pt x="954" y="39"/>
                </a:lnTo>
                <a:lnTo>
                  <a:pt x="903" y="53"/>
                </a:lnTo>
                <a:lnTo>
                  <a:pt x="852" y="68"/>
                </a:lnTo>
                <a:lnTo>
                  <a:pt x="801" y="86"/>
                </a:lnTo>
                <a:lnTo>
                  <a:pt x="753" y="106"/>
                </a:lnTo>
                <a:lnTo>
                  <a:pt x="704" y="128"/>
                </a:lnTo>
                <a:lnTo>
                  <a:pt x="658" y="151"/>
                </a:lnTo>
                <a:lnTo>
                  <a:pt x="612" y="176"/>
                </a:lnTo>
                <a:lnTo>
                  <a:pt x="568" y="203"/>
                </a:lnTo>
                <a:lnTo>
                  <a:pt x="524" y="231"/>
                </a:lnTo>
                <a:lnTo>
                  <a:pt x="481" y="261"/>
                </a:lnTo>
                <a:lnTo>
                  <a:pt x="440" y="293"/>
                </a:lnTo>
                <a:lnTo>
                  <a:pt x="400" y="326"/>
                </a:lnTo>
                <a:lnTo>
                  <a:pt x="362" y="361"/>
                </a:lnTo>
                <a:lnTo>
                  <a:pt x="324" y="397"/>
                </a:lnTo>
                <a:lnTo>
                  <a:pt x="289" y="435"/>
                </a:lnTo>
                <a:lnTo>
                  <a:pt x="255" y="473"/>
                </a:lnTo>
                <a:lnTo>
                  <a:pt x="222" y="514"/>
                </a:lnTo>
                <a:lnTo>
                  <a:pt x="190" y="555"/>
                </a:lnTo>
                <a:lnTo>
                  <a:pt x="160" y="597"/>
                </a:lnTo>
                <a:lnTo>
                  <a:pt x="132" y="641"/>
                </a:lnTo>
                <a:lnTo>
                  <a:pt x="106" y="686"/>
                </a:lnTo>
                <a:lnTo>
                  <a:pt x="81" y="732"/>
                </a:lnTo>
                <a:lnTo>
                  <a:pt x="57" y="779"/>
                </a:lnTo>
                <a:lnTo>
                  <a:pt x="36" y="828"/>
                </a:lnTo>
                <a:lnTo>
                  <a:pt x="17" y="877"/>
                </a:lnTo>
                <a:lnTo>
                  <a:pt x="0" y="927"/>
                </a:lnTo>
                <a:lnTo>
                  <a:pt x="120" y="806"/>
                </a:lnTo>
                <a:lnTo>
                  <a:pt x="128" y="801"/>
                </a:lnTo>
                <a:lnTo>
                  <a:pt x="138" y="795"/>
                </a:lnTo>
                <a:lnTo>
                  <a:pt x="147" y="792"/>
                </a:lnTo>
                <a:lnTo>
                  <a:pt x="158" y="791"/>
                </a:lnTo>
                <a:lnTo>
                  <a:pt x="167" y="792"/>
                </a:lnTo>
                <a:lnTo>
                  <a:pt x="178" y="795"/>
                </a:lnTo>
                <a:lnTo>
                  <a:pt x="186" y="801"/>
                </a:lnTo>
                <a:lnTo>
                  <a:pt x="194" y="806"/>
                </a:lnTo>
                <a:lnTo>
                  <a:pt x="433" y="1045"/>
                </a:lnTo>
                <a:lnTo>
                  <a:pt x="446" y="1013"/>
                </a:lnTo>
                <a:lnTo>
                  <a:pt x="459" y="981"/>
                </a:lnTo>
                <a:lnTo>
                  <a:pt x="473" y="951"/>
                </a:lnTo>
                <a:lnTo>
                  <a:pt x="488" y="920"/>
                </a:lnTo>
                <a:lnTo>
                  <a:pt x="506" y="890"/>
                </a:lnTo>
                <a:lnTo>
                  <a:pt x="524" y="861"/>
                </a:lnTo>
                <a:lnTo>
                  <a:pt x="543" y="832"/>
                </a:lnTo>
                <a:lnTo>
                  <a:pt x="563" y="805"/>
                </a:lnTo>
                <a:lnTo>
                  <a:pt x="584" y="778"/>
                </a:lnTo>
                <a:lnTo>
                  <a:pt x="605" y="752"/>
                </a:lnTo>
                <a:lnTo>
                  <a:pt x="628" y="727"/>
                </a:lnTo>
                <a:lnTo>
                  <a:pt x="653" y="704"/>
                </a:lnTo>
                <a:lnTo>
                  <a:pt x="677" y="680"/>
                </a:lnTo>
                <a:lnTo>
                  <a:pt x="702" y="658"/>
                </a:lnTo>
                <a:lnTo>
                  <a:pt x="729" y="636"/>
                </a:lnTo>
                <a:lnTo>
                  <a:pt x="756" y="616"/>
                </a:lnTo>
                <a:lnTo>
                  <a:pt x="784" y="596"/>
                </a:lnTo>
                <a:lnTo>
                  <a:pt x="813" y="579"/>
                </a:lnTo>
                <a:lnTo>
                  <a:pt x="843" y="561"/>
                </a:lnTo>
                <a:lnTo>
                  <a:pt x="872" y="546"/>
                </a:lnTo>
                <a:lnTo>
                  <a:pt x="903" y="530"/>
                </a:lnTo>
                <a:lnTo>
                  <a:pt x="935" y="516"/>
                </a:lnTo>
                <a:lnTo>
                  <a:pt x="967" y="504"/>
                </a:lnTo>
                <a:lnTo>
                  <a:pt x="1000" y="492"/>
                </a:lnTo>
                <a:lnTo>
                  <a:pt x="1033" y="482"/>
                </a:lnTo>
                <a:lnTo>
                  <a:pt x="1066" y="473"/>
                </a:lnTo>
                <a:lnTo>
                  <a:pt x="1100" y="465"/>
                </a:lnTo>
                <a:lnTo>
                  <a:pt x="1136" y="459"/>
                </a:lnTo>
                <a:lnTo>
                  <a:pt x="1171" y="455"/>
                </a:lnTo>
                <a:lnTo>
                  <a:pt x="1206" y="451"/>
                </a:lnTo>
                <a:lnTo>
                  <a:pt x="1242" y="449"/>
                </a:lnTo>
                <a:lnTo>
                  <a:pt x="1278" y="448"/>
                </a:lnTo>
                <a:lnTo>
                  <a:pt x="1324" y="449"/>
                </a:lnTo>
                <a:lnTo>
                  <a:pt x="1371" y="452"/>
                </a:lnTo>
                <a:lnTo>
                  <a:pt x="1415" y="458"/>
                </a:lnTo>
                <a:lnTo>
                  <a:pt x="1459" y="466"/>
                </a:lnTo>
                <a:lnTo>
                  <a:pt x="1503" y="476"/>
                </a:lnTo>
                <a:lnTo>
                  <a:pt x="1545" y="489"/>
                </a:lnTo>
                <a:lnTo>
                  <a:pt x="1587" y="503"/>
                </a:lnTo>
                <a:lnTo>
                  <a:pt x="1628" y="518"/>
                </a:lnTo>
                <a:lnTo>
                  <a:pt x="1668" y="536"/>
                </a:lnTo>
                <a:lnTo>
                  <a:pt x="1706" y="556"/>
                </a:lnTo>
                <a:lnTo>
                  <a:pt x="1744" y="577"/>
                </a:lnTo>
                <a:lnTo>
                  <a:pt x="1780" y="601"/>
                </a:lnTo>
                <a:lnTo>
                  <a:pt x="1816" y="626"/>
                </a:lnTo>
                <a:lnTo>
                  <a:pt x="1850" y="653"/>
                </a:lnTo>
                <a:lnTo>
                  <a:pt x="1882" y="681"/>
                </a:lnTo>
                <a:lnTo>
                  <a:pt x="1913" y="711"/>
                </a:lnTo>
                <a:lnTo>
                  <a:pt x="1943" y="742"/>
                </a:lnTo>
                <a:lnTo>
                  <a:pt x="1970" y="775"/>
                </a:lnTo>
                <a:lnTo>
                  <a:pt x="1998" y="809"/>
                </a:lnTo>
                <a:lnTo>
                  <a:pt x="2022" y="843"/>
                </a:lnTo>
                <a:lnTo>
                  <a:pt x="2046" y="880"/>
                </a:lnTo>
                <a:lnTo>
                  <a:pt x="2067" y="917"/>
                </a:lnTo>
                <a:lnTo>
                  <a:pt x="2087" y="956"/>
                </a:lnTo>
                <a:lnTo>
                  <a:pt x="2105" y="995"/>
                </a:lnTo>
                <a:lnTo>
                  <a:pt x="2122" y="1037"/>
                </a:lnTo>
                <a:lnTo>
                  <a:pt x="2136" y="1078"/>
                </a:lnTo>
                <a:lnTo>
                  <a:pt x="2148" y="1121"/>
                </a:lnTo>
                <a:lnTo>
                  <a:pt x="2158" y="1164"/>
                </a:lnTo>
                <a:lnTo>
                  <a:pt x="2165" y="1208"/>
                </a:lnTo>
                <a:lnTo>
                  <a:pt x="2171" y="1254"/>
                </a:lnTo>
                <a:lnTo>
                  <a:pt x="2175" y="1299"/>
                </a:lnTo>
                <a:lnTo>
                  <a:pt x="2176" y="1345"/>
                </a:lnTo>
                <a:lnTo>
                  <a:pt x="1952" y="1345"/>
                </a:lnTo>
                <a:lnTo>
                  <a:pt x="2400" y="1794"/>
                </a:lnTo>
                <a:lnTo>
                  <a:pt x="2849" y="1345"/>
                </a:lnTo>
                <a:lnTo>
                  <a:pt x="2625" y="1345"/>
                </a:lnTo>
                <a:close/>
              </a:path>
            </a:pathLst>
          </a:custGeom>
          <a:solidFill>
            <a:srgbClr val="709E9A"/>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cs typeface="+mn-ea"/>
              <a:sym typeface="+mn-lt"/>
            </a:endParaRPr>
          </a:p>
        </p:txBody>
      </p:sp>
      <p:sp>
        <p:nvSpPr>
          <p:cNvPr id="43" name="Line 11"/>
          <p:cNvSpPr>
            <a:spLocks noChangeShapeType="true"/>
          </p:cNvSpPr>
          <p:nvPr/>
        </p:nvSpPr>
        <p:spPr bwMode="auto">
          <a:xfrm rot="10800000">
            <a:off x="8198485" y="2926715"/>
            <a:ext cx="2815590" cy="0"/>
          </a:xfrm>
          <a:prstGeom prst="line">
            <a:avLst/>
          </a:prstGeom>
          <a:noFill/>
          <a:ln w="19050" cap="rnd">
            <a:solidFill>
              <a:srgbClr val="709E9A"/>
            </a:solidFill>
            <a:prstDash val="sysDot"/>
            <a:round/>
            <a:headEnd type="triangle" w="med" len="med"/>
            <a:tailEnd type="oval" w="med" len="med"/>
          </a:ln>
          <a:extLst>
            <a:ext uri="{909E8E84-426E-40DD-AFC4-6F175D3DCCD1}">
              <a14:hiddenFill xmlns:a14="http://schemas.microsoft.com/office/drawing/2010/main">
                <a:noFill/>
              </a14:hiddenFill>
            </a:ext>
          </a:extLst>
        </p:spPr>
        <p:txBody>
          <a:bodyPr/>
          <a:lstStyle/>
          <a:p>
            <a:endParaRPr lang="zh-CN" altLang="en-US">
              <a:cs typeface="+mn-ea"/>
              <a:sym typeface="+mn-lt"/>
            </a:endParaRPr>
          </a:p>
        </p:txBody>
      </p:sp>
      <p:sp>
        <p:nvSpPr>
          <p:cNvPr id="44" name="AutoShape 13"/>
          <p:cNvSpPr>
            <a:spLocks noChangeArrowheads="true"/>
          </p:cNvSpPr>
          <p:nvPr/>
        </p:nvSpPr>
        <p:spPr bwMode="auto">
          <a:xfrm>
            <a:off x="8198485" y="1939290"/>
            <a:ext cx="2277110" cy="479425"/>
          </a:xfrm>
          <a:prstGeom prst="roundRect">
            <a:avLst>
              <a:gd name="adj" fmla="val 16667"/>
            </a:avLst>
          </a:prstGeom>
          <a:solidFill>
            <a:srgbClr val="709E9A"/>
          </a:solidFill>
          <a:ln w="9525">
            <a:noFill/>
            <a:round/>
          </a:ln>
          <a:effectLst/>
        </p:spPr>
        <p:txBody>
          <a:bodyPr wrap="none" anchor="ctr"/>
          <a:lstStyle/>
          <a:p>
            <a:pPr algn="ctr">
              <a:defRPr/>
            </a:pPr>
            <a:r>
              <a:rPr lang="zh-CN" sz="2000" b="1" dirty="0">
                <a:solidFill>
                  <a:srgbClr val="FFFFFF"/>
                </a:solidFill>
                <a:cs typeface="+mn-ea"/>
                <a:sym typeface="+mn-lt"/>
              </a:rPr>
              <a:t>政府公报</a:t>
            </a:r>
            <a:endParaRPr lang="zh-CN" sz="2000" b="1" dirty="0">
              <a:solidFill>
                <a:srgbClr val="FFFFFF"/>
              </a:solidFill>
              <a:cs typeface="+mn-ea"/>
              <a:sym typeface="+mn-lt"/>
            </a:endParaRPr>
          </a:p>
        </p:txBody>
      </p:sp>
      <p:sp>
        <p:nvSpPr>
          <p:cNvPr id="45" name="Rectangle 17"/>
          <p:cNvSpPr>
            <a:spLocks noChangeArrowheads="true"/>
          </p:cNvSpPr>
          <p:nvPr/>
        </p:nvSpPr>
        <p:spPr bwMode="auto">
          <a:xfrm>
            <a:off x="8368665" y="3230245"/>
            <a:ext cx="3248025" cy="2748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defRPr>
            </a:lvl1pPr>
            <a:lvl2pPr marL="742950" indent="-285750" eaLnBrk="0" hangingPunct="0">
              <a:defRPr>
                <a:solidFill>
                  <a:schemeClr val="tx1"/>
                </a:solidFill>
              </a:defRPr>
            </a:lvl2pPr>
            <a:lvl3pPr marL="1143000" indent="-228600" eaLnBrk="0" hangingPunct="0">
              <a:defRPr>
                <a:solidFill>
                  <a:schemeClr val="tx1"/>
                </a:solidFill>
              </a:defRPr>
            </a:lvl3pPr>
            <a:lvl4pPr marL="1600200" indent="-228600" eaLnBrk="0" hangingPunct="0">
              <a:defRPr>
                <a:solidFill>
                  <a:schemeClr val="tx1"/>
                </a:solidFill>
              </a:defRPr>
            </a:lvl4pPr>
            <a:lvl5pPr marL="2057400" indent="-228600" eaLnBrk="0" hangingPunct="0">
              <a:defRPr>
                <a:solidFill>
                  <a:schemeClr val="tx1"/>
                </a:solidFill>
              </a:defRPr>
            </a:lvl5pPr>
            <a:lvl6pPr marL="2514600" indent="-228600" eaLnBrk="0" fontAlgn="base" hangingPunct="0">
              <a:spcBef>
                <a:spcPct val="0"/>
              </a:spcBef>
              <a:spcAft>
                <a:spcPct val="0"/>
              </a:spcAft>
              <a:defRPr>
                <a:solidFill>
                  <a:schemeClr val="tx1"/>
                </a:solidFill>
              </a:defRPr>
            </a:lvl6pPr>
            <a:lvl7pPr marL="2971800" indent="-228600" eaLnBrk="0" fontAlgn="base" hangingPunct="0">
              <a:spcBef>
                <a:spcPct val="0"/>
              </a:spcBef>
              <a:spcAft>
                <a:spcPct val="0"/>
              </a:spcAft>
              <a:defRPr>
                <a:solidFill>
                  <a:schemeClr val="tx1"/>
                </a:solidFill>
              </a:defRPr>
            </a:lvl7pPr>
            <a:lvl8pPr marL="3429000" indent="-228600" eaLnBrk="0" fontAlgn="base" hangingPunct="0">
              <a:spcBef>
                <a:spcPct val="0"/>
              </a:spcBef>
              <a:spcAft>
                <a:spcPct val="0"/>
              </a:spcAft>
              <a:defRPr>
                <a:solidFill>
                  <a:schemeClr val="tx1"/>
                </a:solidFill>
              </a:defRPr>
            </a:lvl8pPr>
            <a:lvl9pPr marL="3886200" indent="-228600" eaLnBrk="0" fontAlgn="base" hangingPunct="0">
              <a:spcBef>
                <a:spcPct val="0"/>
              </a:spcBef>
              <a:spcAft>
                <a:spcPct val="0"/>
              </a:spcAft>
              <a:defRPr>
                <a:solidFill>
                  <a:schemeClr val="tx1"/>
                </a:solidFill>
              </a:defRPr>
            </a:lvl9pPr>
          </a:lstStyle>
          <a:p>
            <a:pPr algn="just" eaLnBrk="1" hangingPunct="1">
              <a:lnSpc>
                <a:spcPct val="120000"/>
              </a:lnSpc>
            </a:pPr>
            <a:r>
              <a:rPr lang="en-US" altLang="zh-CN" sz="1400" dirty="0">
                <a:solidFill>
                  <a:srgbClr val="080808"/>
                </a:solidFill>
                <a:cs typeface="+mn-ea"/>
                <a:sym typeface="+mn-lt"/>
              </a:rPr>
              <a:t>    </a:t>
            </a:r>
            <a:r>
              <a:rPr lang="zh-CN" altLang="zh-CN" dirty="0">
                <a:solidFill>
                  <a:srgbClr val="080808"/>
                </a:solidFill>
                <a:cs typeface="+mn-ea"/>
                <a:sym typeface="+mn-lt"/>
              </a:rPr>
              <a:t>在政府公报专栏规范展示政府公报电子版，做到电子版与纸质版同步公开，全年共发布政府公报6期。全面推进基层政务公开标准化规范化，在政府网站上按领域归集发布有关信息，线下在行政服务中心等设立政务公开专区。</a:t>
            </a:r>
            <a:endParaRPr lang="zh-CN" altLang="zh-CN" dirty="0">
              <a:solidFill>
                <a:srgbClr val="080808"/>
              </a:solidFill>
              <a:cs typeface="+mn-ea"/>
              <a:sym typeface="+mn-lt"/>
            </a:endParaRPr>
          </a:p>
        </p:txBody>
      </p:sp>
      <p:sp>
        <p:nvSpPr>
          <p:cNvPr id="47" name="AutoShape 14"/>
          <p:cNvSpPr>
            <a:spLocks noChangeArrowheads="true"/>
          </p:cNvSpPr>
          <p:nvPr/>
        </p:nvSpPr>
        <p:spPr bwMode="auto">
          <a:xfrm>
            <a:off x="1853565" y="1459865"/>
            <a:ext cx="2277110" cy="479425"/>
          </a:xfrm>
          <a:prstGeom prst="roundRect">
            <a:avLst>
              <a:gd name="adj" fmla="val 16667"/>
            </a:avLst>
          </a:prstGeom>
          <a:solidFill>
            <a:srgbClr val="709E9A"/>
          </a:solidFill>
          <a:ln w="9525">
            <a:noFill/>
            <a:round/>
          </a:ln>
          <a:effectLst/>
        </p:spPr>
        <p:txBody>
          <a:bodyPr wrap="none" anchor="ctr"/>
          <a:lstStyle/>
          <a:p>
            <a:pPr algn="ctr">
              <a:defRPr/>
            </a:pPr>
            <a:r>
              <a:rPr lang="zh-CN" sz="2000" b="1" dirty="0">
                <a:solidFill>
                  <a:srgbClr val="FFFFFF"/>
                </a:solidFill>
                <a:cs typeface="+mn-ea"/>
                <a:sym typeface="+mn-lt"/>
              </a:rPr>
              <a:t>栏目设置</a:t>
            </a:r>
            <a:endParaRPr lang="zh-CN" sz="2000" b="1" dirty="0">
              <a:solidFill>
                <a:srgbClr val="FFFFFF"/>
              </a:solidFill>
              <a:cs typeface="+mn-ea"/>
              <a:sym typeface="+mn-lt"/>
            </a:endParaRPr>
          </a:p>
        </p:txBody>
      </p:sp>
      <p:sp>
        <p:nvSpPr>
          <p:cNvPr id="48" name="Line 15"/>
          <p:cNvSpPr>
            <a:spLocks noChangeShapeType="true"/>
          </p:cNvSpPr>
          <p:nvPr/>
        </p:nvSpPr>
        <p:spPr bwMode="auto">
          <a:xfrm>
            <a:off x="1158875" y="2267585"/>
            <a:ext cx="3042285" cy="0"/>
          </a:xfrm>
          <a:prstGeom prst="line">
            <a:avLst/>
          </a:prstGeom>
          <a:noFill/>
          <a:ln w="19050" cap="rnd">
            <a:solidFill>
              <a:srgbClr val="709E9A"/>
            </a:solidFill>
            <a:prstDash val="sysDot"/>
            <a:round/>
            <a:headEnd type="triangle" w="med" len="med"/>
            <a:tailEnd type="oval" w="med" len="med"/>
          </a:ln>
          <a:extLst>
            <a:ext uri="{909E8E84-426E-40DD-AFC4-6F175D3DCCD1}">
              <a14:hiddenFill xmlns:a14="http://schemas.microsoft.com/office/drawing/2010/main">
                <a:noFill/>
              </a14:hiddenFill>
            </a:ext>
          </a:extLst>
        </p:spPr>
        <p:txBody>
          <a:bodyPr/>
          <a:lstStyle/>
          <a:p>
            <a:endParaRPr lang="zh-CN" altLang="en-US">
              <a:cs typeface="+mn-ea"/>
              <a:sym typeface="+mn-lt"/>
            </a:endParaRPr>
          </a:p>
        </p:txBody>
      </p:sp>
      <p:sp>
        <p:nvSpPr>
          <p:cNvPr id="49" name="Rectangle 18"/>
          <p:cNvSpPr>
            <a:spLocks noChangeArrowheads="true"/>
          </p:cNvSpPr>
          <p:nvPr/>
        </p:nvSpPr>
        <p:spPr bwMode="auto">
          <a:xfrm>
            <a:off x="561975" y="2566670"/>
            <a:ext cx="3201670" cy="3080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defRPr>
            </a:lvl1pPr>
            <a:lvl2pPr marL="742950" indent="-285750" eaLnBrk="0" hangingPunct="0">
              <a:defRPr>
                <a:solidFill>
                  <a:schemeClr val="tx1"/>
                </a:solidFill>
              </a:defRPr>
            </a:lvl2pPr>
            <a:lvl3pPr marL="1143000" indent="-228600" eaLnBrk="0" hangingPunct="0">
              <a:defRPr>
                <a:solidFill>
                  <a:schemeClr val="tx1"/>
                </a:solidFill>
              </a:defRPr>
            </a:lvl3pPr>
            <a:lvl4pPr marL="1600200" indent="-228600" eaLnBrk="0" hangingPunct="0">
              <a:defRPr>
                <a:solidFill>
                  <a:schemeClr val="tx1"/>
                </a:solidFill>
              </a:defRPr>
            </a:lvl4pPr>
            <a:lvl5pPr marL="2057400" indent="-228600" eaLnBrk="0" hangingPunct="0">
              <a:defRPr>
                <a:solidFill>
                  <a:schemeClr val="tx1"/>
                </a:solidFill>
              </a:defRPr>
            </a:lvl5pPr>
            <a:lvl6pPr marL="2514600" indent="-228600" eaLnBrk="0" fontAlgn="base" hangingPunct="0">
              <a:spcBef>
                <a:spcPct val="0"/>
              </a:spcBef>
              <a:spcAft>
                <a:spcPct val="0"/>
              </a:spcAft>
              <a:defRPr>
                <a:solidFill>
                  <a:schemeClr val="tx1"/>
                </a:solidFill>
              </a:defRPr>
            </a:lvl6pPr>
            <a:lvl7pPr marL="2971800" indent="-228600" eaLnBrk="0" fontAlgn="base" hangingPunct="0">
              <a:spcBef>
                <a:spcPct val="0"/>
              </a:spcBef>
              <a:spcAft>
                <a:spcPct val="0"/>
              </a:spcAft>
              <a:defRPr>
                <a:solidFill>
                  <a:schemeClr val="tx1"/>
                </a:solidFill>
              </a:defRPr>
            </a:lvl7pPr>
            <a:lvl8pPr marL="3429000" indent="-228600" eaLnBrk="0" fontAlgn="base" hangingPunct="0">
              <a:spcBef>
                <a:spcPct val="0"/>
              </a:spcBef>
              <a:spcAft>
                <a:spcPct val="0"/>
              </a:spcAft>
              <a:defRPr>
                <a:solidFill>
                  <a:schemeClr val="tx1"/>
                </a:solidFill>
              </a:defRPr>
            </a:lvl8pPr>
            <a:lvl9pPr marL="3886200" indent="-228600" eaLnBrk="0" fontAlgn="base" hangingPunct="0">
              <a:spcBef>
                <a:spcPct val="0"/>
              </a:spcBef>
              <a:spcAft>
                <a:spcPct val="0"/>
              </a:spcAft>
              <a:defRPr>
                <a:solidFill>
                  <a:schemeClr val="tx1"/>
                </a:solidFill>
              </a:defRPr>
            </a:lvl9pPr>
          </a:lstStyle>
          <a:p>
            <a:pPr algn="just" eaLnBrk="1" hangingPunct="1">
              <a:lnSpc>
                <a:spcPct val="120000"/>
              </a:lnSpc>
            </a:pPr>
            <a:r>
              <a:rPr lang="en-US" altLang="zh-CN" dirty="0">
                <a:solidFill>
                  <a:srgbClr val="080808"/>
                </a:solidFill>
                <a:cs typeface="+mn-ea"/>
                <a:sym typeface="+mn-lt"/>
              </a:rPr>
              <a:t>    </a:t>
            </a:r>
            <a:r>
              <a:rPr lang="zh-CN" altLang="zh-CN" dirty="0">
                <a:solidFill>
                  <a:srgbClr val="080808"/>
                </a:solidFill>
                <a:cs typeface="+mn-ea"/>
                <a:sym typeface="+mn-lt"/>
              </a:rPr>
              <a:t>建立完善海盐县人民政府门户网站县政府办公室信息公开平台栏目，共设置机构信息、县政府会议、政策文件、政府工作报告、建议提案、规划计划、工作信息、人事信息、财政信息、重点公开领域等10个栏目，按照法定时限及时发布并实时更新法定主动公开内容。</a:t>
            </a:r>
            <a:endParaRPr lang="zh-CN" altLang="zh-CN" dirty="0">
              <a:solidFill>
                <a:srgbClr val="080808"/>
              </a:solidFill>
              <a:cs typeface="+mn-ea"/>
              <a:sym typeface="+mn-lt"/>
            </a:endParaRPr>
          </a:p>
        </p:txBody>
      </p:sp>
      <p:grpSp>
        <p:nvGrpSpPr>
          <p:cNvPr id="5" name="组合 4"/>
          <p:cNvGrpSpPr/>
          <p:nvPr/>
        </p:nvGrpSpPr>
        <p:grpSpPr>
          <a:xfrm>
            <a:off x="260350" y="143510"/>
            <a:ext cx="3940810" cy="583565"/>
            <a:chOff x="489" y="120"/>
            <a:chExt cx="6206" cy="919"/>
          </a:xfrm>
        </p:grpSpPr>
        <p:sp>
          <p:nvSpPr>
            <p:cNvPr id="2" name="圆角矩形 1"/>
            <p:cNvSpPr/>
            <p:nvPr/>
          </p:nvSpPr>
          <p:spPr>
            <a:xfrm>
              <a:off x="489" y="234"/>
              <a:ext cx="1282" cy="690"/>
            </a:xfrm>
            <a:prstGeom prst="roundRect">
              <a:avLst>
                <a:gd name="adj" fmla="val 50000"/>
              </a:avLst>
            </a:prstGeom>
            <a:solidFill>
              <a:srgbClr val="3680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cs typeface="+mn-ea"/>
                  <a:sym typeface="+mn-lt"/>
                </a:rPr>
                <a:t>04</a:t>
              </a:r>
              <a:endParaRPr lang="en-US" altLang="zh-CN" sz="3200">
                <a:cs typeface="+mn-ea"/>
                <a:sym typeface="+mn-lt"/>
              </a:endParaRPr>
            </a:p>
          </p:txBody>
        </p:sp>
        <p:sp>
          <p:nvSpPr>
            <p:cNvPr id="11" name="文本框 10"/>
            <p:cNvSpPr txBox="true"/>
            <p:nvPr/>
          </p:nvSpPr>
          <p:spPr>
            <a:xfrm>
              <a:off x="1682" y="120"/>
              <a:ext cx="5013" cy="919"/>
            </a:xfrm>
            <a:prstGeom prst="rect">
              <a:avLst/>
            </a:prstGeom>
            <a:noFill/>
          </p:spPr>
          <p:txBody>
            <a:bodyPr wrap="square" rtlCol="0">
              <a:spAutoFit/>
            </a:bodyPr>
            <a:lstStyle/>
            <a:p>
              <a:pPr algn="l"/>
              <a:r>
                <a:rPr lang="zh-CN" altLang="en-US" sz="3200">
                  <a:solidFill>
                    <a:srgbClr val="36807A"/>
                  </a:solidFill>
                  <a:cs typeface="+mn-ea"/>
                  <a:sym typeface="+mn-lt"/>
                </a:rPr>
                <a:t>平台建设情况</a:t>
              </a:r>
              <a:endParaRPr lang="zh-CN" altLang="en-US" sz="3200">
                <a:solidFill>
                  <a:srgbClr val="36807A"/>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strips(downLeft)">
                                      <p:cBhvr>
                                        <p:cTn id="7" dur="1000"/>
                                        <p:tgtEl>
                                          <p:spTgt spid="4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1000"/>
                                        <p:tgtEl>
                                          <p:spTgt spid="40"/>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2500"/>
                            </p:stCondLst>
                            <p:childTnLst>
                              <p:par>
                                <p:cTn id="19" presetID="22" presetClass="entr" presetSubtype="2" fill="hold" nodeType="after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wipe(right)">
                                      <p:cBhvr>
                                        <p:cTn id="21" dur="500"/>
                                        <p:tgtEl>
                                          <p:spTgt spid="48"/>
                                        </p:tgtEl>
                                      </p:cBhvr>
                                    </p:animEffect>
                                  </p:childTnLst>
                                </p:cTn>
                              </p:par>
                              <p:par>
                                <p:cTn id="22" presetID="22" presetClass="entr" presetSubtype="8" fill="hold" nodeType="with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wipe(left)">
                                      <p:cBhvr>
                                        <p:cTn id="24" dur="500"/>
                                        <p:tgtEl>
                                          <p:spTgt spid="43"/>
                                        </p:tgtEl>
                                      </p:cBhvr>
                                    </p:animEffect>
                                  </p:childTnLst>
                                </p:cTn>
                              </p:par>
                            </p:childTnLst>
                          </p:cTn>
                        </p:par>
                        <p:par>
                          <p:cTn id="25" fill="hold">
                            <p:stCondLst>
                              <p:cond delay="3000"/>
                            </p:stCondLst>
                            <p:childTnLst>
                              <p:par>
                                <p:cTn id="26" presetID="10" presetClass="entr" presetSubtype="0" fill="hold" grpId="0" nodeType="after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fade">
                                      <p:cBhvr>
                                        <p:cTn id="28" dur="1000"/>
                                        <p:tgtEl>
                                          <p:spTgt spid="4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fade">
                                      <p:cBhvr>
                                        <p:cTn id="31" dur="1000"/>
                                        <p:tgtEl>
                                          <p:spTgt spid="4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fade">
                                      <p:cBhvr>
                                        <p:cTn id="34" dur="1000"/>
                                        <p:tgtEl>
                                          <p:spTgt spid="4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fade">
                                      <p:cBhvr>
                                        <p:cTn id="37" dur="1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ldLvl="0" animBg="true"/>
      <p:bldP spid="40" grpId="0" bldLvl="0" animBg="true"/>
      <p:bldP spid="41" grpId="0" bldLvl="0" animBg="true"/>
      <p:bldP spid="44" grpId="0" bldLvl="0" animBg="true"/>
      <p:bldP spid="45" grpId="0"/>
      <p:bldP spid="47" grpId="0" bldLvl="0" animBg="true"/>
      <p:bldP spid="49" grpId="0"/>
    </p:bldLst>
  </p:timing>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djbqqkto">
      <a:majorFont>
        <a:latin typeface="汉仪中圆简"/>
        <a:ea typeface="汉仪中圆简"/>
        <a:cs typeface=""/>
      </a:majorFont>
      <a:minorFont>
        <a:latin typeface="汉仪中圆简"/>
        <a:ea typeface="汉仪中圆简"/>
        <a:cs typeface=""/>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tint val="50000"/>
                <a:satMod val="300000"/>
              </a:schemeClr>
            </a:gs>
            <a:gs pos="35000">
              <a:schemeClr val="phClr">
                <a:tint val="37000"/>
                <a:satMod val="300000"/>
              </a:schemeClr>
            </a:gs>
            <a:gs pos="100000">
              <a:schemeClr val="phClr">
                <a:tint val="15000"/>
                <a:satMod val="350000"/>
              </a:schemeClr>
            </a:gs>
          </a:gsLst>
          <a:lin ang="16200000" scaled="true"/>
        </a:gradFill>
        <a:gradFill rotWithShape="true">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false"/>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2034</Words>
  <Application>WPS 演示</Application>
  <PresentationFormat>自定义</PresentationFormat>
  <Paragraphs>417</Paragraphs>
  <Slides>21</Slides>
  <Notes>0</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21</vt:i4>
      </vt:variant>
    </vt:vector>
  </HeadingPairs>
  <TitlesOfParts>
    <vt:vector size="35" baseType="lpstr">
      <vt:lpstr>Arial</vt:lpstr>
      <vt:lpstr>宋体</vt:lpstr>
      <vt:lpstr>Wingdings</vt:lpstr>
      <vt:lpstr>DejaVu Sans</vt:lpstr>
      <vt:lpstr>微软雅黑</vt:lpstr>
      <vt:lpstr>方正黑体_GBK</vt:lpstr>
      <vt:lpstr>字魂105号-简雅黑</vt:lpstr>
      <vt:lpstr>宋体</vt:lpstr>
      <vt:lpstr>方正书宋_GBK</vt:lpstr>
      <vt:lpstr>黑体</vt:lpstr>
      <vt:lpstr>汉仪中圆简</vt:lpstr>
      <vt:lpstr>Arial Unicode MS</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14.0000</AppVersion>
  <Manager>第一PPT</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工作汇报</dc:title>
  <dc:creator>第一PPT</dc:creator>
  <cp:keywords>www.1ppt.com</cp:keywords>
  <dc:description>www.1ppt.com</dc:description>
  <cp:lastModifiedBy>zfb36</cp:lastModifiedBy>
  <cp:revision>40</cp:revision>
  <dcterms:created xsi:type="dcterms:W3CDTF">2023-01-28T06:22:15Z</dcterms:created>
  <dcterms:modified xsi:type="dcterms:W3CDTF">2023-01-28T06:22:15Z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2052-11.8.2.10195</vt:lpwstr>
  </property>
</Properties>
</file>