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2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信息公开方式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政府网站信息公开</c:v>
                </c:pt>
                <c:pt idx="1">
                  <c:v>政府微博信息公开</c:v>
                </c:pt>
                <c:pt idx="2">
                  <c:v>政务微信信息公开</c:v>
                </c:pt>
                <c:pt idx="3">
                  <c:v>微博、微信平台回复</c:v>
                </c:pt>
                <c:pt idx="4">
                  <c:v>网络问效平台上回复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340</c:v>
                </c:pt>
                <c:pt idx="2">
                  <c:v>36</c:v>
                </c:pt>
                <c:pt idx="3">
                  <c:v>400</c:v>
                </c:pt>
                <c:pt idx="4">
                  <c:v>244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50"/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F615-33D9-427C-95BB-1B70E6702D65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C4295-6C0D-46ED-B8E3-743EDD547B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4295-6C0D-46ED-B8E3-743EDD547B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庄市街道工作报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41"/>
          <p:cNvSpPr>
            <a:spLocks noChangeArrowheads="1"/>
          </p:cNvSpPr>
          <p:nvPr/>
        </p:nvSpPr>
        <p:spPr bwMode="gray">
          <a:xfrm>
            <a:off x="2267744" y="347762"/>
            <a:ext cx="4843959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2431183" y="398544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一、</a:t>
            </a:r>
            <a:r>
              <a:rPr lang="en-US" altLang="zh-CN" sz="2000" b="1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年政府信息公开工作总体情况</a:t>
            </a: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gray">
          <a:xfrm>
            <a:off x="1058135" y="1266123"/>
            <a:ext cx="7402297" cy="1979525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1302673" y="1487174"/>
            <a:ext cx="7013743" cy="1545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         2015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年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12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月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1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日至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年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11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月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30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日，庄市街道在镇海区政府信息公开网站（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http://xxgk.zh.gov.cn/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）上共公开涉及机构概况、法规公文等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8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大类政务信息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364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条，并实现了零举报、零投诉、零泄密，没有发生不符合国家、省、市、区规定的情况。今年新增依申请公开信息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2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条，已在</a:t>
            </a:r>
            <a:r>
              <a:rPr lang="en-US" altLang="zh-CN" sz="1600" dirty="0" smtClean="0">
                <a:solidFill>
                  <a:srgbClr val="FF6600"/>
                </a:solidFill>
                <a:ea typeface="宋体" charset="-122"/>
              </a:rPr>
              <a:t>10</a:t>
            </a:r>
            <a:r>
              <a:rPr lang="zh-CN" altLang="en-US" sz="1600" dirty="0" smtClean="0">
                <a:solidFill>
                  <a:srgbClr val="FF6600"/>
                </a:solidFill>
                <a:ea typeface="宋体" charset="-122"/>
              </a:rPr>
              <a:t>个工作日内依法依程序作出答复。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41"/>
          <p:cNvSpPr>
            <a:spLocks noChangeArrowheads="1"/>
          </p:cNvSpPr>
          <p:nvPr/>
        </p:nvSpPr>
        <p:spPr bwMode="gray">
          <a:xfrm>
            <a:off x="2195736" y="307334"/>
            <a:ext cx="491596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2359175" y="358116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二、 </a:t>
            </a:r>
            <a:r>
              <a:rPr lang="en-US" altLang="zh-CN" sz="2000" b="1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年政府信息公开工作具体做法</a:t>
            </a:r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  <p:sp>
        <p:nvSpPr>
          <p:cNvPr id="8" name="Text Box 68"/>
          <p:cNvSpPr txBox="1">
            <a:spLocks noChangeArrowheads="1"/>
          </p:cNvSpPr>
          <p:nvPr/>
        </p:nvSpPr>
        <p:spPr bwMode="gray">
          <a:xfrm>
            <a:off x="1338263" y="1143000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宋体" charset="-122"/>
              </a:rPr>
              <a:t>概述</a:t>
            </a:r>
            <a:endParaRPr lang="en-US" altLang="zh-CN" sz="1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gray">
          <a:xfrm>
            <a:off x="1475656" y="1772816"/>
            <a:ext cx="7402297" cy="1979525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600435" y="1993867"/>
            <a:ext cx="7086600" cy="2234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1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、加强和完善领导机制。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根据区政府信息公开有关工作部署，街道加强对政府信息公开工作的领导。成立了由党工委副书记任组长，党政办主任任副组长，各办、所、中心信息员任成员的政务信息公开领导小组。分管领导负责对政府信息公开工作进行统筹领导，小组成员负责上报信息，办公室负责信息公开工作的组织、管理和协调，做好信息的采集、审核、编辑、发布工作。领导小组成员分工明确，各司其职，各负其责，确保了此项工作的顺利开展。</a:t>
            </a: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gray">
          <a:xfrm>
            <a:off x="467544" y="4333633"/>
            <a:ext cx="7416686" cy="1445426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592323" y="4477410"/>
            <a:ext cx="7086600" cy="197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 </a:t>
            </a: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2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、建立健全各项工作制度。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进一步落实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《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庄市街道政府信息公开审查制度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》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、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《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庄市街道政府信息责任追究制度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》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和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《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庄市街道政府信息依申请公开制度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》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等一系列政府信息公开工作制度，通过严格填写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《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政府信息公开审批表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》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并进行审核，明确了公开内容，保障了工作的稳步开展，促进了信息公开工作的制度化、规范化建设。</a:t>
            </a:r>
          </a:p>
          <a:p>
            <a:pPr algn="l">
              <a:lnSpc>
                <a:spcPct val="120000"/>
              </a:lnSpc>
            </a:pPr>
            <a:endParaRPr lang="zh-CN" altLang="en-US" sz="1400" dirty="0" smtClean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gray">
          <a:xfrm>
            <a:off x="539552" y="1074222"/>
            <a:ext cx="3240360" cy="327025"/>
          </a:xfrm>
          <a:prstGeom prst="roundRect">
            <a:avLst>
              <a:gd name="adj" fmla="val 22815"/>
            </a:avLst>
          </a:prstGeom>
          <a:solidFill>
            <a:srgbClr val="4582A7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gray">
          <a:xfrm>
            <a:off x="598288" y="1074223"/>
            <a:ext cx="310961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kern="0" dirty="0" smtClean="0">
                <a:solidFill>
                  <a:srgbClr val="FFFFFF"/>
                </a:solidFill>
                <a:ea typeface="宋体" charset="-122"/>
              </a:rPr>
              <a:t>（一）强化管理，完善机制 </a:t>
            </a:r>
          </a:p>
          <a:p>
            <a:pPr eaLnBrk="0" hangingPunct="0">
              <a:spcBef>
                <a:spcPct val="50000"/>
              </a:spcBef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pic>
        <p:nvPicPr>
          <p:cNvPr id="1027" name="Picture 3" descr="http://y2.ifengimg.com/news_spider/dci_2013/10/ca8f4825b6775018b592ffc3f25b2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66" y="2708920"/>
            <a:ext cx="944128" cy="1008112"/>
          </a:xfrm>
          <a:prstGeom prst="rect">
            <a:avLst/>
          </a:prstGeom>
          <a:noFill/>
        </p:spPr>
      </p:pic>
      <p:pic>
        <p:nvPicPr>
          <p:cNvPr id="1029" name="Picture 5" descr="http://pica.nipic.com/2007-08-19/20078191310247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283" y="4933597"/>
            <a:ext cx="895197" cy="87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41"/>
          <p:cNvSpPr>
            <a:spLocks noChangeArrowheads="1"/>
          </p:cNvSpPr>
          <p:nvPr/>
        </p:nvSpPr>
        <p:spPr bwMode="gray">
          <a:xfrm>
            <a:off x="2267744" y="307334"/>
            <a:ext cx="482453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68"/>
          <p:cNvSpPr txBox="1">
            <a:spLocks noChangeArrowheads="1"/>
          </p:cNvSpPr>
          <p:nvPr/>
        </p:nvSpPr>
        <p:spPr bwMode="gray">
          <a:xfrm>
            <a:off x="1338263" y="1143000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宋体" charset="-122"/>
              </a:rPr>
              <a:t>概述</a:t>
            </a:r>
            <a:endParaRPr lang="en-US" altLang="zh-CN" sz="1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gray">
          <a:xfrm>
            <a:off x="1562191" y="1880095"/>
            <a:ext cx="7402297" cy="1764929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686970" y="2101146"/>
            <a:ext cx="7086600" cy="197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1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、公开内容更加充实。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根据我区今年信息公开提出的新要求，街道对政务公开的范围和内容作了进一步明确。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2016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年街道公开的政府文件涉及农村工作、社会治安、食品安全、人事任免、城市建设、应急管理等多方面的内容。此外，为使得信息公开内容更符合群众需求，街道定期收集来自辖区内村、社区和下属职能部门的动态信息，做好新闻类信息的公开工作。</a:t>
            </a: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gray">
          <a:xfrm>
            <a:off x="395536" y="4141843"/>
            <a:ext cx="7402297" cy="1979525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520315" y="4362894"/>
            <a:ext cx="7086600" cy="2234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2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、公开时间更加及时。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针对公开项目的不同情况，确定公开时间，做到常规性工作定期公开，临时性工作随时公开，固定性工作长期公开。对主动公开内容，做到由科室、保密领导、信息公开分管领导审核，政府公开文件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15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个工作日内上网，新闻类信息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20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个工作日内上网，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2016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年未发生超时公开等情况。同时，街道安排人员每日定时浏览，凡是涉及街道信件，每条都及时回复给网民，回复内容由主要领导亲自审核，确保回复内容客观、真实，让群众满意。</a:t>
            </a: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gray">
          <a:xfrm>
            <a:off x="539552" y="1074222"/>
            <a:ext cx="3240360" cy="327025"/>
          </a:xfrm>
          <a:prstGeom prst="roundRect">
            <a:avLst>
              <a:gd name="adj" fmla="val 22815"/>
            </a:avLst>
          </a:prstGeom>
          <a:solidFill>
            <a:srgbClr val="4582A7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gray">
          <a:xfrm>
            <a:off x="598288" y="1074223"/>
            <a:ext cx="310961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kern="0" dirty="0" smtClean="0">
                <a:solidFill>
                  <a:srgbClr val="FFFFFF"/>
                </a:solidFill>
                <a:ea typeface="宋体" charset="-122"/>
              </a:rPr>
              <a:t>（二）规范内容，提高质量</a:t>
            </a:r>
          </a:p>
          <a:p>
            <a:pPr eaLnBrk="0" hangingPunct="0">
              <a:spcBef>
                <a:spcPct val="50000"/>
              </a:spcBef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2359175" y="358116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二、 </a:t>
            </a:r>
            <a:r>
              <a:rPr lang="en-US" altLang="zh-CN" sz="2000" b="1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年政府信息公开工作具体做法</a:t>
            </a:r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  <p:pic>
        <p:nvPicPr>
          <p:cNvPr id="20482" name="Picture 2" descr="http://img1.niutuku.com/vector/201101/2704/img12042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085184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5" descr="http://pica.nipic.com/2007-08-19/20078191310247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1039213" cy="87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8"/>
          <p:cNvSpPr txBox="1">
            <a:spLocks noChangeArrowheads="1"/>
          </p:cNvSpPr>
          <p:nvPr/>
        </p:nvSpPr>
        <p:spPr bwMode="gray">
          <a:xfrm>
            <a:off x="1338263" y="1143000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宋体" charset="-122"/>
              </a:rPr>
              <a:t>概述</a:t>
            </a:r>
            <a:endParaRPr lang="en-US" altLang="zh-CN" sz="1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gray">
          <a:xfrm>
            <a:off x="1600388" y="1268760"/>
            <a:ext cx="7364100" cy="1575378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835695" y="1331969"/>
            <a:ext cx="6840760" cy="197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3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、公开重点更加突出。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坚持把群众最关心、最需要了解的“权、钱、人、事”等事项公开作为政务公开的重点，加大推行政务公开的力度，除了网上公开以外，为确保不会或者不常使用电子设备的居民知悉信息公开情况，街道在公告栏做好纸质文本的公开工作，同时要求各村、社区在村委会、社区服务中心门口也做好纸质公开工作，保障群众知情权。 </a:t>
            </a: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gray">
          <a:xfrm>
            <a:off x="395537" y="3033651"/>
            <a:ext cx="7272808" cy="1835509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520315" y="3102327"/>
            <a:ext cx="7086600" cy="1622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4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、公开方式更加多样。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建立官方微博和微信，通过多种形式让干部群众参与和知晓。其中在政府网站主动公开政府信息数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29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条；政府微博公开政府信息数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340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条；政务微信公开政府信息数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36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条。现在，群众可通过手机随时查看庄市各类信息，也可通过微博、微信平台提出意见和建议，获取答复，实现实时互动交流。今年，通过微博、微信平台回复网民提出的问题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400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余条，在镇海网络问效平台上回复网友询问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244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帖，完成各类政策解读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19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个，受到了公众的广泛关注和好评。</a:t>
            </a: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gray">
          <a:xfrm>
            <a:off x="323528" y="836712"/>
            <a:ext cx="3240360" cy="327025"/>
          </a:xfrm>
          <a:prstGeom prst="roundRect">
            <a:avLst>
              <a:gd name="adj" fmla="val 22815"/>
            </a:avLst>
          </a:prstGeom>
          <a:solidFill>
            <a:srgbClr val="4582A7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gray">
          <a:xfrm>
            <a:off x="382264" y="836713"/>
            <a:ext cx="31096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kern="0" dirty="0" smtClean="0">
                <a:solidFill>
                  <a:srgbClr val="FFFFFF"/>
                </a:solidFill>
                <a:ea typeface="宋体" charset="-122"/>
              </a:rPr>
              <a:t>（二）规范内容，提高质量</a:t>
            </a:r>
          </a:p>
        </p:txBody>
      </p:sp>
      <p:sp>
        <p:nvSpPr>
          <p:cNvPr id="14" name="AutoShape 341"/>
          <p:cNvSpPr>
            <a:spLocks noChangeArrowheads="1"/>
          </p:cNvSpPr>
          <p:nvPr/>
        </p:nvSpPr>
        <p:spPr bwMode="gray">
          <a:xfrm>
            <a:off x="2195736" y="188640"/>
            <a:ext cx="491596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2359175" y="239422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二、 </a:t>
            </a:r>
            <a:r>
              <a:rPr lang="en-US" altLang="zh-CN" sz="2000" b="1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年政府信息公开工作具体做法</a:t>
            </a:r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  <p:pic>
        <p:nvPicPr>
          <p:cNvPr id="5122" name="Picture 2" descr="http://p2.so.qhimgs1.com/t0196cf1d59d775cc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789040"/>
            <a:ext cx="864096" cy="864096"/>
          </a:xfrm>
          <a:prstGeom prst="rect">
            <a:avLst/>
          </a:prstGeom>
          <a:noFill/>
        </p:spPr>
      </p:pic>
      <p:pic>
        <p:nvPicPr>
          <p:cNvPr id="5124" name="Picture 4" descr="http://scimg.jb51.net/allimg/160107/10-16010H04HE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2" y="1772816"/>
            <a:ext cx="1152128" cy="1152128"/>
          </a:xfrm>
          <a:prstGeom prst="rect">
            <a:avLst/>
          </a:prstGeom>
          <a:noFill/>
        </p:spPr>
      </p:pic>
      <p:graphicFrame>
        <p:nvGraphicFramePr>
          <p:cNvPr id="18" name="内容占位符 3"/>
          <p:cNvGraphicFramePr>
            <a:graphicFrameLocks noGrp="1"/>
          </p:cNvGraphicFramePr>
          <p:nvPr>
            <p:ph idx="1"/>
          </p:nvPr>
        </p:nvGraphicFramePr>
        <p:xfrm>
          <a:off x="611560" y="4841777"/>
          <a:ext cx="7416824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1333500" y="2133600"/>
            <a:ext cx="3381375" cy="3124200"/>
            <a:chOff x="672" y="1344"/>
            <a:chExt cx="2130" cy="1968"/>
          </a:xfrm>
        </p:grpSpPr>
        <p:sp>
          <p:nvSpPr>
            <p:cNvPr id="22" name="AutoShape 74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75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24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6" name="Text Box 78"/>
          <p:cNvSpPr txBox="1">
            <a:spLocks noChangeArrowheads="1"/>
          </p:cNvSpPr>
          <p:nvPr/>
        </p:nvSpPr>
        <p:spPr bwMode="gray">
          <a:xfrm>
            <a:off x="1562100" y="3200400"/>
            <a:ext cx="2438400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1400" dirty="0" smtClean="0">
                <a:solidFill>
                  <a:srgbClr val="E36803"/>
                </a:solidFill>
                <a:ea typeface="宋体" charset="-122"/>
              </a:rPr>
              <a:t>1</a:t>
            </a:r>
            <a:r>
              <a:rPr lang="zh-CN" altLang="en-US" sz="1400" dirty="0" smtClean="0">
                <a:solidFill>
                  <a:srgbClr val="E36803"/>
                </a:solidFill>
                <a:ea typeface="宋体" charset="-122"/>
              </a:rPr>
              <a:t>、内部监督。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由街道纪工委牵头，党政办公室具体负责政务公开的日常监督和组织协调，发现问题，及时纠正，督促整改。</a:t>
            </a:r>
          </a:p>
          <a:p>
            <a:pPr eaLnBrk="0" hangingPunct="0"/>
            <a:endParaRPr lang="en-US" altLang="zh-CN" sz="1600" b="0" dirty="0">
              <a:solidFill>
                <a:srgbClr val="000000"/>
              </a:solidFill>
              <a:ea typeface="宋体" charset="-122"/>
            </a:endParaRPr>
          </a:p>
        </p:txBody>
      </p:sp>
      <p:grpSp>
        <p:nvGrpSpPr>
          <p:cNvPr id="27" name="Group 79"/>
          <p:cNvGrpSpPr>
            <a:grpSpLocks/>
          </p:cNvGrpSpPr>
          <p:nvPr/>
        </p:nvGrpSpPr>
        <p:grpSpPr bwMode="auto">
          <a:xfrm>
            <a:off x="4838700" y="2133600"/>
            <a:ext cx="3375025" cy="3124200"/>
            <a:chOff x="2880" y="1344"/>
            <a:chExt cx="2126" cy="1968"/>
          </a:xfrm>
        </p:grpSpPr>
        <p:sp>
          <p:nvSpPr>
            <p:cNvPr id="28" name="AutoShape 8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8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10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dirty="0" smtClean="0">
                  <a:solidFill>
                    <a:srgbClr val="E36803"/>
                  </a:solidFill>
                  <a:ea typeface="宋体" charset="-122"/>
                </a:rPr>
                <a:t>2</a:t>
              </a:r>
              <a:r>
                <a:rPr lang="zh-CN" altLang="en-US" sz="1400" dirty="0" smtClean="0">
                  <a:solidFill>
                    <a:srgbClr val="E36803"/>
                  </a:solidFill>
                  <a:ea typeface="宋体" charset="-122"/>
                </a:rPr>
                <a:t>、群众监督。</a:t>
              </a:r>
              <a:r>
                <a:rPr lang="zh-CN" altLang="en-US" sz="1400" dirty="0" smtClean="0">
                  <a:solidFill>
                    <a:schemeClr val="bg2">
                      <a:lumMod val="25000"/>
                    </a:schemeClr>
                  </a:solidFill>
                  <a:ea typeface="宋体" charset="-122"/>
                </a:rPr>
                <a:t>设立行政效能投诉电话，专人管理，对受理的因服务态度等原因造成的投诉，及时查实，及时处理；对群众反映带有倾向性的问题及时向领导反馈，制定出整改措施。</a:t>
              </a:r>
              <a:endPara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30" name="Group 8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31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AutoShape 65"/>
          <p:cNvSpPr>
            <a:spLocks noChangeArrowheads="1"/>
          </p:cNvSpPr>
          <p:nvPr/>
        </p:nvSpPr>
        <p:spPr bwMode="gray">
          <a:xfrm>
            <a:off x="539552" y="1559693"/>
            <a:ext cx="3240360" cy="327025"/>
          </a:xfrm>
          <a:prstGeom prst="roundRect">
            <a:avLst>
              <a:gd name="adj" fmla="val 22815"/>
            </a:avLst>
          </a:prstGeom>
          <a:solidFill>
            <a:srgbClr val="4582A7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gray">
          <a:xfrm>
            <a:off x="598289" y="1559694"/>
            <a:ext cx="303760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600" kern="0" dirty="0" smtClean="0">
                <a:solidFill>
                  <a:srgbClr val="FFFFFF"/>
                </a:solidFill>
                <a:ea typeface="宋体" charset="-122"/>
              </a:rPr>
              <a:t>（三）强化监督，确保落实</a:t>
            </a:r>
          </a:p>
          <a:p>
            <a:pPr eaLnBrk="0" hangingPunct="0">
              <a:spcBef>
                <a:spcPct val="50000"/>
              </a:spcBef>
            </a:pPr>
            <a:endParaRPr lang="zh-CN" altLang="en-US" sz="1600" kern="0" dirty="0" smtClean="0">
              <a:solidFill>
                <a:srgbClr val="FFFFFF"/>
              </a:solidFill>
              <a:ea typeface="宋体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1600" kern="0" dirty="0" smtClean="0">
              <a:solidFill>
                <a:srgbClr val="FFFFFF"/>
              </a:solidFill>
              <a:ea typeface="宋体" charset="-122"/>
            </a:endParaRPr>
          </a:p>
          <a:p>
            <a:pPr eaLnBrk="0" hangingPunct="0">
              <a:spcBef>
                <a:spcPct val="50000"/>
              </a:spcBef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8" name="AutoShape 341"/>
          <p:cNvSpPr>
            <a:spLocks noChangeArrowheads="1"/>
          </p:cNvSpPr>
          <p:nvPr/>
        </p:nvSpPr>
        <p:spPr bwMode="gray">
          <a:xfrm>
            <a:off x="2195736" y="307334"/>
            <a:ext cx="491596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2359175" y="358116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二、 </a:t>
            </a:r>
            <a:r>
              <a:rPr lang="en-US" altLang="zh-CN" sz="2000" b="1" dirty="0" smtClean="0">
                <a:solidFill>
                  <a:srgbClr val="FF6600"/>
                </a:solidFill>
                <a:ea typeface="宋体" charset="-122"/>
              </a:rPr>
              <a:t>2016</a:t>
            </a:r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年政府信息公开工作具体做法</a:t>
            </a:r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41"/>
          <p:cNvSpPr>
            <a:spLocks noChangeArrowheads="1"/>
          </p:cNvSpPr>
          <p:nvPr/>
        </p:nvSpPr>
        <p:spPr bwMode="gray">
          <a:xfrm>
            <a:off x="2267744" y="654107"/>
            <a:ext cx="4483919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2431183" y="704890"/>
            <a:ext cx="41044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三、政府信息公开收费及减免情况</a:t>
            </a:r>
          </a:p>
          <a:p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gray">
          <a:xfrm>
            <a:off x="1115616" y="1916833"/>
            <a:ext cx="6768752" cy="864096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240395" y="2209891"/>
            <a:ext cx="7086600" cy="941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2016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年，我街道未向政府信息公开申请人收取检索、复制、邮寄等费用的情况。</a:t>
            </a: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  <p:sp>
        <p:nvSpPr>
          <p:cNvPr id="12" name="AutoShape 341"/>
          <p:cNvSpPr>
            <a:spLocks noChangeArrowheads="1"/>
          </p:cNvSpPr>
          <p:nvPr/>
        </p:nvSpPr>
        <p:spPr bwMode="gray">
          <a:xfrm>
            <a:off x="1916088" y="3717032"/>
            <a:ext cx="5464224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74"/>
          <p:cNvSpPr>
            <a:spLocks noChangeArrowheads="1"/>
          </p:cNvSpPr>
          <p:nvPr/>
        </p:nvSpPr>
        <p:spPr bwMode="gray">
          <a:xfrm>
            <a:off x="1844080" y="4941168"/>
            <a:ext cx="5392216" cy="864096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2195736" y="5234226"/>
            <a:ext cx="475252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2016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年，我街道未发生因政府信息公开引起的行政诉讼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。</a:t>
            </a:r>
            <a:endParaRPr lang="zh-CN" altLang="en-US" sz="1400" dirty="0" smtClean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2071142" y="3789040"/>
            <a:ext cx="53091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四、因政府信息公开引起的复议、诉讼情况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1"/>
          <p:cNvSpPr>
            <a:spLocks noChangeArrowheads="1"/>
          </p:cNvSpPr>
          <p:nvPr/>
        </p:nvSpPr>
        <p:spPr bwMode="gray">
          <a:xfrm>
            <a:off x="1619672" y="718564"/>
            <a:ext cx="5976664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1639094" y="757153"/>
            <a:ext cx="60292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6600"/>
                </a:solidFill>
                <a:ea typeface="宋体" charset="-122"/>
              </a:rPr>
              <a:t>五、政府信息公开工作存在的主要问题及改进措施</a:t>
            </a:r>
          </a:p>
          <a:p>
            <a:endParaRPr lang="zh-CN" altLang="en-US" sz="2000" b="1" dirty="0" smtClean="0">
              <a:solidFill>
                <a:srgbClr val="FF6600"/>
              </a:solidFill>
              <a:ea typeface="宋体" charset="-122"/>
            </a:endParaRPr>
          </a:p>
          <a:p>
            <a:endParaRPr lang="en-US" altLang="zh-CN" sz="2000" b="1" dirty="0">
              <a:solidFill>
                <a:srgbClr val="FF6600"/>
              </a:solidFill>
              <a:ea typeface="宋体" charset="-122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gray">
          <a:xfrm>
            <a:off x="1096332" y="1677897"/>
            <a:ext cx="7364100" cy="1895120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331639" y="1741106"/>
            <a:ext cx="6840760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          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政府信息公开是一项意义深远的便民、利民、亲民工程，其推广落实赢得了广大群众的高度认可。但在具体实施过程中，我们也发现了一些需要加以改进的地方。一是主动公开政府信息内容还不够丰富，例如工程类、政府采购类信息公开还不够完全；二是公开形式的便民性还需进一步提高，政府网站的建设和政务公开需要进一步融合；三是政务公开的宣传教育还有待加强，部分同志对政务公开的重要性认识不够。这些都需要我们在今后工作中加强学习、实践来完善规范。</a:t>
            </a:r>
          </a:p>
          <a:p>
            <a:pPr>
              <a:lnSpc>
                <a:spcPct val="120000"/>
              </a:lnSpc>
            </a:pPr>
            <a:endParaRPr lang="zh-CN" altLang="en-US" sz="1400" dirty="0" smtClean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dirty="0">
              <a:ea typeface="宋体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400" dirty="0">
              <a:ea typeface="宋体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1130</Words>
  <Application>Microsoft Office PowerPoint</Application>
  <PresentationFormat>全屏显示(4:3)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34</cp:revision>
  <dcterms:created xsi:type="dcterms:W3CDTF">2017-03-17T00:03:10Z</dcterms:created>
  <dcterms:modified xsi:type="dcterms:W3CDTF">2017-03-19T02:57:01Z</dcterms:modified>
</cp:coreProperties>
</file>