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92" r:id="rId6"/>
    <p:sldId id="260" r:id="rId7"/>
    <p:sldId id="266" r:id="rId8"/>
    <p:sldId id="262" r:id="rId9"/>
    <p:sldId id="263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80" r:id="rId3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737" autoAdjust="0"/>
  </p:normalViewPr>
  <p:slideViewPr>
    <p:cSldViewPr>
      <p:cViewPr varScale="1">
        <p:scale>
          <a:sx n="81" d="100"/>
          <a:sy n="81" d="100"/>
        </p:scale>
        <p:origin x="-104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/>
            </a:lvl1pPr>
          </a:lstStyle>
          <a:p>
            <a:pPr lvl="0" eaLnBrk="1" hangingPunct="1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/>
            </a:lvl1pPr>
          </a:lstStyle>
          <a:p>
            <a:pPr lvl="0" eaLnBrk="1" hangingPunct="1"/>
            <a:endParaRPr lang="zh-CN" altLang="en-US" dirty="0"/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www.baidu.com/s?wd=%E6%99%AE%E9%80%9A%E9%AB%98%E4%B8%AD&amp;tn=44039180_cpr&amp;fenlei=mv6quAkxTZn0IZRqIHckPjm4nH00T1YdmWRsnHR1PjfLrHT4P1bv0ZwV5Hcvrjm3rH6sPfKWUMw85HfYnjn4nH6sgvPsT6KdThsqpZwYTjCEQLGCpyw9Uz4Bmy-bIi4WUvYETgN-TLwGUv3EPHT1n1RzP1c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3357586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2017</a:t>
            </a:r>
            <a:r>
              <a:rPr lang="zh-CN" altLang="en-US" b="1" dirty="0" smtClean="0">
                <a:solidFill>
                  <a:srgbClr val="FF0000"/>
                </a:solidFill>
              </a:rPr>
              <a:t>年普通高中志愿填报</a:t>
            </a:r>
            <a:br>
              <a:rPr lang="en-US" altLang="zh-CN" b="1" dirty="0" smtClean="0">
                <a:solidFill>
                  <a:srgbClr val="FF0000"/>
                </a:solidFill>
              </a:rPr>
            </a:br>
            <a:r>
              <a:rPr lang="zh-CN" altLang="en-US" b="1" dirty="0" smtClean="0">
                <a:solidFill>
                  <a:srgbClr val="FF0000"/>
                </a:solidFill>
              </a:rPr>
              <a:t>工作会议</a:t>
            </a:r>
            <a:br>
              <a:rPr lang="zh-CN" altLang="en-US" b="1" dirty="0" smtClean="0"/>
            </a:br>
            <a:endParaRPr lang="zh-CN" altLang="en-US" b="1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643042" y="5072074"/>
            <a:ext cx="7143800" cy="714380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>
                <a:solidFill>
                  <a:srgbClr val="FF0000"/>
                </a:solidFill>
              </a:rPr>
              <a:t>乐清市教育局        </a:t>
            </a:r>
            <a:r>
              <a:rPr lang="en-US" altLang="zh-CN" dirty="0" smtClean="0">
                <a:solidFill>
                  <a:srgbClr val="FF0000"/>
                </a:solidFill>
              </a:rPr>
              <a:t>2017</a:t>
            </a:r>
            <a:r>
              <a:rPr lang="zh-CN" altLang="en-US" dirty="0" smtClean="0">
                <a:solidFill>
                  <a:srgbClr val="FF0000"/>
                </a:solidFill>
              </a:rPr>
              <a:t>年</a:t>
            </a:r>
            <a:r>
              <a:rPr lang="en-US" altLang="zh-CN" dirty="0" smtClean="0">
                <a:solidFill>
                  <a:srgbClr val="FF0000"/>
                </a:solidFill>
              </a:rPr>
              <a:t>6</a:t>
            </a:r>
            <a:r>
              <a:rPr lang="zh-CN" altLang="en-US" dirty="0" smtClean="0">
                <a:solidFill>
                  <a:srgbClr val="FF0000"/>
                </a:solidFill>
              </a:rPr>
              <a:t>月</a:t>
            </a:r>
            <a:r>
              <a:rPr lang="en-US" altLang="zh-CN" dirty="0" smtClean="0">
                <a:solidFill>
                  <a:srgbClr val="FF0000"/>
                </a:solidFill>
              </a:rPr>
              <a:t>19</a:t>
            </a:r>
            <a:r>
              <a:rPr lang="zh-CN" altLang="en-US" dirty="0" smtClean="0">
                <a:solidFill>
                  <a:srgbClr val="FF0000"/>
                </a:solidFill>
              </a:rPr>
              <a:t>日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57784"/>
          </a:xfrm>
        </p:spPr>
        <p:txBody>
          <a:bodyPr/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实验学校：</a:t>
            </a:r>
            <a:endParaRPr lang="zh-CN" altLang="en-US" dirty="0" smtClean="0"/>
          </a:p>
          <a:p>
            <a:r>
              <a:rPr lang="zh-CN" altLang="en-US" dirty="0" smtClean="0"/>
              <a:t>中职学校</a:t>
            </a:r>
            <a:r>
              <a:rPr lang="en-US" altLang="zh-CN" dirty="0" smtClean="0"/>
              <a:t>:  </a:t>
            </a:r>
            <a:r>
              <a:rPr lang="zh-CN" altLang="en-US" dirty="0" smtClean="0"/>
              <a:t>乐清市总工会职业学校</a:t>
            </a:r>
            <a:endParaRPr lang="zh-CN" altLang="en-US" dirty="0" smtClean="0"/>
          </a:p>
          <a:p>
            <a:r>
              <a:rPr lang="zh-CN" altLang="en-US" dirty="0" smtClean="0"/>
              <a:t>普通高中</a:t>
            </a:r>
            <a:r>
              <a:rPr lang="en-US" altLang="zh-CN" dirty="0" smtClean="0"/>
              <a:t>:  </a:t>
            </a:r>
            <a:endParaRPr lang="en-US" altLang="zh-CN" dirty="0" smtClean="0"/>
          </a:p>
          <a:p>
            <a:r>
              <a:rPr lang="zh-CN" altLang="en-US" dirty="0" smtClean="0"/>
              <a:t>乐清市虹桥中学分校、</a:t>
            </a:r>
            <a:endParaRPr lang="en-US" altLang="zh-CN" dirty="0" smtClean="0"/>
          </a:p>
          <a:p>
            <a:r>
              <a:rPr lang="zh-CN" altLang="en-US" dirty="0" smtClean="0"/>
              <a:t>乐清市外国语学校、</a:t>
            </a:r>
            <a:endParaRPr lang="en-US" altLang="zh-CN" dirty="0" smtClean="0"/>
          </a:p>
          <a:p>
            <a:r>
              <a:rPr lang="zh-CN" altLang="en-US" dirty="0" smtClean="0"/>
              <a:t>乐清市兴乐中学、</a:t>
            </a:r>
            <a:endParaRPr lang="en-US" altLang="zh-CN" dirty="0" smtClean="0"/>
          </a:p>
          <a:p>
            <a:r>
              <a:rPr lang="zh-CN" altLang="en-US" dirty="0" smtClean="0"/>
              <a:t>乐清市精益中学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二、招生主要政策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</p:spPr>
        <p:txBody>
          <a:bodyPr>
            <a:normAutofit fontScale="82500"/>
          </a:bodyPr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报名条件和时间。参加</a:t>
            </a:r>
            <a:r>
              <a:rPr lang="en-US" altLang="zh-CN" dirty="0" smtClean="0"/>
              <a:t>2017</a:t>
            </a:r>
            <a:r>
              <a:rPr lang="zh-CN" altLang="en-US" dirty="0" smtClean="0"/>
              <a:t>年乐清市中考的初中毕业生，且中考分数在普高最低控制线下</a:t>
            </a:r>
            <a:r>
              <a:rPr lang="en-US" altLang="zh-CN" dirty="0" smtClean="0"/>
              <a:t>30</a:t>
            </a:r>
            <a:r>
              <a:rPr lang="zh-CN" altLang="en-US" dirty="0" smtClean="0"/>
              <a:t>分以上。</a:t>
            </a:r>
            <a:r>
              <a:rPr lang="en-US" altLang="zh-CN" dirty="0" smtClean="0"/>
              <a:t>6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25</a:t>
            </a:r>
            <a:r>
              <a:rPr lang="zh-CN" altLang="en-US" dirty="0" smtClean="0"/>
              <a:t>日中考成绩公布后，</a:t>
            </a:r>
            <a:r>
              <a:rPr lang="zh-CN" altLang="en-US" dirty="0" smtClean="0"/>
              <a:t>直接到试点普高学校报名。</a:t>
            </a:r>
            <a:endParaRPr lang="zh-CN" altLang="en-US" dirty="0" smtClean="0"/>
          </a:p>
          <a:p>
            <a:r>
              <a:rPr lang="en-US" altLang="zh-CN" dirty="0" smtClean="0"/>
              <a:t>5.</a:t>
            </a:r>
            <a:r>
              <a:rPr lang="zh-CN" altLang="en-US" dirty="0" smtClean="0"/>
              <a:t>融通办法。融通实验班的学生可在第二学期提出转学申请，提出申请的学生参加当年</a:t>
            </a:r>
            <a:r>
              <a:rPr lang="en-US" altLang="zh-CN" dirty="0" smtClean="0"/>
              <a:t>4</a:t>
            </a:r>
            <a:r>
              <a:rPr lang="zh-CN" altLang="en-US" dirty="0" smtClean="0"/>
              <a:t>月份我省统一组织的学考，学考成绩</a:t>
            </a:r>
            <a:r>
              <a:rPr lang="en-US" altLang="zh-CN" dirty="0" smtClean="0"/>
              <a:t>3</a:t>
            </a:r>
            <a:r>
              <a:rPr lang="zh-CN" altLang="en-US" dirty="0" smtClean="0"/>
              <a:t>科及以上合格的学生，经学校公示、乐清市教育局同意报温州市教育局批准后，转入就读的普通高中继续学习普高课程。</a:t>
            </a:r>
            <a:endParaRPr lang="zh-CN" altLang="en-US" dirty="0" smtClean="0"/>
          </a:p>
          <a:p>
            <a:r>
              <a:rPr lang="en-US" altLang="zh-CN" dirty="0" smtClean="0"/>
              <a:t>6.</a:t>
            </a:r>
            <a:r>
              <a:rPr lang="zh-CN" altLang="en-US" dirty="0" smtClean="0"/>
              <a:t>收费标准。融通实验班学生学籍在职业学校期间，享受职业教育免学费等相关资助政策；学籍转入普通高中后，按照普通高中的相关政策执行。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二、招生主要政策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57784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（八）乐清市知临中学、乐清市嘉禾中学原则上面向乐成公立寄宿学校和乐清市外招生。</a:t>
            </a:r>
            <a:endParaRPr lang="zh-CN" altLang="en-US" dirty="0" smtClean="0"/>
          </a:p>
          <a:p>
            <a:r>
              <a:rPr lang="zh-CN" altLang="en-US" dirty="0" smtClean="0"/>
              <a:t>（九）温州市外学校来温招生的规定。</a:t>
            </a:r>
            <a:endParaRPr lang="zh-CN" altLang="en-US" dirty="0" smtClean="0"/>
          </a:p>
          <a:p>
            <a:r>
              <a:rPr lang="zh-CN" altLang="en-US" dirty="0" smtClean="0"/>
              <a:t>温州市外公办普通高中不得在我市招生。对擅自去温州市外公办普通高中就读的考生，我市不予以办理电子学籍迁移手续。温州市外民办普通高中不得在我市招收最低控制分数线下的考生，否则不予办理被录取考生电子学籍迁移手续。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二、招生主要政策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三、招生计划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</p:spPr>
        <p:txBody>
          <a:bodyPr>
            <a:normAutofit lnSpcReduction="10000"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2017</a:t>
            </a:r>
            <a:r>
              <a:rPr lang="zh-CN" altLang="en-US" b="1" dirty="0" smtClean="0">
                <a:solidFill>
                  <a:srgbClr val="FF0000"/>
                </a:solidFill>
              </a:rPr>
              <a:t>报名人数</a:t>
            </a:r>
            <a:r>
              <a:rPr lang="en-US" altLang="zh-CN" b="1" dirty="0" smtClean="0">
                <a:solidFill>
                  <a:srgbClr val="FF0000"/>
                </a:solidFill>
              </a:rPr>
              <a:t>12204</a:t>
            </a:r>
            <a:r>
              <a:rPr lang="zh-CN" altLang="en-US" b="1" dirty="0" smtClean="0">
                <a:solidFill>
                  <a:srgbClr val="FF0000"/>
                </a:solidFill>
              </a:rPr>
              <a:t>人</a:t>
            </a:r>
            <a:r>
              <a:rPr lang="zh-CN" altLang="en-US" dirty="0" smtClean="0"/>
              <a:t>（比去年减少</a:t>
            </a:r>
            <a:r>
              <a:rPr lang="en-US" altLang="zh-CN" dirty="0" smtClean="0"/>
              <a:t>120</a:t>
            </a:r>
            <a:r>
              <a:rPr lang="zh-CN" altLang="en-US" dirty="0" smtClean="0"/>
              <a:t>人），其中</a:t>
            </a:r>
            <a:r>
              <a:rPr lang="en-US" altLang="zh-CN" dirty="0" smtClean="0"/>
              <a:t>185</a:t>
            </a:r>
            <a:r>
              <a:rPr lang="zh-CN" altLang="en-US" dirty="0" smtClean="0"/>
              <a:t>人已被保送生、中外合作高中和艺术高中提前录取。</a:t>
            </a:r>
            <a:endParaRPr lang="en-US" altLang="zh-CN" dirty="0" smtClean="0"/>
          </a:p>
          <a:p>
            <a:endParaRPr lang="zh-CN" altLang="en-US" dirty="0" smtClean="0"/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2017</a:t>
            </a:r>
            <a:r>
              <a:rPr lang="zh-CN" altLang="en-US" b="1" dirty="0" smtClean="0">
                <a:solidFill>
                  <a:srgbClr val="FF0000"/>
                </a:solidFill>
              </a:rPr>
              <a:t>年高中计划安排</a:t>
            </a:r>
            <a:r>
              <a:rPr lang="en-US" altLang="zh-CN" b="1" dirty="0" smtClean="0">
                <a:solidFill>
                  <a:srgbClr val="FF0000"/>
                </a:solidFill>
              </a:rPr>
              <a:t>9948</a:t>
            </a:r>
            <a:r>
              <a:rPr lang="zh-CN" altLang="en-US" b="1" dirty="0" smtClean="0">
                <a:solidFill>
                  <a:srgbClr val="FF0000"/>
                </a:solidFill>
              </a:rPr>
              <a:t>人</a:t>
            </a:r>
            <a:r>
              <a:rPr lang="zh-CN" altLang="en-US" dirty="0" smtClean="0"/>
              <a:t>（</a:t>
            </a:r>
            <a:r>
              <a:rPr lang="en-US" altLang="zh-CN" dirty="0" smtClean="0"/>
              <a:t>2016</a:t>
            </a:r>
            <a:r>
              <a:rPr lang="zh-CN" altLang="en-US" dirty="0" smtClean="0"/>
              <a:t>年</a:t>
            </a:r>
            <a:r>
              <a:rPr lang="en-US" altLang="zh-CN" dirty="0" smtClean="0"/>
              <a:t>9615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zh-CN" altLang="en-US" dirty="0" smtClean="0"/>
              <a:t>普高</a:t>
            </a:r>
            <a:r>
              <a:rPr lang="en-US" altLang="zh-CN" dirty="0" smtClean="0"/>
              <a:t>5953</a:t>
            </a:r>
            <a:r>
              <a:rPr lang="zh-CN" altLang="en-US" dirty="0" smtClean="0"/>
              <a:t>（公办</a:t>
            </a:r>
            <a:r>
              <a:rPr lang="en-US" altLang="zh-CN" dirty="0" smtClean="0"/>
              <a:t>3960</a:t>
            </a:r>
            <a:r>
              <a:rPr lang="zh-CN" altLang="en-US" dirty="0" smtClean="0"/>
              <a:t>）、</a:t>
            </a:r>
            <a:endParaRPr lang="en-US" altLang="zh-CN" dirty="0" smtClean="0"/>
          </a:p>
          <a:p>
            <a:r>
              <a:rPr lang="zh-CN" altLang="en-US" dirty="0" smtClean="0"/>
              <a:t>职高</a:t>
            </a:r>
            <a:r>
              <a:rPr lang="en-US" altLang="zh-CN" dirty="0" smtClean="0"/>
              <a:t>3995</a:t>
            </a:r>
            <a:r>
              <a:rPr lang="zh-CN" altLang="en-US" dirty="0" smtClean="0"/>
              <a:t>（普职融通</a:t>
            </a:r>
            <a:r>
              <a:rPr lang="en-US" altLang="zh-CN" dirty="0" smtClean="0"/>
              <a:t>460</a:t>
            </a:r>
            <a:r>
              <a:rPr lang="zh-CN" altLang="en-US" dirty="0" smtClean="0"/>
              <a:t>人）；</a:t>
            </a:r>
            <a:endParaRPr lang="en-US" altLang="zh-CN" dirty="0" smtClean="0"/>
          </a:p>
          <a:p>
            <a:r>
              <a:rPr lang="zh-CN" altLang="en-US" dirty="0" smtClean="0"/>
              <a:t>乐清中学：统筹</a:t>
            </a:r>
            <a:r>
              <a:rPr lang="en-US" altLang="zh-CN" dirty="0" smtClean="0"/>
              <a:t>360</a:t>
            </a:r>
            <a:r>
              <a:rPr lang="zh-CN" altLang="en-US" dirty="0" smtClean="0"/>
              <a:t>人，保送生</a:t>
            </a:r>
            <a:r>
              <a:rPr lang="en-US" altLang="zh-CN" dirty="0" smtClean="0"/>
              <a:t>160</a:t>
            </a:r>
            <a:r>
              <a:rPr lang="zh-CN" altLang="en-US" dirty="0" smtClean="0"/>
              <a:t>人、定向生</a:t>
            </a:r>
            <a:r>
              <a:rPr lang="en-US" altLang="zh-CN" dirty="0" smtClean="0"/>
              <a:t>280</a:t>
            </a:r>
            <a:r>
              <a:rPr lang="zh-CN" altLang="en-US" dirty="0" smtClean="0"/>
              <a:t>人。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四、志愿批次设置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第一批次乐清中学统招和定向，设置</a:t>
            </a:r>
            <a:r>
              <a:rPr lang="en-US" altLang="zh-CN" dirty="0" smtClean="0"/>
              <a:t>1</a:t>
            </a:r>
            <a:r>
              <a:rPr lang="zh-CN" altLang="en-US" dirty="0" smtClean="0"/>
              <a:t>个志愿。志愿名称为乐清中学统招（</a:t>
            </a:r>
            <a:r>
              <a:rPr lang="zh-CN" altLang="en-US" u="sng" dirty="0" smtClean="0"/>
              <a:t>代码</a:t>
            </a:r>
            <a:r>
              <a:rPr lang="en-US" altLang="zh-CN" u="sng" dirty="0" smtClean="0"/>
              <a:t>101</a:t>
            </a:r>
            <a:r>
              <a:rPr lang="zh-CN" altLang="en-US" u="sng" dirty="0" smtClean="0"/>
              <a:t>，符合乐清中学定向资格的考生必须同时填报该志愿）</a:t>
            </a:r>
            <a:r>
              <a:rPr lang="zh-CN" altLang="en-US" dirty="0" smtClean="0"/>
              <a:t>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四、志愿批次设置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282" y="1357298"/>
            <a:ext cx="8786874" cy="5286412"/>
          </a:xfrm>
        </p:spPr>
        <p:txBody>
          <a:bodyPr>
            <a:normAutofit fontScale="92500"/>
          </a:bodyPr>
          <a:lstStyle/>
          <a:p>
            <a:r>
              <a:rPr lang="zh-CN" altLang="en-US" dirty="0" smtClean="0"/>
              <a:t>第二批次 </a:t>
            </a:r>
            <a:r>
              <a:rPr lang="en-US" altLang="zh-CN" b="1" dirty="0" smtClean="0">
                <a:solidFill>
                  <a:srgbClr val="FF0000"/>
                </a:solidFill>
              </a:rPr>
              <a:t>13</a:t>
            </a:r>
            <a:r>
              <a:rPr lang="zh-CN" altLang="en-US" dirty="0" smtClean="0"/>
              <a:t>校平行志愿，设置</a:t>
            </a:r>
            <a:r>
              <a:rPr lang="en-US" altLang="zh-CN" b="1" dirty="0" smtClean="0">
                <a:solidFill>
                  <a:srgbClr val="FF0000"/>
                </a:solidFill>
              </a:rPr>
              <a:t>13</a:t>
            </a:r>
            <a:r>
              <a:rPr lang="zh-CN" altLang="en-US" dirty="0" smtClean="0"/>
              <a:t>个志愿。</a:t>
            </a:r>
            <a:endParaRPr lang="en-US" altLang="zh-CN" dirty="0" smtClean="0"/>
          </a:p>
          <a:p>
            <a:r>
              <a:rPr lang="zh-CN" altLang="en-US" dirty="0" smtClean="0"/>
              <a:t>市二中统招（</a:t>
            </a:r>
            <a:r>
              <a:rPr lang="en-US" altLang="zh-CN" dirty="0" smtClean="0"/>
              <a:t>102</a:t>
            </a:r>
            <a:r>
              <a:rPr lang="zh-CN" altLang="en-US" dirty="0" smtClean="0"/>
              <a:t>）、市三中统招（</a:t>
            </a:r>
            <a:r>
              <a:rPr lang="en-US" altLang="zh-CN" dirty="0" smtClean="0"/>
              <a:t>103</a:t>
            </a:r>
            <a:r>
              <a:rPr lang="zh-CN" altLang="en-US" dirty="0" smtClean="0"/>
              <a:t>）、</a:t>
            </a:r>
            <a:endParaRPr lang="en-US" altLang="zh-CN" dirty="0" smtClean="0"/>
          </a:p>
          <a:p>
            <a:r>
              <a:rPr lang="zh-CN" altLang="en-US" dirty="0" smtClean="0"/>
              <a:t>市四中统招（</a:t>
            </a:r>
            <a:r>
              <a:rPr lang="en-US" altLang="zh-CN" dirty="0" smtClean="0"/>
              <a:t>104</a:t>
            </a:r>
            <a:r>
              <a:rPr lang="zh-CN" altLang="en-US" dirty="0" smtClean="0"/>
              <a:t>）、虹桥中学统招（</a:t>
            </a:r>
            <a:r>
              <a:rPr lang="en-US" altLang="zh-CN" dirty="0" smtClean="0"/>
              <a:t>105</a:t>
            </a:r>
            <a:r>
              <a:rPr lang="zh-CN" altLang="en-US" dirty="0" smtClean="0"/>
              <a:t>）、</a:t>
            </a:r>
            <a:endParaRPr lang="en-US" altLang="zh-CN" dirty="0" smtClean="0"/>
          </a:p>
          <a:p>
            <a:r>
              <a:rPr lang="zh-CN" altLang="en-US" dirty="0" smtClean="0"/>
              <a:t>柳市中学统招（</a:t>
            </a:r>
            <a:r>
              <a:rPr lang="en-US" altLang="zh-CN" dirty="0" smtClean="0"/>
              <a:t>106</a:t>
            </a:r>
            <a:r>
              <a:rPr lang="zh-CN" altLang="en-US" dirty="0" smtClean="0"/>
              <a:t>）、白象中学统招（</a:t>
            </a:r>
            <a:r>
              <a:rPr lang="en-US" altLang="zh-CN" dirty="0" smtClean="0"/>
              <a:t>107</a:t>
            </a:r>
            <a:r>
              <a:rPr lang="zh-CN" altLang="en-US" dirty="0" smtClean="0"/>
              <a:t>）、</a:t>
            </a:r>
            <a:endParaRPr lang="en-US" altLang="zh-CN" dirty="0" smtClean="0"/>
          </a:p>
          <a:p>
            <a:r>
              <a:rPr lang="zh-CN" altLang="en-US" dirty="0" smtClean="0"/>
              <a:t>大荆中学统招（</a:t>
            </a:r>
            <a:r>
              <a:rPr lang="en-US" altLang="zh-CN" dirty="0" smtClean="0"/>
              <a:t>108</a:t>
            </a:r>
            <a:r>
              <a:rPr lang="zh-CN" altLang="en-US" dirty="0" smtClean="0"/>
              <a:t>）、芙蓉中学统招（</a:t>
            </a:r>
            <a:r>
              <a:rPr lang="en-US" altLang="zh-CN" dirty="0" smtClean="0"/>
              <a:t>109</a:t>
            </a:r>
            <a:r>
              <a:rPr lang="zh-CN" altLang="en-US" dirty="0" smtClean="0"/>
              <a:t>）、</a:t>
            </a:r>
            <a:endParaRPr lang="en-US" altLang="zh-CN" dirty="0" smtClean="0"/>
          </a:p>
          <a:p>
            <a:r>
              <a:rPr lang="zh-CN" altLang="en-US" dirty="0" smtClean="0"/>
              <a:t>育才中学统招（</a:t>
            </a:r>
            <a:r>
              <a:rPr lang="en-US" altLang="zh-CN" dirty="0" smtClean="0"/>
              <a:t>301</a:t>
            </a:r>
            <a:r>
              <a:rPr lang="zh-CN" altLang="en-US" dirty="0" smtClean="0"/>
              <a:t>）、兴乐中学统招（</a:t>
            </a:r>
            <a:r>
              <a:rPr lang="en-US" altLang="zh-CN" dirty="0" smtClean="0"/>
              <a:t>302</a:t>
            </a:r>
            <a:r>
              <a:rPr lang="zh-CN" altLang="en-US" dirty="0" smtClean="0"/>
              <a:t>）、</a:t>
            </a:r>
            <a:endParaRPr lang="en-US" altLang="zh-CN" dirty="0" smtClean="0"/>
          </a:p>
          <a:p>
            <a:r>
              <a:rPr lang="zh-CN" altLang="en-US" dirty="0" smtClean="0"/>
              <a:t>精益中学统招（</a:t>
            </a:r>
            <a:r>
              <a:rPr lang="en-US" altLang="zh-CN" dirty="0" smtClean="0"/>
              <a:t>303</a:t>
            </a:r>
            <a:r>
              <a:rPr lang="zh-CN" altLang="en-US" dirty="0" smtClean="0"/>
              <a:t>）、虹中分校统招（</a:t>
            </a:r>
            <a:r>
              <a:rPr lang="en-US" altLang="zh-CN" dirty="0" smtClean="0"/>
              <a:t>305</a:t>
            </a:r>
            <a:r>
              <a:rPr lang="zh-CN" altLang="en-US" dirty="0" smtClean="0"/>
              <a:t>）、</a:t>
            </a:r>
            <a:endParaRPr lang="en-US" altLang="zh-CN" dirty="0" smtClean="0"/>
          </a:p>
          <a:p>
            <a:r>
              <a:rPr lang="zh-CN" altLang="en-US" dirty="0" smtClean="0"/>
              <a:t>市外国语学校统招（</a:t>
            </a:r>
            <a:r>
              <a:rPr lang="en-US" altLang="zh-CN" dirty="0" smtClean="0"/>
              <a:t>306</a:t>
            </a:r>
            <a:r>
              <a:rPr lang="zh-CN" altLang="en-US" dirty="0" smtClean="0"/>
              <a:t>）。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四、志愿批次设置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符合条件考生可同时填报二个批次的所有学校志愿，上批次未能录取的考生，不影响下一批次的录取；同一批次中采取“平行志愿”的录取方式，未被前一志愿录取的考生 ，不影响后一志愿的录取。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五、志愿填报时间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6</a:t>
            </a:r>
            <a:r>
              <a:rPr lang="zh-CN" altLang="en-US" b="1" dirty="0" smtClean="0">
                <a:solidFill>
                  <a:srgbClr val="FF0000"/>
                </a:solidFill>
              </a:rPr>
              <a:t>月</a:t>
            </a:r>
            <a:r>
              <a:rPr lang="en-US" altLang="zh-CN" b="1" dirty="0" smtClean="0">
                <a:solidFill>
                  <a:srgbClr val="FF0000"/>
                </a:solidFill>
              </a:rPr>
              <a:t>25</a:t>
            </a:r>
            <a:r>
              <a:rPr lang="zh-CN" altLang="en-US" b="1" dirty="0" smtClean="0">
                <a:solidFill>
                  <a:srgbClr val="FF0000"/>
                </a:solidFill>
              </a:rPr>
              <a:t>日中午</a:t>
            </a:r>
            <a:r>
              <a:rPr lang="en-US" altLang="zh-CN" b="1" dirty="0" smtClean="0">
                <a:solidFill>
                  <a:srgbClr val="FF0000"/>
                </a:solidFill>
              </a:rPr>
              <a:t>12:00</a:t>
            </a:r>
            <a:r>
              <a:rPr lang="zh-CN" altLang="en-US" b="1" dirty="0" smtClean="0">
                <a:solidFill>
                  <a:srgbClr val="FF0000"/>
                </a:solidFill>
              </a:rPr>
              <a:t>至</a:t>
            </a:r>
            <a:r>
              <a:rPr lang="en-US" altLang="zh-CN" b="1" dirty="0" smtClean="0">
                <a:solidFill>
                  <a:srgbClr val="FF0000"/>
                </a:solidFill>
              </a:rPr>
              <a:t>6</a:t>
            </a:r>
            <a:r>
              <a:rPr lang="zh-CN" altLang="en-US" b="1" dirty="0" smtClean="0">
                <a:solidFill>
                  <a:srgbClr val="FF0000"/>
                </a:solidFill>
              </a:rPr>
              <a:t>月</a:t>
            </a:r>
            <a:r>
              <a:rPr lang="en-US" altLang="zh-CN" b="1" dirty="0" smtClean="0">
                <a:solidFill>
                  <a:srgbClr val="FF0000"/>
                </a:solidFill>
              </a:rPr>
              <a:t>27</a:t>
            </a:r>
            <a:r>
              <a:rPr lang="zh-CN" altLang="en-US" b="1" dirty="0" smtClean="0">
                <a:solidFill>
                  <a:srgbClr val="FF0000"/>
                </a:solidFill>
              </a:rPr>
              <a:t>日下午</a:t>
            </a:r>
            <a:r>
              <a:rPr lang="en-US" altLang="zh-CN" b="1" dirty="0" smtClean="0">
                <a:solidFill>
                  <a:srgbClr val="FF0000"/>
                </a:solidFill>
              </a:rPr>
              <a:t>5:00</a:t>
            </a:r>
            <a:r>
              <a:rPr lang="zh-CN" altLang="en-US" b="1" dirty="0" smtClean="0">
                <a:solidFill>
                  <a:srgbClr val="FF0000"/>
                </a:solidFill>
              </a:rPr>
              <a:t>。</a:t>
            </a:r>
            <a:r>
              <a:rPr lang="zh-CN" altLang="en-US" dirty="0" smtClean="0"/>
              <a:t>考生可登陆温州市中招管理系统填报普高志愿，逾期视为自动放弃，考生填报的志愿经考生或家长确认并被系统锁定后，不再允许更改。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六、录取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86412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b="1" dirty="0" smtClean="0"/>
              <a:t>（一）时间节点</a:t>
            </a:r>
            <a:endParaRPr lang="en-US" altLang="zh-CN" b="1" dirty="0" smtClean="0"/>
          </a:p>
          <a:p>
            <a:r>
              <a:rPr lang="en-US" altLang="zh-CN" dirty="0" smtClean="0">
                <a:solidFill>
                  <a:srgbClr val="FF0000"/>
                </a:solidFill>
              </a:rPr>
              <a:t>6</a:t>
            </a:r>
            <a:r>
              <a:rPr lang="zh-CN" altLang="en-US" dirty="0" smtClean="0">
                <a:solidFill>
                  <a:srgbClr val="FF0000"/>
                </a:solidFill>
              </a:rPr>
              <a:t>月</a:t>
            </a:r>
            <a:r>
              <a:rPr lang="en-US" altLang="zh-CN" dirty="0" smtClean="0">
                <a:solidFill>
                  <a:srgbClr val="FF0000"/>
                </a:solidFill>
              </a:rPr>
              <a:t>25</a:t>
            </a:r>
            <a:r>
              <a:rPr lang="zh-CN" altLang="en-US" dirty="0" smtClean="0">
                <a:solidFill>
                  <a:srgbClr val="FF0000"/>
                </a:solidFill>
              </a:rPr>
              <a:t>日上午</a:t>
            </a:r>
            <a:r>
              <a:rPr lang="zh-CN" altLang="en-US" dirty="0" smtClean="0"/>
              <a:t>发布普高最低录取分数线；考生升学考试成绩；考生上网查询录取码；录取特长生；普职融通实验班开始报名录取。</a:t>
            </a:r>
            <a:endParaRPr lang="zh-CN" altLang="en-US" dirty="0" smtClean="0"/>
          </a:p>
          <a:p>
            <a:r>
              <a:rPr lang="en-US" altLang="zh-CN" dirty="0" smtClean="0">
                <a:solidFill>
                  <a:srgbClr val="FF0000"/>
                </a:solidFill>
              </a:rPr>
              <a:t>6</a:t>
            </a:r>
            <a:r>
              <a:rPr lang="zh-CN" altLang="en-US" dirty="0" smtClean="0">
                <a:solidFill>
                  <a:srgbClr val="FF0000"/>
                </a:solidFill>
              </a:rPr>
              <a:t>月</a:t>
            </a:r>
            <a:r>
              <a:rPr lang="en-US" altLang="zh-CN" dirty="0" smtClean="0">
                <a:solidFill>
                  <a:srgbClr val="FF0000"/>
                </a:solidFill>
              </a:rPr>
              <a:t>27</a:t>
            </a:r>
            <a:r>
              <a:rPr lang="zh-CN" altLang="en-US" dirty="0" smtClean="0">
                <a:solidFill>
                  <a:srgbClr val="FF0000"/>
                </a:solidFill>
              </a:rPr>
              <a:t>日，</a:t>
            </a:r>
            <a:r>
              <a:rPr lang="zh-CN" altLang="en-US" dirty="0" smtClean="0"/>
              <a:t>中职学校开始录取；民办普高跨县招生、知临中学、嘉禾中学录取下午</a:t>
            </a:r>
            <a:r>
              <a:rPr lang="en-US" altLang="zh-CN" dirty="0" smtClean="0"/>
              <a:t>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00</a:t>
            </a:r>
            <a:r>
              <a:rPr lang="zh-CN" altLang="en-US" dirty="0" smtClean="0"/>
              <a:t>前完成录取；下午</a:t>
            </a:r>
            <a:r>
              <a:rPr lang="en-US" altLang="zh-CN" dirty="0" smtClean="0"/>
              <a:t>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00</a:t>
            </a:r>
            <a:r>
              <a:rPr lang="zh-CN" altLang="en-US" dirty="0" smtClean="0"/>
              <a:t>后普高学校开始录取。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rgbClr val="FF0000"/>
                </a:solidFill>
              </a:rPr>
              <a:t>6</a:t>
            </a:r>
            <a:r>
              <a:rPr lang="zh-CN" altLang="en-US" dirty="0" smtClean="0">
                <a:solidFill>
                  <a:srgbClr val="FF0000"/>
                </a:solidFill>
              </a:rPr>
              <a:t>月</a:t>
            </a:r>
            <a:r>
              <a:rPr lang="en-US" altLang="zh-CN" dirty="0" smtClean="0">
                <a:solidFill>
                  <a:srgbClr val="FF0000"/>
                </a:solidFill>
              </a:rPr>
              <a:t>28</a:t>
            </a:r>
            <a:r>
              <a:rPr lang="zh-CN" altLang="en-US" dirty="0" smtClean="0">
                <a:solidFill>
                  <a:srgbClr val="FF0000"/>
                </a:solidFill>
              </a:rPr>
              <a:t>日</a:t>
            </a:r>
            <a:r>
              <a:rPr lang="zh-CN" altLang="en-US" dirty="0" smtClean="0"/>
              <a:t>开放我市普高网上录取结果查询；公布按志愿录取不足的普高学校及人数；民办普高开始自主招生。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rgbClr val="FF0000"/>
                </a:solidFill>
              </a:rPr>
              <a:t>6</a:t>
            </a:r>
            <a:r>
              <a:rPr lang="zh-CN" altLang="en-US" dirty="0" smtClean="0">
                <a:solidFill>
                  <a:srgbClr val="FF0000"/>
                </a:solidFill>
              </a:rPr>
              <a:t>月</a:t>
            </a:r>
            <a:r>
              <a:rPr lang="en-US" altLang="zh-CN" dirty="0" smtClean="0">
                <a:solidFill>
                  <a:srgbClr val="FF0000"/>
                </a:solidFill>
              </a:rPr>
              <a:t>29</a:t>
            </a:r>
            <a:r>
              <a:rPr lang="zh-CN" altLang="en-US" dirty="0" smtClean="0">
                <a:solidFill>
                  <a:srgbClr val="FF0000"/>
                </a:solidFill>
              </a:rPr>
              <a:t>日后</a:t>
            </a:r>
            <a:r>
              <a:rPr lang="zh-CN" altLang="en-US" dirty="0" smtClean="0"/>
              <a:t>已按志愿录取的考生凭分数卡，按所录取普高通知规定到相关普高报到，逾期作自动放弃论处。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六、录取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zh-CN" altLang="en-US" b="1" dirty="0" smtClean="0"/>
              <a:t>（二）录取顺序</a:t>
            </a:r>
            <a:endParaRPr lang="zh-CN" altLang="en-US" b="1" dirty="0" smtClean="0"/>
          </a:p>
          <a:p>
            <a:pPr fontAlgn="t"/>
            <a:r>
              <a:rPr lang="en-US" altLang="zh-CN" dirty="0" smtClean="0"/>
              <a:t>1.</a:t>
            </a:r>
            <a:r>
              <a:rPr lang="zh-CN" altLang="en-US" dirty="0" smtClean="0"/>
              <a:t>乐清中学保送生</a:t>
            </a:r>
            <a:endParaRPr lang="zh-CN" altLang="en-US" dirty="0" smtClean="0"/>
          </a:p>
          <a:p>
            <a:pPr fontAlgn="t"/>
            <a:r>
              <a:rPr lang="en-US" altLang="zh-CN" dirty="0" smtClean="0"/>
              <a:t>2.</a:t>
            </a:r>
            <a:r>
              <a:rPr lang="zh-CN" altLang="en-US" dirty="0" smtClean="0"/>
              <a:t>特长生</a:t>
            </a:r>
            <a:endParaRPr lang="zh-CN" altLang="en-US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中职、民办学校跨县招生、乐清市知临中学（原乐成寄宿中学）、乐清市嘉禾中学、</a:t>
            </a:r>
            <a:r>
              <a:rPr lang="zh-CN" altLang="en-US" dirty="0" smtClean="0">
                <a:sym typeface="+mn-ea"/>
              </a:rPr>
              <a:t>普职融通实验班</a:t>
            </a:r>
            <a:endParaRPr lang="zh-CN" altLang="en-US" dirty="0" smtClean="0"/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乐清中学统招生、定向生</a:t>
            </a:r>
            <a:endParaRPr lang="zh-CN" altLang="en-US" dirty="0" smtClean="0"/>
          </a:p>
          <a:p>
            <a:pPr fontAlgn="t"/>
            <a:r>
              <a:rPr lang="en-US" altLang="zh-CN" dirty="0" smtClean="0"/>
              <a:t>5.</a:t>
            </a:r>
            <a:r>
              <a:rPr lang="zh-CN" altLang="en-US" dirty="0" smtClean="0"/>
              <a:t>普通高中统招生</a:t>
            </a:r>
            <a:endParaRPr lang="zh-CN" altLang="en-US" dirty="0" smtClean="0"/>
          </a:p>
          <a:p>
            <a:pPr fontAlgn="t"/>
            <a:r>
              <a:rPr lang="en-US" altLang="zh-CN" dirty="0" smtClean="0"/>
              <a:t>6.</a:t>
            </a:r>
            <a:r>
              <a:rPr lang="zh-CN" altLang="en-US" dirty="0" smtClean="0"/>
              <a:t>民办学校自主招生（招生计划</a:t>
            </a:r>
            <a:r>
              <a:rPr lang="en-US" altLang="zh-CN" dirty="0" smtClean="0"/>
              <a:t>10%</a:t>
            </a:r>
            <a:r>
              <a:rPr lang="zh-CN" altLang="en-US" dirty="0" smtClean="0"/>
              <a:t>）</a:t>
            </a:r>
            <a:endParaRPr lang="zh-CN" altLang="en-US" dirty="0" smtClean="0"/>
          </a:p>
          <a:p>
            <a:r>
              <a:rPr lang="en-US" altLang="zh-CN" dirty="0" smtClean="0"/>
              <a:t>7.</a:t>
            </a:r>
            <a:r>
              <a:rPr lang="zh-CN" altLang="en-US" dirty="0" smtClean="0"/>
              <a:t>未录取学校补报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b="1" dirty="0" smtClean="0"/>
              <a:t>一、招生主要文件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57784"/>
          </a:xfrm>
        </p:spPr>
        <p:txBody>
          <a:bodyPr>
            <a:normAutofit fontScale="75000" lnSpcReduction="10000"/>
          </a:bodyPr>
          <a:lstStyle/>
          <a:p>
            <a:r>
              <a:rPr lang="en-US" altLang="zh-CN" dirty="0" smtClean="0"/>
              <a:t>《</a:t>
            </a:r>
            <a:r>
              <a:rPr lang="zh-CN" altLang="en-US" dirty="0" smtClean="0"/>
              <a:t>温州市教育局关于印发</a:t>
            </a:r>
            <a:r>
              <a:rPr lang="en-US" altLang="zh-CN" dirty="0" smtClean="0"/>
              <a:t>2017</a:t>
            </a:r>
            <a:r>
              <a:rPr lang="zh-CN" altLang="en-US" dirty="0" smtClean="0"/>
              <a:t>年初中毕业升学考试与高中招生实施意见的通知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（温教基</a:t>
            </a:r>
            <a:r>
              <a:rPr lang="en-US" altLang="zh-CN" dirty="0" smtClean="0"/>
              <a:t>〔2017〕10</a:t>
            </a:r>
            <a:r>
              <a:rPr lang="zh-CN" altLang="en-US" dirty="0" smtClean="0"/>
              <a:t>号）；</a:t>
            </a:r>
            <a:endParaRPr lang="en-US" altLang="zh-CN" dirty="0" smtClean="0"/>
          </a:p>
          <a:p>
            <a:r>
              <a:rPr lang="en-US" altLang="zh-CN" dirty="0" smtClean="0"/>
              <a:t>《</a:t>
            </a:r>
            <a:r>
              <a:rPr lang="zh-CN" altLang="en-US" dirty="0" smtClean="0"/>
              <a:t>乐清市</a:t>
            </a:r>
            <a:r>
              <a:rPr lang="en-US" altLang="zh-CN" dirty="0" smtClean="0"/>
              <a:t>2017</a:t>
            </a:r>
            <a:r>
              <a:rPr lang="zh-CN" altLang="en-US" dirty="0" smtClean="0"/>
              <a:t>年初中升学考试与高中招生工作实施办法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（乐教</a:t>
            </a:r>
            <a:r>
              <a:rPr lang="en-US" altLang="zh-CN" dirty="0" smtClean="0"/>
              <a:t>〔2017〕22</a:t>
            </a:r>
            <a:r>
              <a:rPr lang="zh-CN" altLang="en-US" dirty="0" smtClean="0"/>
              <a:t>号）；</a:t>
            </a:r>
            <a:endParaRPr lang="en-US" altLang="zh-CN" dirty="0" smtClean="0"/>
          </a:p>
          <a:p>
            <a:r>
              <a:rPr lang="en-US" altLang="zh-CN" dirty="0" smtClean="0"/>
              <a:t>《</a:t>
            </a:r>
            <a:r>
              <a:rPr lang="zh-CN" altLang="en-US" dirty="0" smtClean="0"/>
              <a:t>乐清市教育局关于印发</a:t>
            </a:r>
            <a:r>
              <a:rPr lang="en-US" altLang="zh-CN" dirty="0" smtClean="0"/>
              <a:t>2017</a:t>
            </a:r>
            <a:r>
              <a:rPr lang="zh-CN" altLang="en-US" dirty="0" smtClean="0"/>
              <a:t>年普通高中特长生招生工作的通知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（乐教普</a:t>
            </a:r>
            <a:r>
              <a:rPr lang="en-US" altLang="zh-CN" dirty="0" smtClean="0"/>
              <a:t>〔2017〕12</a:t>
            </a:r>
            <a:r>
              <a:rPr lang="zh-CN" altLang="en-US" dirty="0" smtClean="0"/>
              <a:t>号）；</a:t>
            </a:r>
            <a:endParaRPr lang="en-US" altLang="zh-CN" dirty="0" smtClean="0"/>
          </a:p>
          <a:p>
            <a:r>
              <a:rPr lang="en-US" altLang="zh-CN" dirty="0" smtClean="0"/>
              <a:t>《</a:t>
            </a:r>
            <a:r>
              <a:rPr lang="zh-CN" altLang="en-US" dirty="0" smtClean="0"/>
              <a:t>乐清市教育局关于印发乐清中学</a:t>
            </a:r>
            <a:r>
              <a:rPr lang="en-US" altLang="zh-CN" dirty="0" smtClean="0"/>
              <a:t>2016</a:t>
            </a:r>
            <a:r>
              <a:rPr lang="zh-CN" altLang="en-US" dirty="0" smtClean="0"/>
              <a:t>年定向招生工作实施办法的通知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（乐教普</a:t>
            </a:r>
            <a:r>
              <a:rPr lang="en-US" altLang="zh-CN" dirty="0" smtClean="0"/>
              <a:t>〔2017〕24</a:t>
            </a:r>
            <a:r>
              <a:rPr lang="zh-CN" altLang="en-US" dirty="0" smtClean="0"/>
              <a:t>号）；</a:t>
            </a:r>
            <a:endParaRPr lang="en-US" altLang="zh-CN" dirty="0" smtClean="0"/>
          </a:p>
          <a:p>
            <a:r>
              <a:rPr lang="en-US" altLang="zh-CN" dirty="0" smtClean="0"/>
              <a:t>《</a:t>
            </a:r>
            <a:r>
              <a:rPr lang="zh-CN" altLang="en-US" dirty="0" smtClean="0"/>
              <a:t>乐清市教育局关于</a:t>
            </a:r>
            <a:r>
              <a:rPr lang="en-US" altLang="zh-CN" dirty="0" smtClean="0"/>
              <a:t>2017</a:t>
            </a:r>
            <a:r>
              <a:rPr lang="zh-CN" altLang="en-US" dirty="0" smtClean="0"/>
              <a:t>年普通高中招生志愿设置暨录取办法的通知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（乐教普</a:t>
            </a:r>
            <a:r>
              <a:rPr lang="en-US" altLang="zh-CN" dirty="0" smtClean="0"/>
              <a:t>〔2017〕27</a:t>
            </a:r>
            <a:r>
              <a:rPr lang="zh-CN" altLang="en-US" dirty="0" smtClean="0"/>
              <a:t>号）。</a:t>
            </a:r>
            <a:endParaRPr lang="zh-CN" altLang="en-US" dirty="0" smtClean="0"/>
          </a:p>
          <a:p>
            <a:r>
              <a:rPr lang="zh-CN" altLang="en-US" dirty="0" smtClean="0"/>
              <a:t>《乐清市教育局开展普职融通教育改革实验的实施办法》。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七、注意问题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57784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（一）填报志愿前，学校必须召开志愿填报指导会议，对政策的解读与志愿填报的要求要全面、细致、到位。</a:t>
            </a:r>
            <a:endParaRPr lang="zh-CN" altLang="en-US" dirty="0" smtClean="0"/>
          </a:p>
          <a:p>
            <a:r>
              <a:rPr lang="zh-CN" altLang="en-US" dirty="0" smtClean="0"/>
              <a:t>校长要带头学习今年的招生政策，特别是填报志愿方面的新变化、新规定。</a:t>
            </a:r>
            <a:endParaRPr lang="zh-CN" altLang="en-US" dirty="0" smtClean="0"/>
          </a:p>
          <a:p>
            <a:r>
              <a:rPr lang="zh-CN" altLang="en-US" dirty="0" smtClean="0"/>
              <a:t>要组织班主任、有关工作人员学习，做到人人清楚，个个明白。</a:t>
            </a:r>
            <a:endParaRPr lang="zh-CN" altLang="en-US" dirty="0" smtClean="0"/>
          </a:p>
          <a:p>
            <a:r>
              <a:rPr lang="zh-CN" altLang="en-US" dirty="0" smtClean="0">
                <a:solidFill>
                  <a:srgbClr val="FF0000"/>
                </a:solidFill>
              </a:rPr>
              <a:t>工作中遇到新问题、新情况，要及时请示，不乱表态。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七、注意问题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（二）除乐清中学保送生、职高自主提前招生、知临中学、嘉禾中学外，报考其他学校考生必须要填报志愿，否则无法录取，不能建立电子学籍。</a:t>
            </a:r>
            <a:endParaRPr lang="zh-CN" altLang="en-US" dirty="0" smtClean="0"/>
          </a:p>
          <a:p>
            <a:endParaRPr lang="en-US" altLang="zh-CN" b="1" dirty="0" smtClean="0"/>
          </a:p>
          <a:p>
            <a:r>
              <a:rPr lang="zh-CN" altLang="en-US" dirty="0" smtClean="0"/>
              <a:t>（三）名次仅供填报志愿时参考</a:t>
            </a:r>
            <a:endParaRPr lang="zh-CN" altLang="en-US" dirty="0" smtClean="0"/>
          </a:p>
          <a:p>
            <a:endParaRPr lang="zh-CN" altLang="en-US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七、注意问题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/>
          </a:bodyPr>
          <a:lstStyle/>
          <a:p>
            <a:pPr fontAlgn="t"/>
            <a:r>
              <a:rPr lang="zh-CN" altLang="en-US" dirty="0" smtClean="0"/>
              <a:t>（四）填报志愿时要注意问题</a:t>
            </a:r>
            <a:endParaRPr lang="zh-CN" altLang="en-US" dirty="0" smtClean="0"/>
          </a:p>
          <a:p>
            <a:pPr fontAlgn="t"/>
            <a:r>
              <a:rPr lang="en-US" altLang="zh-CN" dirty="0" smtClean="0"/>
              <a:t>1.</a:t>
            </a:r>
            <a:r>
              <a:rPr lang="zh-CN" altLang="en-US" dirty="0" smtClean="0"/>
              <a:t>准确填报志愿代码。</a:t>
            </a:r>
            <a:endParaRPr lang="zh-CN" altLang="en-US" dirty="0" smtClean="0"/>
          </a:p>
          <a:p>
            <a:pPr fontAlgn="t"/>
            <a:r>
              <a:rPr lang="en-US" altLang="zh-CN" dirty="0" smtClean="0"/>
              <a:t>2.</a:t>
            </a:r>
            <a:r>
              <a:rPr lang="zh-CN" altLang="en-US" dirty="0" smtClean="0"/>
              <a:t>注意志愿前后顺序。考生应将自己最希望就读的学校志愿类别排在平行志愿的最前面，就读意愿不强的学校志愿类别要审慎填报或相对靠后。通俗地说，填报技巧就是</a:t>
            </a:r>
            <a:r>
              <a:rPr lang="zh-CN" altLang="en-US" dirty="0" smtClean="0">
                <a:solidFill>
                  <a:srgbClr val="FF0000"/>
                </a:solidFill>
              </a:rPr>
              <a:t>“想读在前、不读不填”</a:t>
            </a:r>
            <a:r>
              <a:rPr lang="zh-CN" altLang="en-US" dirty="0" smtClean="0"/>
              <a:t>。</a:t>
            </a:r>
            <a:endParaRPr lang="zh-CN" altLang="en-US" dirty="0" smtClean="0"/>
          </a:p>
          <a:p>
            <a:pPr fontAlgn="t"/>
            <a:r>
              <a:rPr lang="en-US" altLang="zh-CN" dirty="0" smtClean="0"/>
              <a:t>3.</a:t>
            </a:r>
            <a:r>
              <a:rPr lang="zh-CN" altLang="en-US" dirty="0" smtClean="0"/>
              <a:t>考生不要重复填报相同的志愿，志愿数不宜过少。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七、注意问题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/>
          <a:lstStyle/>
          <a:p>
            <a:pPr fontAlgn="t"/>
            <a:r>
              <a:rPr lang="en-US" altLang="zh-CN" dirty="0" smtClean="0"/>
              <a:t>4.</a:t>
            </a:r>
            <a:r>
              <a:rPr lang="zh-CN" altLang="en-US" dirty="0" smtClean="0"/>
              <a:t>已经被录取特长生无需填报志愿，升学考试成绩在低控线上，没有被录取的特长生，要求就读普通高中考生，必须填报志愿。</a:t>
            </a:r>
            <a:endParaRPr lang="zh-CN" altLang="en-US" dirty="0" smtClean="0"/>
          </a:p>
          <a:p>
            <a:r>
              <a:rPr lang="en-US" altLang="zh-CN" dirty="0" smtClean="0"/>
              <a:t>5.</a:t>
            </a:r>
            <a:r>
              <a:rPr lang="zh-CN" altLang="en-US" dirty="0" smtClean="0"/>
              <a:t>不报考县外民办普高和职高考生，不要打开功能菜单中报名管理栏目。</a:t>
            </a:r>
            <a:endParaRPr lang="zh-CN" altLang="en-US" dirty="0" smtClean="0"/>
          </a:p>
          <a:p>
            <a:r>
              <a:rPr lang="en-US" altLang="zh-CN" dirty="0" smtClean="0"/>
              <a:t>6.</a:t>
            </a:r>
            <a:r>
              <a:rPr lang="zh-CN" altLang="en-US" dirty="0" smtClean="0"/>
              <a:t>外来随迁子女准备回原籍录取考生不要填报志愿。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七、注意问题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/>
          <a:lstStyle/>
          <a:p>
            <a:pPr fontAlgn="t"/>
            <a:r>
              <a:rPr lang="en-US" altLang="zh-CN" dirty="0" smtClean="0"/>
              <a:t>7.</a:t>
            </a:r>
            <a:r>
              <a:rPr lang="zh-CN" altLang="en-US" dirty="0" smtClean="0"/>
              <a:t>已被知临中学、嘉禾中学学校录取考生，不再填报志愿</a:t>
            </a:r>
            <a:endParaRPr lang="zh-CN" altLang="en-US" dirty="0" smtClean="0"/>
          </a:p>
          <a:p>
            <a:pPr fontAlgn="t"/>
            <a:r>
              <a:rPr lang="en-US" altLang="zh-CN" dirty="0" smtClean="0"/>
              <a:t>8.</a:t>
            </a:r>
            <a:r>
              <a:rPr lang="zh-CN" altLang="en-US" dirty="0" smtClean="0"/>
              <a:t>填报民办学校考生要注意收费标准，考虑家庭经济承受能力。</a:t>
            </a:r>
            <a:r>
              <a:rPr lang="zh-CN" altLang="en-US" dirty="0" smtClean="0">
                <a:solidFill>
                  <a:srgbClr val="FF0000"/>
                </a:solidFill>
              </a:rPr>
              <a:t>一经录取，不予退档。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9.</a:t>
            </a:r>
            <a:r>
              <a:rPr lang="zh-CN" altLang="en-US" dirty="0" smtClean="0"/>
              <a:t>要注意信息安全，妥善保管密码信息。</a:t>
            </a:r>
            <a:r>
              <a:rPr lang="zh-CN" altLang="en-US" b="1" dirty="0" smtClean="0">
                <a:solidFill>
                  <a:srgbClr val="FF0000"/>
                </a:solidFill>
              </a:rPr>
              <a:t>若因考生本人原因而致使密码信息外泄以及填报志愿失误，造成的后果由考生本人承担责任。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七、注意问题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/>
          <a:lstStyle/>
          <a:p>
            <a:pPr fontAlgn="t"/>
            <a:r>
              <a:rPr lang="zh-CN" altLang="en-US" dirty="0" smtClean="0"/>
              <a:t>（五）投档线不等同于录取线</a:t>
            </a:r>
            <a:endParaRPr lang="zh-CN" altLang="en-US" dirty="0" smtClean="0"/>
          </a:p>
          <a:p>
            <a:r>
              <a:rPr lang="zh-CN" altLang="en-US" dirty="0" smtClean="0"/>
              <a:t>（六）符合乐清中学定向资格（确保录取一名学校的符合定向条件考生），必须要填报乐清中学统招志愿（</a:t>
            </a:r>
            <a:r>
              <a:rPr lang="en-US" altLang="zh-CN" dirty="0" smtClean="0"/>
              <a:t>101</a:t>
            </a:r>
            <a:r>
              <a:rPr lang="zh-CN" altLang="en-US" dirty="0" smtClean="0"/>
              <a:t>）。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七、注意问题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/>
          <a:lstStyle/>
          <a:p>
            <a:r>
              <a:rPr lang="zh-CN" altLang="en-US" dirty="0" smtClean="0"/>
              <a:t>（七）考生在志愿填报截止时间前，可多次登陆系统进行志愿修改，在每批次志愿填报或志愿修改后，均须进行志愿提交；凡未进行志愿提交的，所填志愿或修改后的志愿无效。考生志愿以最后一次修改并成功提交的志愿为准，考生在志愿提交后，务必进行志愿查看，以确保所填志愿准确无误。考生在志愿填报截止时间后，一律不予补报志愿，所填志愿也不能再更改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七、注意问题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/>
          <a:lstStyle/>
          <a:p>
            <a:pPr fontAlgn="t"/>
            <a:r>
              <a:rPr lang="zh-CN" altLang="en-US" dirty="0" smtClean="0"/>
              <a:t>（八）已填报普高志愿但未被录取怎么办？</a:t>
            </a:r>
            <a:endParaRPr lang="zh-CN" altLang="en-US" dirty="0" smtClean="0"/>
          </a:p>
          <a:p>
            <a:pPr fontAlgn="t"/>
            <a:r>
              <a:rPr lang="zh-CN" altLang="en-US" dirty="0" smtClean="0"/>
              <a:t>一是向招生不足的普高（公办、民办）报名。</a:t>
            </a:r>
            <a:endParaRPr lang="zh-CN" altLang="en-US" dirty="0" smtClean="0"/>
          </a:p>
          <a:p>
            <a:r>
              <a:rPr lang="zh-CN" altLang="en-US" dirty="0" smtClean="0"/>
              <a:t>二是向有自主招生指标的民办普高报名。</a:t>
            </a:r>
            <a:endParaRPr lang="zh-CN" altLang="en-US" dirty="0" smtClean="0"/>
          </a:p>
          <a:p>
            <a:pPr fontAlgn="t"/>
            <a:r>
              <a:rPr lang="zh-CN" altLang="en-US" dirty="0" smtClean="0"/>
              <a:t>三是申报就读我市各职业高中。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八、提醒：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/>
          <a:lstStyle/>
          <a:p>
            <a:pPr fontAlgn="t"/>
            <a:r>
              <a:rPr lang="en-US" altLang="zh-CN" dirty="0" smtClean="0"/>
              <a:t>1.</a:t>
            </a:r>
            <a:r>
              <a:rPr lang="zh-CN" altLang="en-US" dirty="0" smtClean="0"/>
              <a:t>外来随迁子女准备报考我市普通高中，必须具备我市初中三年完整学籍，家长必须缴纳</a:t>
            </a:r>
            <a:r>
              <a:rPr lang="zh-CN" altLang="en-US" dirty="0" smtClean="0"/>
              <a:t>一</a:t>
            </a:r>
            <a:r>
              <a:rPr lang="zh-CN" altLang="en-US" dirty="0" smtClean="0"/>
              <a:t>年及以上社保（时间截止到当年</a:t>
            </a:r>
            <a:r>
              <a:rPr lang="en-US" altLang="zh-CN" dirty="0" smtClean="0"/>
              <a:t>3</a:t>
            </a:r>
            <a:r>
              <a:rPr lang="zh-CN" altLang="en-US" dirty="0" smtClean="0"/>
              <a:t>月）</a:t>
            </a:r>
            <a:r>
              <a:rPr lang="zh-CN" altLang="en-US" dirty="0" smtClean="0"/>
              <a:t>。</a:t>
            </a:r>
            <a:endParaRPr lang="zh-CN" altLang="en-US" dirty="0" smtClean="0"/>
          </a:p>
          <a:p>
            <a:pPr fontAlgn="t"/>
            <a:r>
              <a:rPr lang="en-US" altLang="zh-CN" dirty="0" smtClean="0"/>
              <a:t>2.</a:t>
            </a:r>
            <a:r>
              <a:rPr lang="zh-CN" altLang="en-US" dirty="0" smtClean="0"/>
              <a:t>不要在网上录取公布前到学校缴费。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360" y="1411605"/>
            <a:ext cx="8229600" cy="3189605"/>
          </a:xfrm>
        </p:spPr>
        <p:txBody>
          <a:bodyPr/>
          <a:lstStyle/>
          <a:p>
            <a:r>
              <a:rPr lang="zh-CN" altLang="en-US" sz="7200"/>
              <a:t>谢谢！</a:t>
            </a:r>
            <a:endParaRPr lang="zh-CN" altLang="en-US" sz="7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二、招生主要政策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/>
          <a:lstStyle/>
          <a:p>
            <a:r>
              <a:rPr lang="zh-CN" altLang="en-US" dirty="0" smtClean="0"/>
              <a:t>（一）公、民办普通高中实行</a:t>
            </a:r>
            <a:r>
              <a:rPr lang="zh-CN" altLang="en-US" dirty="0" smtClean="0">
                <a:solidFill>
                  <a:srgbClr val="FF0000"/>
                </a:solidFill>
              </a:rPr>
              <a:t>同步招生</a:t>
            </a:r>
            <a:r>
              <a:rPr lang="zh-CN" altLang="en-US" dirty="0" smtClean="0"/>
              <a:t>，网上录取。即实行中考成绩公布后考生在“温州市中招管理系统” （</a:t>
            </a:r>
            <a:r>
              <a:rPr lang="zh-CN" altLang="en-US" dirty="0" smtClean="0">
                <a:solidFill>
                  <a:srgbClr val="FF0000"/>
                </a:solidFill>
              </a:rPr>
              <a:t>网址：</a:t>
            </a:r>
            <a:r>
              <a:rPr lang="en-US" altLang="zh-CN" dirty="0" smtClean="0">
                <a:solidFill>
                  <a:srgbClr val="FF0000"/>
                </a:solidFill>
              </a:rPr>
              <a:t>zk.wzer.net</a:t>
            </a:r>
            <a:r>
              <a:rPr lang="zh-CN" altLang="en-US" dirty="0" smtClean="0">
                <a:solidFill>
                  <a:srgbClr val="FF0000"/>
                </a:solidFill>
              </a:rPr>
              <a:t>）</a:t>
            </a:r>
            <a:r>
              <a:rPr lang="zh-CN" altLang="en-US" dirty="0" smtClean="0"/>
              <a:t>网上填报志愿，根据各</a:t>
            </a:r>
            <a:r>
              <a:rPr lang="zh-CN" altLang="en-US" dirty="0" smtClean="0">
                <a:solidFill>
                  <a:srgbClr val="FF0000"/>
                </a:solidFill>
              </a:rPr>
              <a:t>高中招生计划和中考成绩</a:t>
            </a:r>
            <a:r>
              <a:rPr lang="zh-CN" altLang="en-US" dirty="0" smtClean="0"/>
              <a:t>按平行志愿录取。</a:t>
            </a:r>
            <a:endParaRPr lang="zh-CN" altLang="en-US" dirty="0" smtClean="0"/>
          </a:p>
          <a:p>
            <a:r>
              <a:rPr lang="zh-CN" altLang="en-US" dirty="0" smtClean="0"/>
              <a:t>（二）划定普通高中最低录取控制分数线。按</a:t>
            </a:r>
            <a:r>
              <a:rPr lang="zh-CN" altLang="en-US" dirty="0" smtClean="0">
                <a:solidFill>
                  <a:srgbClr val="FF0000"/>
                </a:solidFill>
              </a:rPr>
              <a:t>招生计划</a:t>
            </a:r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</a:rPr>
              <a:t>：</a:t>
            </a:r>
            <a:r>
              <a:rPr lang="en-US" altLang="zh-CN" dirty="0" smtClean="0">
                <a:solidFill>
                  <a:srgbClr val="FF0000"/>
                </a:solidFill>
              </a:rPr>
              <a:t>1.1</a:t>
            </a:r>
            <a:r>
              <a:rPr lang="zh-CN" altLang="en-US" dirty="0" smtClean="0"/>
              <a:t>划定普通高中最低录取控制分数线（简称“低控线”）。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二、招生主要政策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sz="4000" dirty="0" smtClean="0"/>
              <a:t>（三）实行平行志愿录取。</a:t>
            </a:r>
            <a:endParaRPr lang="zh-CN" altLang="en-US" sz="4000" dirty="0" smtClean="0"/>
          </a:p>
          <a:p>
            <a:r>
              <a:rPr lang="zh-CN" altLang="en-US" sz="3300" dirty="0" smtClean="0"/>
              <a:t>普通高中根据招生计划和考生升学考试成绩（含政策照顾与特长加分，下同），结合综合素质评价（含综合表现）结果、录取资格等因素，按平行志愿录取。</a:t>
            </a:r>
            <a:endParaRPr lang="en-US" altLang="zh-CN" sz="3300" dirty="0" smtClean="0"/>
          </a:p>
          <a:p>
            <a:r>
              <a:rPr lang="en-US" altLang="zh-CN" sz="3300" dirty="0" smtClean="0"/>
              <a:t>1.</a:t>
            </a:r>
            <a:r>
              <a:rPr lang="zh-CN" altLang="en-US" sz="3300" dirty="0" smtClean="0"/>
              <a:t>所谓“平行志愿”，指在同一个录取批次内设置的志愿均为并列的志愿方式，其核心就是</a:t>
            </a:r>
            <a:r>
              <a:rPr lang="zh-CN" altLang="en-US" sz="3300" dirty="0" smtClean="0">
                <a:solidFill>
                  <a:srgbClr val="FF0000"/>
                </a:solidFill>
              </a:rPr>
              <a:t>“分数优先，遵循志愿”</a:t>
            </a:r>
            <a:r>
              <a:rPr lang="zh-CN" altLang="en-US" sz="3300" dirty="0" smtClean="0"/>
              <a:t>。 平行志愿可以从二个层面来理解：</a:t>
            </a:r>
            <a:endParaRPr lang="en-US" altLang="zh-CN" sz="3300" dirty="0" smtClean="0"/>
          </a:p>
          <a:p>
            <a:r>
              <a:rPr lang="zh-CN" altLang="en-US" sz="3300" dirty="0" smtClean="0"/>
              <a:t>一是对全体考生而言，从高分到低分，分数高的先录取，体现“分数优先”；</a:t>
            </a:r>
            <a:endParaRPr lang="en-US" altLang="zh-CN" sz="3300" dirty="0" smtClean="0"/>
          </a:p>
          <a:p>
            <a:r>
              <a:rPr lang="zh-CN" altLang="en-US" sz="3300" dirty="0" smtClean="0"/>
              <a:t>二是对单个考生而言，按其志愿顺序逐个检索录取，即已被前列志愿学校录取的考生，后列志愿不再录取，体现“遵循志愿”。平行志愿对考生而言，不管填几个志愿，但只有一次录取机会。</a:t>
            </a:r>
            <a:endParaRPr lang="zh-CN" altLang="en-US" sz="33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57784"/>
          </a:xfrm>
        </p:spPr>
        <p:txBody>
          <a:bodyPr/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．平行志愿投档录取时，先在同一录取批次内对符合该批次录取前置条件的考生，</a:t>
            </a:r>
            <a:r>
              <a:rPr lang="zh-CN" altLang="en-US" dirty="0" smtClean="0">
                <a:solidFill>
                  <a:srgbClr val="FF0000"/>
                </a:solidFill>
              </a:rPr>
              <a:t>按升学考试成绩（含政策照顾与特长加分）从高到低</a:t>
            </a:r>
            <a:r>
              <a:rPr lang="zh-CN" altLang="en-US" dirty="0" smtClean="0"/>
              <a:t>进行排序。排序在前的考生优先投档</a:t>
            </a:r>
            <a:r>
              <a:rPr lang="zh-CN" altLang="en-US" b="1" dirty="0" smtClean="0"/>
              <a:t>（分数优先）</a:t>
            </a:r>
            <a:r>
              <a:rPr lang="zh-CN" altLang="en-US" dirty="0" smtClean="0"/>
              <a:t>，然后根据其填报的志愿先后顺序进行录取。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第二批次填报时每位考生可以填</a:t>
            </a:r>
            <a:r>
              <a:rPr lang="en-US" altLang="zh-CN" dirty="0" smtClean="0">
                <a:solidFill>
                  <a:srgbClr val="FF0000"/>
                </a:solidFill>
              </a:rPr>
              <a:t>13</a:t>
            </a:r>
            <a:r>
              <a:rPr lang="zh-CN" altLang="en-US" dirty="0" smtClean="0"/>
              <a:t>个志愿。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二、招生主要政策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zh-CN" altLang="en-US" b="1" dirty="0" smtClean="0"/>
              <a:t>二、招生主要政策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357298"/>
            <a:ext cx="8501122" cy="5357850"/>
          </a:xfrm>
        </p:spPr>
        <p:txBody>
          <a:bodyPr>
            <a:normAutofit fontScale="85000" lnSpcReduction="10000"/>
          </a:bodyPr>
          <a:lstStyle/>
          <a:p>
            <a:r>
              <a:rPr lang="zh-CN" altLang="en-US" b="1" dirty="0" smtClean="0"/>
              <a:t>（四）同分排序</a:t>
            </a:r>
            <a:endParaRPr lang="en-US" altLang="zh-CN" b="1" dirty="0" smtClean="0"/>
          </a:p>
          <a:p>
            <a:r>
              <a:rPr lang="zh-CN" altLang="en-US" dirty="0" smtClean="0"/>
              <a:t>在总分和文化科目总分均相同情况下，按语文数学总分从高到低排序；</a:t>
            </a:r>
            <a:endParaRPr lang="en-US" altLang="zh-CN" dirty="0" smtClean="0"/>
          </a:p>
          <a:p>
            <a:r>
              <a:rPr lang="zh-CN" altLang="en-US" dirty="0" smtClean="0"/>
              <a:t>在总分、文化科目总分、语文数学总分均相同情况下，按语文或数学单科成绩（取语、数两科中单科分数高的一科）从高到低排序；</a:t>
            </a:r>
            <a:endParaRPr lang="en-US" altLang="zh-CN" dirty="0" smtClean="0"/>
          </a:p>
          <a:p>
            <a:r>
              <a:rPr lang="zh-CN" altLang="en-US" dirty="0" smtClean="0"/>
              <a:t>在总分、文化科目总分、语文数学总分、语文或数学单科成绩均相同情况下，按英语单科成绩依次从高到低排序；</a:t>
            </a:r>
            <a:endParaRPr lang="en-US" altLang="zh-CN" dirty="0" smtClean="0"/>
          </a:p>
          <a:p>
            <a:r>
              <a:rPr lang="zh-CN" altLang="en-US" dirty="0" smtClean="0"/>
              <a:t>在总分、文化科目总分、语文数学总分、语文或数学单科成绩、英语单科成绩均相同情况下，并列排序。</a:t>
            </a:r>
            <a:endParaRPr lang="en-US" altLang="zh-CN" dirty="0" smtClean="0"/>
          </a:p>
          <a:p>
            <a:r>
              <a:rPr lang="zh-CN" altLang="en-US" dirty="0" smtClean="0"/>
              <a:t>投档录取顺序排定后，依据考生网上填报的志愿顺序，依次择优录取。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二、招生主要政策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（五）录取唯一原则</a:t>
            </a:r>
            <a:endParaRPr lang="zh-CN" altLang="en-US" dirty="0" smtClean="0"/>
          </a:p>
          <a:p>
            <a:r>
              <a:rPr lang="zh-CN" altLang="en-US" dirty="0" smtClean="0"/>
              <a:t>高中段招生录取实行</a:t>
            </a:r>
            <a:r>
              <a:rPr lang="zh-CN" altLang="en-US" dirty="0" smtClean="0">
                <a:solidFill>
                  <a:srgbClr val="FF0000"/>
                </a:solidFill>
              </a:rPr>
              <a:t>“多种选择、一次录取”</a:t>
            </a:r>
            <a:r>
              <a:rPr lang="zh-CN" altLang="en-US" dirty="0" smtClean="0"/>
              <a:t>的原则，即每位考生可有多个志愿选择，但只有一次录取机会。考生一经被公办或民办、普高或职高录取，其他学校不再录取。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二、招生主要政策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zh-CN" altLang="en-US" dirty="0" smtClean="0"/>
              <a:t>（六）定向生录取</a:t>
            </a:r>
            <a:endParaRPr lang="en-US" altLang="zh-CN" dirty="0" smtClean="0"/>
          </a:p>
          <a:p>
            <a:pPr fontAlgn="t"/>
            <a:r>
              <a:rPr lang="zh-CN" altLang="en-US" dirty="0" smtClean="0"/>
              <a:t>在乐清中学统招分数线下降</a:t>
            </a:r>
            <a:r>
              <a:rPr lang="en-US" altLang="zh-CN" dirty="0" smtClean="0">
                <a:solidFill>
                  <a:srgbClr val="FF0000"/>
                </a:solidFill>
              </a:rPr>
              <a:t>20</a:t>
            </a:r>
            <a:r>
              <a:rPr lang="zh-CN" altLang="en-US" dirty="0" smtClean="0">
                <a:solidFill>
                  <a:srgbClr val="FF0000"/>
                </a:solidFill>
              </a:rPr>
              <a:t>分内（含</a:t>
            </a:r>
            <a:r>
              <a:rPr lang="en-US" altLang="zh-CN" dirty="0" smtClean="0">
                <a:solidFill>
                  <a:srgbClr val="FF0000"/>
                </a:solidFill>
              </a:rPr>
              <a:t>20</a:t>
            </a:r>
            <a:r>
              <a:rPr lang="zh-CN" altLang="en-US" dirty="0" smtClean="0">
                <a:solidFill>
                  <a:srgbClr val="FF0000"/>
                </a:solidFill>
              </a:rPr>
              <a:t>分）</a:t>
            </a:r>
            <a:r>
              <a:rPr lang="zh-CN" altLang="en-US" dirty="0" smtClean="0"/>
              <a:t>，其</a:t>
            </a:r>
            <a:r>
              <a:rPr lang="zh-CN" altLang="en-US" dirty="0" smtClean="0">
                <a:solidFill>
                  <a:srgbClr val="FF0000"/>
                </a:solidFill>
              </a:rPr>
              <a:t>中山老区学校</a:t>
            </a:r>
            <a:r>
              <a:rPr lang="zh-CN" altLang="en-US" dirty="0" smtClean="0"/>
              <a:t>在乐清中学统招分数线</a:t>
            </a:r>
            <a:r>
              <a:rPr lang="zh-CN" altLang="en-US" dirty="0" smtClean="0">
                <a:solidFill>
                  <a:srgbClr val="FF0000"/>
                </a:solidFill>
              </a:rPr>
              <a:t>下降</a:t>
            </a:r>
            <a:r>
              <a:rPr lang="en-US" altLang="zh-CN" dirty="0" smtClean="0">
                <a:solidFill>
                  <a:srgbClr val="FF0000"/>
                </a:solidFill>
              </a:rPr>
              <a:t>30</a:t>
            </a:r>
            <a:r>
              <a:rPr lang="zh-CN" altLang="en-US" dirty="0" smtClean="0">
                <a:solidFill>
                  <a:srgbClr val="FF0000"/>
                </a:solidFill>
              </a:rPr>
              <a:t>分内（含</a:t>
            </a:r>
            <a:r>
              <a:rPr lang="en-US" altLang="zh-CN" dirty="0" smtClean="0">
                <a:solidFill>
                  <a:srgbClr val="FF0000"/>
                </a:solidFill>
              </a:rPr>
              <a:t>30</a:t>
            </a:r>
            <a:r>
              <a:rPr lang="zh-CN" altLang="en-US" dirty="0" smtClean="0">
                <a:solidFill>
                  <a:srgbClr val="FF0000"/>
                </a:solidFill>
              </a:rPr>
              <a:t>分），</a:t>
            </a:r>
            <a:r>
              <a:rPr lang="zh-CN" altLang="en-US" dirty="0" smtClean="0"/>
              <a:t>按升学考试成绩（含政策照顾分与特长生加分，下同）从高分到低分择优录取。</a:t>
            </a:r>
            <a:endParaRPr lang="zh-CN" altLang="en-US" dirty="0" smtClean="0"/>
          </a:p>
          <a:p>
            <a:pPr fontAlgn="t"/>
            <a:r>
              <a:rPr lang="zh-CN" altLang="en-US" dirty="0" smtClean="0"/>
              <a:t>若学校完不成指标，其余下的名额在该校所在学区公办初中学校，且成绩在乐清中学统招线</a:t>
            </a:r>
            <a:r>
              <a:rPr lang="zh-CN" altLang="en-US" dirty="0" smtClean="0">
                <a:solidFill>
                  <a:srgbClr val="FF0000"/>
                </a:solidFill>
              </a:rPr>
              <a:t>下降</a:t>
            </a:r>
            <a:r>
              <a:rPr lang="en-US" altLang="zh-CN" dirty="0" smtClean="0">
                <a:solidFill>
                  <a:srgbClr val="FF0000"/>
                </a:solidFill>
              </a:rPr>
              <a:t>20</a:t>
            </a:r>
            <a:r>
              <a:rPr lang="zh-CN" altLang="en-US" dirty="0" smtClean="0">
                <a:solidFill>
                  <a:srgbClr val="FF0000"/>
                </a:solidFill>
              </a:rPr>
              <a:t>分内</a:t>
            </a:r>
            <a:r>
              <a:rPr lang="zh-CN" altLang="en-US" dirty="0" smtClean="0"/>
              <a:t>的考生中择优录取。</a:t>
            </a:r>
            <a:endParaRPr lang="zh-CN" altLang="en-US" dirty="0" smtClean="0"/>
          </a:p>
          <a:p>
            <a:pPr fontAlgn="t"/>
            <a:r>
              <a:rPr lang="zh-CN" altLang="en-US" dirty="0" smtClean="0"/>
              <a:t>乐清中学定向生未能完成的指标不转为统招生指标。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二、招生主要政策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zh-CN" altLang="en-US" dirty="0" smtClean="0"/>
              <a:t>（七）普职融通实验班</a:t>
            </a:r>
            <a:endParaRPr lang="zh-CN" altLang="en-US" dirty="0" smtClean="0"/>
          </a:p>
          <a:p>
            <a:pPr fontAlgn="t"/>
            <a:r>
              <a:rPr lang="en-US" altLang="zh-CN" dirty="0" smtClean="0"/>
              <a:t>1.</a:t>
            </a:r>
            <a:r>
              <a:rPr lang="zh-CN" altLang="en-US" dirty="0" smtClean="0"/>
              <a:t>什么是普职融通实验班。是指凡被录取到“职普融通”试点班的学生，以职高学籍注册，经过高一的</a:t>
            </a:r>
            <a:r>
              <a:rPr lang="zh-CN" altLang="en-US" dirty="0" smtClean="0">
                <a:solidFill>
                  <a:srgbClr val="FF0000"/>
                </a:solidFill>
                <a:hlinkClick r:id="rId1"/>
              </a:rPr>
              <a:t>普通高中</a:t>
            </a:r>
            <a:r>
              <a:rPr lang="zh-CN" altLang="en-US" dirty="0" smtClean="0"/>
              <a:t>知识的学习，学习成绩达到一定要求，则可申请继续普通高中的学习，享受普高学生待遇。其他学生继续学习中职课程，以考取高职或就业为主要目标，学生学籍在职业学校期间享受职业教育免学费等相关资助政策。</a:t>
            </a:r>
            <a:endParaRPr lang="zh-CN" altLang="en-US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目的。推进育人模式多样化，为学生提供“二次选择”机会。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7C6E5"/>
      </a:accent1>
      <a:accent2>
        <a:srgbClr val="333399"/>
      </a:accent2>
      <a:accent3>
        <a:srgbClr val="FFFFFF"/>
      </a:accent3>
      <a:accent4>
        <a:srgbClr val="000000"/>
      </a:accent4>
      <a:accent5>
        <a:srgbClr val="D0DFEF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7C6E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0DFEF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4030</Words>
  <Application>WPS 演示</Application>
  <PresentationFormat>全屏显示(4:3)</PresentationFormat>
  <Paragraphs>213</Paragraphs>
  <Slides>29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6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2017年普通高中志愿填报 工作会议 </vt:lpstr>
      <vt:lpstr>一、招生主要文件</vt:lpstr>
      <vt:lpstr>二、招生主要政策</vt:lpstr>
      <vt:lpstr>二、招生主要政策</vt:lpstr>
      <vt:lpstr>二、招生主要政策</vt:lpstr>
      <vt:lpstr>二、招生主要政策</vt:lpstr>
      <vt:lpstr>二、招生主要政策</vt:lpstr>
      <vt:lpstr>二、招生主要政策</vt:lpstr>
      <vt:lpstr>二、招生主要政策</vt:lpstr>
      <vt:lpstr>二、招生主要政策</vt:lpstr>
      <vt:lpstr>二、招生主要政策</vt:lpstr>
      <vt:lpstr>二、招生主要政策</vt:lpstr>
      <vt:lpstr>三、招生计划</vt:lpstr>
      <vt:lpstr>四、志愿批次设置</vt:lpstr>
      <vt:lpstr>四、志愿批次设置</vt:lpstr>
      <vt:lpstr>四、志愿批次设置</vt:lpstr>
      <vt:lpstr>五、志愿填报时间</vt:lpstr>
      <vt:lpstr>六、录取</vt:lpstr>
      <vt:lpstr>六、录取</vt:lpstr>
      <vt:lpstr>七、注意问题</vt:lpstr>
      <vt:lpstr>七、注意问题</vt:lpstr>
      <vt:lpstr>七、注意问题</vt:lpstr>
      <vt:lpstr>七、注意问题</vt:lpstr>
      <vt:lpstr>七、注意问题</vt:lpstr>
      <vt:lpstr>七、注意问题</vt:lpstr>
      <vt:lpstr>七、注意问题</vt:lpstr>
      <vt:lpstr>七、注意问题</vt:lpstr>
      <vt:lpstr>八、提醒：</vt:lpstr>
      <vt:lpstr>谢谢！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2017年普通高中志愿填报 工作会议</dc:title>
  <dc:creator>wz</dc:creator>
  <cp:lastModifiedBy>Administrator</cp:lastModifiedBy>
  <cp:revision>13</cp:revision>
  <dcterms:created xsi:type="dcterms:W3CDTF">2017-06-18T02:16:00Z</dcterms:created>
  <dcterms:modified xsi:type="dcterms:W3CDTF">2017-06-19T03:28:45Z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2052-10.1.0.6554</vt:lpwstr>
  </property>
</Properties>
</file>